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3.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1" r:id="rId4"/>
  </p:sldMasterIdLst>
  <p:notesMasterIdLst>
    <p:notesMasterId r:id="rId113"/>
  </p:notesMasterIdLst>
  <p:handoutMasterIdLst>
    <p:handoutMasterId r:id="rId114"/>
  </p:handoutMasterIdLst>
  <p:sldIdLst>
    <p:sldId id="827" r:id="rId5"/>
    <p:sldId id="933" r:id="rId6"/>
    <p:sldId id="760" r:id="rId7"/>
    <p:sldId id="934" r:id="rId8"/>
    <p:sldId id="870" r:id="rId9"/>
    <p:sldId id="935" r:id="rId10"/>
    <p:sldId id="936" r:id="rId11"/>
    <p:sldId id="938" r:id="rId12"/>
    <p:sldId id="937" r:id="rId13"/>
    <p:sldId id="939" r:id="rId14"/>
    <p:sldId id="940" r:id="rId15"/>
    <p:sldId id="941" r:id="rId16"/>
    <p:sldId id="942" r:id="rId17"/>
    <p:sldId id="921" r:id="rId18"/>
    <p:sldId id="871" r:id="rId19"/>
    <p:sldId id="869" r:id="rId20"/>
    <p:sldId id="867" r:id="rId21"/>
    <p:sldId id="868" r:id="rId22"/>
    <p:sldId id="822" r:id="rId23"/>
    <p:sldId id="828" r:id="rId24"/>
    <p:sldId id="829" r:id="rId25"/>
    <p:sldId id="830" r:id="rId26"/>
    <p:sldId id="843" r:id="rId27"/>
    <p:sldId id="918" r:id="rId28"/>
    <p:sldId id="853" r:id="rId29"/>
    <p:sldId id="855" r:id="rId30"/>
    <p:sldId id="831" r:id="rId31"/>
    <p:sldId id="851" r:id="rId32"/>
    <p:sldId id="920" r:id="rId33"/>
    <p:sldId id="841" r:id="rId34"/>
    <p:sldId id="844" r:id="rId35"/>
    <p:sldId id="842" r:id="rId36"/>
    <p:sldId id="832" r:id="rId37"/>
    <p:sldId id="859" r:id="rId38"/>
    <p:sldId id="863" r:id="rId39"/>
    <p:sldId id="915" r:id="rId40"/>
    <p:sldId id="875" r:id="rId41"/>
    <p:sldId id="876" r:id="rId42"/>
    <p:sldId id="877" r:id="rId43"/>
    <p:sldId id="878" r:id="rId44"/>
    <p:sldId id="866" r:id="rId45"/>
    <p:sldId id="916" r:id="rId46"/>
    <p:sldId id="833" r:id="rId47"/>
    <p:sldId id="845" r:id="rId48"/>
    <p:sldId id="846" r:id="rId49"/>
    <p:sldId id="858" r:id="rId50"/>
    <p:sldId id="847" r:id="rId51"/>
    <p:sldId id="898" r:id="rId52"/>
    <p:sldId id="897" r:id="rId53"/>
    <p:sldId id="883" r:id="rId54"/>
    <p:sldId id="901" r:id="rId55"/>
    <p:sldId id="932" r:id="rId56"/>
    <p:sldId id="906" r:id="rId57"/>
    <p:sldId id="911" r:id="rId58"/>
    <p:sldId id="912" r:id="rId59"/>
    <p:sldId id="834" r:id="rId60"/>
    <p:sldId id="923" r:id="rId61"/>
    <p:sldId id="860" r:id="rId62"/>
    <p:sldId id="924" r:id="rId63"/>
    <p:sldId id="925" r:id="rId64"/>
    <p:sldId id="926" r:id="rId65"/>
    <p:sldId id="927" r:id="rId66"/>
    <p:sldId id="892" r:id="rId67"/>
    <p:sldId id="879" r:id="rId68"/>
    <p:sldId id="928" r:id="rId69"/>
    <p:sldId id="880" r:id="rId70"/>
    <p:sldId id="881" r:id="rId71"/>
    <p:sldId id="882" r:id="rId72"/>
    <p:sldId id="929" r:id="rId73"/>
    <p:sldId id="884" r:id="rId74"/>
    <p:sldId id="885" r:id="rId75"/>
    <p:sldId id="930" r:id="rId76"/>
    <p:sldId id="893" r:id="rId77"/>
    <p:sldId id="931" r:id="rId78"/>
    <p:sldId id="886" r:id="rId79"/>
    <p:sldId id="887" r:id="rId80"/>
    <p:sldId id="888" r:id="rId81"/>
    <p:sldId id="889" r:id="rId82"/>
    <p:sldId id="890" r:id="rId83"/>
    <p:sldId id="891" r:id="rId84"/>
    <p:sldId id="835" r:id="rId85"/>
    <p:sldId id="917" r:id="rId86"/>
    <p:sldId id="836" r:id="rId87"/>
    <p:sldId id="943" r:id="rId88"/>
    <p:sldId id="944" r:id="rId89"/>
    <p:sldId id="945" r:id="rId90"/>
    <p:sldId id="946" r:id="rId91"/>
    <p:sldId id="947" r:id="rId92"/>
    <p:sldId id="948" r:id="rId93"/>
    <p:sldId id="956" r:id="rId94"/>
    <p:sldId id="949" r:id="rId95"/>
    <p:sldId id="950" r:id="rId96"/>
    <p:sldId id="957" r:id="rId97"/>
    <p:sldId id="958" r:id="rId98"/>
    <p:sldId id="951" r:id="rId99"/>
    <p:sldId id="952" r:id="rId100"/>
    <p:sldId id="953" r:id="rId101"/>
    <p:sldId id="838" r:id="rId102"/>
    <p:sldId id="864" r:id="rId103"/>
    <p:sldId id="865" r:id="rId104"/>
    <p:sldId id="839" r:id="rId105"/>
    <p:sldId id="840" r:id="rId106"/>
    <p:sldId id="872" r:id="rId107"/>
    <p:sldId id="873" r:id="rId108"/>
    <p:sldId id="874" r:id="rId109"/>
    <p:sldId id="919" r:id="rId110"/>
    <p:sldId id="954" r:id="rId111"/>
    <p:sldId id="955" r:id="rId112"/>
  </p:sldIdLst>
  <p:sldSz cx="9144000" cy="6858000" type="screen4x3"/>
  <p:notesSz cx="6797675" cy="9926638"/>
  <p:defaultTextStyle>
    <a:defPPr>
      <a:defRPr lang="sl-SI"/>
    </a:defPPr>
    <a:lvl1pPr algn="l" rtl="0" fontAlgn="base">
      <a:spcBef>
        <a:spcPct val="0"/>
      </a:spcBef>
      <a:spcAft>
        <a:spcPct val="0"/>
      </a:spcAft>
      <a:defRPr kern="1200">
        <a:solidFill>
          <a:schemeClr val="tx1"/>
        </a:solidFill>
        <a:latin typeface="Tahoma" charset="0"/>
        <a:ea typeface="+mn-ea"/>
        <a:cs typeface="+mn-cs"/>
      </a:defRPr>
    </a:lvl1pPr>
    <a:lvl2pPr marL="457200" algn="l" rtl="0" fontAlgn="base">
      <a:spcBef>
        <a:spcPct val="0"/>
      </a:spcBef>
      <a:spcAft>
        <a:spcPct val="0"/>
      </a:spcAft>
      <a:defRPr kern="1200">
        <a:solidFill>
          <a:schemeClr val="tx1"/>
        </a:solidFill>
        <a:latin typeface="Tahoma" charset="0"/>
        <a:ea typeface="+mn-ea"/>
        <a:cs typeface="+mn-cs"/>
      </a:defRPr>
    </a:lvl2pPr>
    <a:lvl3pPr marL="914400" algn="l" rtl="0" fontAlgn="base">
      <a:spcBef>
        <a:spcPct val="0"/>
      </a:spcBef>
      <a:spcAft>
        <a:spcPct val="0"/>
      </a:spcAft>
      <a:defRPr kern="1200">
        <a:solidFill>
          <a:schemeClr val="tx1"/>
        </a:solidFill>
        <a:latin typeface="Tahoma" charset="0"/>
        <a:ea typeface="+mn-ea"/>
        <a:cs typeface="+mn-cs"/>
      </a:defRPr>
    </a:lvl3pPr>
    <a:lvl4pPr marL="1371600" algn="l" rtl="0" fontAlgn="base">
      <a:spcBef>
        <a:spcPct val="0"/>
      </a:spcBef>
      <a:spcAft>
        <a:spcPct val="0"/>
      </a:spcAft>
      <a:defRPr kern="1200">
        <a:solidFill>
          <a:schemeClr val="tx1"/>
        </a:solidFill>
        <a:latin typeface="Tahoma" charset="0"/>
        <a:ea typeface="+mn-ea"/>
        <a:cs typeface="+mn-cs"/>
      </a:defRPr>
    </a:lvl4pPr>
    <a:lvl5pPr marL="1828800" algn="l" rtl="0" fontAlgn="base">
      <a:spcBef>
        <a:spcPct val="0"/>
      </a:spcBef>
      <a:spcAft>
        <a:spcPct val="0"/>
      </a:spcAft>
      <a:defRPr kern="1200">
        <a:solidFill>
          <a:schemeClr val="tx1"/>
        </a:solidFill>
        <a:latin typeface="Tahoma" charset="0"/>
        <a:ea typeface="+mn-ea"/>
        <a:cs typeface="+mn-cs"/>
      </a:defRPr>
    </a:lvl5pPr>
    <a:lvl6pPr marL="2286000" algn="l" defTabSz="914400" rtl="0" eaLnBrk="1" latinLnBrk="0" hangingPunct="1">
      <a:defRPr kern="1200">
        <a:solidFill>
          <a:schemeClr val="tx1"/>
        </a:solidFill>
        <a:latin typeface="Tahoma" charset="0"/>
        <a:ea typeface="+mn-ea"/>
        <a:cs typeface="+mn-cs"/>
      </a:defRPr>
    </a:lvl6pPr>
    <a:lvl7pPr marL="2743200" algn="l" defTabSz="914400" rtl="0" eaLnBrk="1" latinLnBrk="0" hangingPunct="1">
      <a:defRPr kern="1200">
        <a:solidFill>
          <a:schemeClr val="tx1"/>
        </a:solidFill>
        <a:latin typeface="Tahoma" charset="0"/>
        <a:ea typeface="+mn-ea"/>
        <a:cs typeface="+mn-cs"/>
      </a:defRPr>
    </a:lvl7pPr>
    <a:lvl8pPr marL="3200400" algn="l" defTabSz="914400" rtl="0" eaLnBrk="1" latinLnBrk="0" hangingPunct="1">
      <a:defRPr kern="1200">
        <a:solidFill>
          <a:schemeClr val="tx1"/>
        </a:solidFill>
        <a:latin typeface="Tahoma" charset="0"/>
        <a:ea typeface="+mn-ea"/>
        <a:cs typeface="+mn-cs"/>
      </a:defRPr>
    </a:lvl8pPr>
    <a:lvl9pPr marL="3657600" algn="l" defTabSz="914400" rtl="0" eaLnBrk="1" latinLnBrk="0" hangingPunct="1">
      <a:defRPr kern="1200">
        <a:solidFill>
          <a:schemeClr val="tx1"/>
        </a:solidFill>
        <a:latin typeface="Tahoma"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C2C04"/>
    <a:srgbClr val="E8BA00"/>
    <a:srgbClr val="F6DF00"/>
    <a:srgbClr val="F9EA7B"/>
    <a:srgbClr val="2B9938"/>
    <a:srgbClr val="7BA4DB"/>
    <a:srgbClr val="3EB82B"/>
    <a:srgbClr val="0C1C32"/>
    <a:srgbClr val="050C15"/>
    <a:srgbClr val="30170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F8B206C-7E66-47F4-A19F-D7EAEF853DED}" v="47" dt="2022-06-02T09:09:45.03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653" autoAdjust="0"/>
    <p:restoredTop sz="76601" autoAdjust="0"/>
  </p:normalViewPr>
  <p:slideViewPr>
    <p:cSldViewPr snapToGrid="0">
      <p:cViewPr varScale="1">
        <p:scale>
          <a:sx n="82" d="100"/>
          <a:sy n="82" d="100"/>
        </p:scale>
        <p:origin x="1794" y="96"/>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29208"/>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117" Type="http://schemas.openxmlformats.org/officeDocument/2006/relationships/theme" Target="theme/theme1.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12" Type="http://schemas.openxmlformats.org/officeDocument/2006/relationships/slide" Target="slides/slide108.xml"/><Relationship Id="rId16" Type="http://schemas.openxmlformats.org/officeDocument/2006/relationships/slide" Target="slides/slide12.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slide" Target="slides/slide98.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113" Type="http://schemas.openxmlformats.org/officeDocument/2006/relationships/notesMaster" Target="notesMasters/notesMaster1.xml"/><Relationship Id="rId118" Type="http://schemas.openxmlformats.org/officeDocument/2006/relationships/tableStyles" Target="tableStyles.xml"/><Relationship Id="rId80" Type="http://schemas.openxmlformats.org/officeDocument/2006/relationships/slide" Target="slides/slide76.xml"/><Relationship Id="rId85" Type="http://schemas.openxmlformats.org/officeDocument/2006/relationships/slide" Target="slides/slide81.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08" Type="http://schemas.openxmlformats.org/officeDocument/2006/relationships/slide" Target="slides/slide104.xml"/><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slide" Target="slides/slide92.xml"/><Relationship Id="rId1" Type="http://schemas.openxmlformats.org/officeDocument/2006/relationships/customXml" Target="../customXml/item1.xml"/><Relationship Id="rId6" Type="http://schemas.openxmlformats.org/officeDocument/2006/relationships/slide" Target="slides/slide2.xml"/><Relationship Id="rId23" Type="http://schemas.openxmlformats.org/officeDocument/2006/relationships/slide" Target="slides/slide19.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handoutMaster" Target="handoutMasters/handoutMaster1.xml"/><Relationship Id="rId119" Type="http://schemas.microsoft.com/office/2015/10/relationships/revisionInfo" Target="revisionInfo.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presProps" Target="presProps.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s>
</file>

<file path=ppt/charts/_rels/chart1.xml.rels><?xml version="1.0" encoding="UTF-8" standalone="yes"?>
<Relationships xmlns="http://schemas.openxmlformats.org/package/2006/relationships"><Relationship Id="rId3" Type="http://schemas.openxmlformats.org/officeDocument/2006/relationships/oleObject" Target="file:///C:\Users\ninau\Downloads\05C5003S_20220222-065423.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ninau\Downloads\05C5003S_20220222-065423.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lochostdom01\S\BREZICE\URBANISTICNA_ZASNOVA\ANALIZE\5_NRP%20IN%20NA&#268;INI%20UREJANJA\ANALIZA%20PIA\kazalnik_PIA.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LOCHOSTDOM01.locus-lc.local\S\GROSUPLJE\URBANISTICNA_ZASNOVA\01_ANALIZE\MXD\GJI\REZULTATI.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LOCHOSTDOM01.locus-lc.local\S\GROSUPLJE\URBANISTICNA_ZASNOVA\01_ANALIZE\MXD\GJI\REZULTATI.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LOCHOSTDOM01.locus-lc.local\S\GROSUPLJE\URBANISTICNA_ZASNOVA\01_ANALIZE\MXD\GJI\REZULTATI.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1" Type="http://schemas.openxmlformats.org/officeDocument/2006/relationships/oleObject" Target="file:///\\LOCHOSTDOM01.locus-lc.local\S\GROSUPLJE\URBANISTICNA_ZASNOVA\01_ANALIZE\MXD\GJI\REZULTATI.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l-SI"/>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sl-SI"/>
        </a:p>
      </c:txPr>
    </c:title>
    <c:autoTitleDeleted val="0"/>
    <c:plotArea>
      <c:layout/>
      <c:barChart>
        <c:barDir val="col"/>
        <c:grouping val="clustered"/>
        <c:varyColors val="0"/>
        <c:ser>
          <c:idx val="0"/>
          <c:order val="0"/>
          <c:tx>
            <c:strRef>
              <c:f>List1!$C$4</c:f>
              <c:strCache>
                <c:ptCount val="1"/>
                <c:pt idx="0">
                  <c:v>Občina Brežice</c:v>
                </c:pt>
              </c:strCache>
            </c:strRef>
          </c:tx>
          <c:spPr>
            <a:solidFill>
              <a:schemeClr val="accent6">
                <a:lumMod val="75000"/>
              </a:schemeClr>
            </a:solidFill>
            <a:ln>
              <a:noFill/>
            </a:ln>
            <a:effectLst/>
          </c:spPr>
          <c:invertIfNegative val="0"/>
          <c:cat>
            <c:strRef>
              <c:f>List1!$D$3:$Q$3</c:f>
              <c:strCache>
                <c:ptCount val="14"/>
                <c:pt idx="0">
                  <c:v>2008</c:v>
                </c:pt>
                <c:pt idx="1">
                  <c:v>2009</c:v>
                </c:pt>
                <c:pt idx="2">
                  <c:v>2010</c:v>
                </c:pt>
                <c:pt idx="3">
                  <c:v>2011</c:v>
                </c:pt>
                <c:pt idx="4">
                  <c:v>2012</c:v>
                </c:pt>
                <c:pt idx="5">
                  <c:v>2013</c:v>
                </c:pt>
                <c:pt idx="6">
                  <c:v>2014</c:v>
                </c:pt>
                <c:pt idx="7">
                  <c:v>2015</c:v>
                </c:pt>
                <c:pt idx="8">
                  <c:v>2016</c:v>
                </c:pt>
                <c:pt idx="9">
                  <c:v>2017</c:v>
                </c:pt>
                <c:pt idx="10">
                  <c:v>2018</c:v>
                </c:pt>
                <c:pt idx="11">
                  <c:v>2019</c:v>
                </c:pt>
                <c:pt idx="12">
                  <c:v>2020</c:v>
                </c:pt>
                <c:pt idx="13">
                  <c:v>2021</c:v>
                </c:pt>
              </c:strCache>
            </c:strRef>
          </c:cat>
          <c:val>
            <c:numRef>
              <c:f>List1!$D$4:$Q$4</c:f>
              <c:numCache>
                <c:formatCode>0</c:formatCode>
                <c:ptCount val="14"/>
                <c:pt idx="0">
                  <c:v>24459</c:v>
                </c:pt>
                <c:pt idx="1">
                  <c:v>24238</c:v>
                </c:pt>
                <c:pt idx="2">
                  <c:v>24330</c:v>
                </c:pt>
                <c:pt idx="3">
                  <c:v>24301</c:v>
                </c:pt>
                <c:pt idx="4">
                  <c:v>24306</c:v>
                </c:pt>
                <c:pt idx="5">
                  <c:v>24285</c:v>
                </c:pt>
                <c:pt idx="6">
                  <c:v>24252</c:v>
                </c:pt>
                <c:pt idx="7">
                  <c:v>24184</c:v>
                </c:pt>
                <c:pt idx="8">
                  <c:v>24254</c:v>
                </c:pt>
                <c:pt idx="9">
                  <c:v>24204</c:v>
                </c:pt>
                <c:pt idx="10">
                  <c:v>24086</c:v>
                </c:pt>
                <c:pt idx="11">
                  <c:v>24084</c:v>
                </c:pt>
                <c:pt idx="12">
                  <c:v>24051</c:v>
                </c:pt>
                <c:pt idx="13">
                  <c:v>24419</c:v>
                </c:pt>
              </c:numCache>
            </c:numRef>
          </c:val>
          <c:extLst>
            <c:ext xmlns:c16="http://schemas.microsoft.com/office/drawing/2014/chart" uri="{C3380CC4-5D6E-409C-BE32-E72D297353CC}">
              <c16:uniqueId val="{00000000-F3A7-4A2E-9CB9-ABD1916CC3B3}"/>
            </c:ext>
          </c:extLst>
        </c:ser>
        <c:dLbls>
          <c:showLegendKey val="0"/>
          <c:showVal val="0"/>
          <c:showCatName val="0"/>
          <c:showSerName val="0"/>
          <c:showPercent val="0"/>
          <c:showBubbleSize val="0"/>
        </c:dLbls>
        <c:gapWidth val="219"/>
        <c:overlap val="-27"/>
        <c:axId val="731075791"/>
        <c:axId val="731077039"/>
      </c:barChart>
      <c:catAx>
        <c:axId val="73107579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sl-SI"/>
          </a:p>
        </c:txPr>
        <c:crossAx val="731077039"/>
        <c:crosses val="autoZero"/>
        <c:auto val="1"/>
        <c:lblAlgn val="ctr"/>
        <c:lblOffset val="100"/>
        <c:noMultiLvlLbl val="0"/>
      </c:catAx>
      <c:valAx>
        <c:axId val="731077039"/>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sl-SI"/>
          </a:p>
        </c:txPr>
        <c:crossAx val="73107579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sl-SI"/>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l-SI"/>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sl-SI"/>
        </a:p>
      </c:txPr>
    </c:title>
    <c:autoTitleDeleted val="0"/>
    <c:plotArea>
      <c:layout/>
      <c:barChart>
        <c:barDir val="col"/>
        <c:grouping val="clustered"/>
        <c:varyColors val="0"/>
        <c:ser>
          <c:idx val="0"/>
          <c:order val="0"/>
          <c:tx>
            <c:strRef>
              <c:f>List1!$C$5</c:f>
              <c:strCache>
                <c:ptCount val="1"/>
                <c:pt idx="0">
                  <c:v>Naselje Brežice</c:v>
                </c:pt>
              </c:strCache>
            </c:strRef>
          </c:tx>
          <c:spPr>
            <a:solidFill>
              <a:schemeClr val="accent6">
                <a:lumMod val="60000"/>
                <a:lumOff val="40000"/>
              </a:schemeClr>
            </a:solidFill>
            <a:ln>
              <a:noFill/>
            </a:ln>
            <a:effectLst/>
          </c:spPr>
          <c:invertIfNegative val="0"/>
          <c:cat>
            <c:strRef>
              <c:f>List1!$D$3:$Q$3</c:f>
              <c:strCache>
                <c:ptCount val="14"/>
                <c:pt idx="0">
                  <c:v>2008</c:v>
                </c:pt>
                <c:pt idx="1">
                  <c:v>2009</c:v>
                </c:pt>
                <c:pt idx="2">
                  <c:v>2010</c:v>
                </c:pt>
                <c:pt idx="3">
                  <c:v>2011</c:v>
                </c:pt>
                <c:pt idx="4">
                  <c:v>2012</c:v>
                </c:pt>
                <c:pt idx="5">
                  <c:v>2013</c:v>
                </c:pt>
                <c:pt idx="6">
                  <c:v>2014</c:v>
                </c:pt>
                <c:pt idx="7">
                  <c:v>2015</c:v>
                </c:pt>
                <c:pt idx="8">
                  <c:v>2016</c:v>
                </c:pt>
                <c:pt idx="9">
                  <c:v>2017</c:v>
                </c:pt>
                <c:pt idx="10">
                  <c:v>2018</c:v>
                </c:pt>
                <c:pt idx="11">
                  <c:v>2019</c:v>
                </c:pt>
                <c:pt idx="12">
                  <c:v>2020</c:v>
                </c:pt>
                <c:pt idx="13">
                  <c:v>2021</c:v>
                </c:pt>
              </c:strCache>
            </c:strRef>
          </c:cat>
          <c:val>
            <c:numRef>
              <c:f>List1!$D$5:$Q$5</c:f>
              <c:numCache>
                <c:formatCode>0</c:formatCode>
                <c:ptCount val="14"/>
                <c:pt idx="0">
                  <c:v>6519</c:v>
                </c:pt>
                <c:pt idx="1">
                  <c:v>6558</c:v>
                </c:pt>
                <c:pt idx="2">
                  <c:v>6611</c:v>
                </c:pt>
                <c:pt idx="3">
                  <c:v>6573</c:v>
                </c:pt>
                <c:pt idx="4">
                  <c:v>6609</c:v>
                </c:pt>
                <c:pt idx="5">
                  <c:v>6600</c:v>
                </c:pt>
                <c:pt idx="6">
                  <c:v>6613</c:v>
                </c:pt>
                <c:pt idx="7">
                  <c:v>6651</c:v>
                </c:pt>
                <c:pt idx="8">
                  <c:v>6759</c:v>
                </c:pt>
                <c:pt idx="9">
                  <c:v>6772</c:v>
                </c:pt>
                <c:pt idx="10">
                  <c:v>6759</c:v>
                </c:pt>
                <c:pt idx="11">
                  <c:v>6813</c:v>
                </c:pt>
                <c:pt idx="12">
                  <c:v>6843</c:v>
                </c:pt>
                <c:pt idx="13">
                  <c:v>6888</c:v>
                </c:pt>
              </c:numCache>
            </c:numRef>
          </c:val>
          <c:extLst>
            <c:ext xmlns:c16="http://schemas.microsoft.com/office/drawing/2014/chart" uri="{C3380CC4-5D6E-409C-BE32-E72D297353CC}">
              <c16:uniqueId val="{00000000-7A1F-4430-B18E-D6BE33674815}"/>
            </c:ext>
          </c:extLst>
        </c:ser>
        <c:dLbls>
          <c:showLegendKey val="0"/>
          <c:showVal val="0"/>
          <c:showCatName val="0"/>
          <c:showSerName val="0"/>
          <c:showPercent val="0"/>
          <c:showBubbleSize val="0"/>
        </c:dLbls>
        <c:gapWidth val="219"/>
        <c:overlap val="-27"/>
        <c:axId val="173978623"/>
        <c:axId val="1360055279"/>
      </c:barChart>
      <c:catAx>
        <c:axId val="17397862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sl-SI"/>
          </a:p>
        </c:txPr>
        <c:crossAx val="1360055279"/>
        <c:crosses val="autoZero"/>
        <c:auto val="1"/>
        <c:lblAlgn val="ctr"/>
        <c:lblOffset val="100"/>
        <c:noMultiLvlLbl val="0"/>
      </c:catAx>
      <c:valAx>
        <c:axId val="1360055279"/>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sl-SI"/>
          </a:p>
        </c:txPr>
        <c:crossAx val="173978623"/>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sl-SI"/>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l-SI"/>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err="1"/>
              <a:t>Dinamika</a:t>
            </a:r>
            <a:r>
              <a:rPr lang="en-US" dirty="0"/>
              <a:t> </a:t>
            </a:r>
            <a:r>
              <a:rPr lang="en-US" dirty="0" err="1"/>
              <a:t>izvajanja</a:t>
            </a:r>
            <a:r>
              <a:rPr lang="en-US" dirty="0"/>
              <a:t> </a:t>
            </a:r>
            <a:r>
              <a:rPr lang="en-US" dirty="0" err="1"/>
              <a:t>aktov</a:t>
            </a:r>
            <a:r>
              <a:rPr lang="en-US" dirty="0"/>
              <a:t> po </a:t>
            </a:r>
            <a:r>
              <a:rPr lang="en-US" dirty="0" err="1"/>
              <a:t>letu</a:t>
            </a:r>
            <a:r>
              <a:rPr lang="en-US" dirty="0"/>
              <a:t> 2000</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sl-SI"/>
        </a:p>
      </c:txPr>
    </c:title>
    <c:autoTitleDeleted val="0"/>
    <c:plotArea>
      <c:layout/>
      <c:barChart>
        <c:barDir val="col"/>
        <c:grouping val="stacked"/>
        <c:varyColors val="0"/>
        <c:ser>
          <c:idx val="0"/>
          <c:order val="0"/>
          <c:tx>
            <c:strRef>
              <c:f>Sheet2!$F$2</c:f>
              <c:strCache>
                <c:ptCount val="1"/>
                <c:pt idx="0">
                  <c:v>Sprejeti akti</c:v>
                </c:pt>
              </c:strCache>
            </c:strRef>
          </c:tx>
          <c:spPr>
            <a:solidFill>
              <a:srgbClr val="E46C0A"/>
            </a:solidFill>
            <a:ln>
              <a:noFill/>
            </a:ln>
            <a:effectLst/>
          </c:spPr>
          <c:invertIfNegative val="0"/>
          <c:cat>
            <c:strRef>
              <c:f>Sheet2!$A$3:$A$7</c:f>
              <c:strCache>
                <c:ptCount val="5"/>
                <c:pt idx="0">
                  <c:v>2000-2005</c:v>
                </c:pt>
                <c:pt idx="1">
                  <c:v>2006-2010</c:v>
                </c:pt>
                <c:pt idx="2">
                  <c:v>2011-2015</c:v>
                </c:pt>
                <c:pt idx="3">
                  <c:v>2016-2020</c:v>
                </c:pt>
                <c:pt idx="4">
                  <c:v>po 2020</c:v>
                </c:pt>
              </c:strCache>
            </c:strRef>
          </c:cat>
          <c:val>
            <c:numRef>
              <c:f>Sheet2!$F$3:$F$7</c:f>
              <c:numCache>
                <c:formatCode>General</c:formatCode>
                <c:ptCount val="5"/>
                <c:pt idx="0">
                  <c:v>0</c:v>
                </c:pt>
                <c:pt idx="1">
                  <c:v>5</c:v>
                </c:pt>
                <c:pt idx="2">
                  <c:v>3</c:v>
                </c:pt>
                <c:pt idx="3">
                  <c:v>3</c:v>
                </c:pt>
                <c:pt idx="4">
                  <c:v>0</c:v>
                </c:pt>
              </c:numCache>
            </c:numRef>
          </c:val>
          <c:extLst>
            <c:ext xmlns:c16="http://schemas.microsoft.com/office/drawing/2014/chart" uri="{C3380CC4-5D6E-409C-BE32-E72D297353CC}">
              <c16:uniqueId val="{00000000-EB9E-4341-A033-3F63F8ED0919}"/>
            </c:ext>
          </c:extLst>
        </c:ser>
        <c:ser>
          <c:idx val="1"/>
          <c:order val="1"/>
          <c:tx>
            <c:strRef>
              <c:f>Sheet2!$G$2</c:f>
              <c:strCache>
                <c:ptCount val="1"/>
                <c:pt idx="0">
                  <c:v>Sprejte SD aktov</c:v>
                </c:pt>
              </c:strCache>
            </c:strRef>
          </c:tx>
          <c:spPr>
            <a:solidFill>
              <a:srgbClr val="7BA4DB"/>
            </a:solidFill>
            <a:ln>
              <a:noFill/>
            </a:ln>
            <a:effectLst/>
          </c:spPr>
          <c:invertIfNegative val="0"/>
          <c:val>
            <c:numRef>
              <c:f>Sheet2!$G$3:$G$7</c:f>
              <c:numCache>
                <c:formatCode>General</c:formatCode>
                <c:ptCount val="5"/>
                <c:pt idx="0">
                  <c:v>9</c:v>
                </c:pt>
                <c:pt idx="1">
                  <c:v>2</c:v>
                </c:pt>
                <c:pt idx="2">
                  <c:v>2</c:v>
                </c:pt>
                <c:pt idx="3">
                  <c:v>3</c:v>
                </c:pt>
                <c:pt idx="4">
                  <c:v>1</c:v>
                </c:pt>
              </c:numCache>
            </c:numRef>
          </c:val>
          <c:extLst>
            <c:ext xmlns:c16="http://schemas.microsoft.com/office/drawing/2014/chart" uri="{C3380CC4-5D6E-409C-BE32-E72D297353CC}">
              <c16:uniqueId val="{00000001-EB9E-4341-A033-3F63F8ED0919}"/>
            </c:ext>
          </c:extLst>
        </c:ser>
        <c:dLbls>
          <c:showLegendKey val="0"/>
          <c:showVal val="0"/>
          <c:showCatName val="0"/>
          <c:showSerName val="0"/>
          <c:showPercent val="0"/>
          <c:showBubbleSize val="0"/>
        </c:dLbls>
        <c:gapWidth val="75"/>
        <c:overlap val="100"/>
        <c:axId val="545218016"/>
        <c:axId val="545219000"/>
      </c:barChart>
      <c:catAx>
        <c:axId val="5452180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sl-SI"/>
          </a:p>
        </c:txPr>
        <c:crossAx val="545219000"/>
        <c:crosses val="autoZero"/>
        <c:auto val="1"/>
        <c:lblAlgn val="ctr"/>
        <c:lblOffset val="100"/>
        <c:noMultiLvlLbl val="0"/>
      </c:catAx>
      <c:valAx>
        <c:axId val="54521900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sl-SI"/>
          </a:p>
        </c:txPr>
        <c:crossAx val="54521801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sl-SI"/>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sl-SI"/>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l-SI"/>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1"/>
          <c:order val="1"/>
          <c:tx>
            <c:strRef>
              <c:f>VODOVOD!$Q$13</c:f>
              <c:strCache>
                <c:ptCount val="1"/>
                <c:pt idx="0">
                  <c:v>DO 20 LET</c:v>
                </c:pt>
              </c:strCache>
            </c:strRef>
          </c:tx>
          <c:spPr>
            <a:solidFill>
              <a:schemeClr val="accent2"/>
            </a:solidFill>
            <a:ln>
              <a:noFill/>
            </a:ln>
            <a:effectLst/>
          </c:spPr>
          <c:invertIfNegative val="0"/>
          <c:cat>
            <c:strRef>
              <c:f>VODOVOD!$O$14:$O$26</c:f>
              <c:strCache>
                <c:ptCount val="13"/>
                <c:pt idx="0">
                  <c:v>A</c:v>
                </c:pt>
                <c:pt idx="1">
                  <c:v>SK</c:v>
                </c:pt>
                <c:pt idx="2">
                  <c:v>SSe</c:v>
                </c:pt>
                <c:pt idx="3">
                  <c:v>SSv</c:v>
                </c:pt>
                <c:pt idx="4">
                  <c:v>CD</c:v>
                </c:pt>
                <c:pt idx="5">
                  <c:v>Co</c:v>
                </c:pt>
                <c:pt idx="6">
                  <c:v>Cos</c:v>
                </c:pt>
                <c:pt idx="7">
                  <c:v>Cs</c:v>
                </c:pt>
                <c:pt idx="8">
                  <c:v>CU</c:v>
                </c:pt>
                <c:pt idx="9">
                  <c:v>Cv</c:v>
                </c:pt>
                <c:pt idx="10">
                  <c:v>IG</c:v>
                </c:pt>
                <c:pt idx="11">
                  <c:v>IK</c:v>
                </c:pt>
                <c:pt idx="12">
                  <c:v>BT</c:v>
                </c:pt>
              </c:strCache>
            </c:strRef>
          </c:cat>
          <c:val>
            <c:numRef>
              <c:f>VODOVOD!$Q$14:$Q$26</c:f>
              <c:numCache>
                <c:formatCode>#,##0</c:formatCode>
                <c:ptCount val="13"/>
                <c:pt idx="0">
                  <c:v>1643.4255457967488</c:v>
                </c:pt>
                <c:pt idx="1">
                  <c:v>20836.565001682186</c:v>
                </c:pt>
                <c:pt idx="2">
                  <c:v>43610.356421213437</c:v>
                </c:pt>
                <c:pt idx="3">
                  <c:v>2745.8346163672745</c:v>
                </c:pt>
                <c:pt idx="4">
                  <c:v>0</c:v>
                </c:pt>
                <c:pt idx="5">
                  <c:v>446.43895085842286</c:v>
                </c:pt>
                <c:pt idx="6">
                  <c:v>5376.7270318020874</c:v>
                </c:pt>
                <c:pt idx="7">
                  <c:v>8589.7522610114956</c:v>
                </c:pt>
                <c:pt idx="8">
                  <c:v>0</c:v>
                </c:pt>
                <c:pt idx="9">
                  <c:v>0</c:v>
                </c:pt>
                <c:pt idx="10">
                  <c:v>23105.24526202551</c:v>
                </c:pt>
                <c:pt idx="11">
                  <c:v>0</c:v>
                </c:pt>
                <c:pt idx="12">
                  <c:v>0</c:v>
                </c:pt>
              </c:numCache>
            </c:numRef>
          </c:val>
          <c:extLst>
            <c:ext xmlns:c16="http://schemas.microsoft.com/office/drawing/2014/chart" uri="{C3380CC4-5D6E-409C-BE32-E72D297353CC}">
              <c16:uniqueId val="{00000000-3D5F-452F-AD61-13F5D54985C0}"/>
            </c:ext>
          </c:extLst>
        </c:ser>
        <c:ser>
          <c:idx val="2"/>
          <c:order val="2"/>
          <c:tx>
            <c:strRef>
              <c:f>VODOVOD!$R$13</c:f>
              <c:strCache>
                <c:ptCount val="1"/>
                <c:pt idx="0">
                  <c:v>20 - 40 LET</c:v>
                </c:pt>
              </c:strCache>
            </c:strRef>
          </c:tx>
          <c:spPr>
            <a:solidFill>
              <a:schemeClr val="accent3"/>
            </a:solidFill>
            <a:ln>
              <a:noFill/>
            </a:ln>
            <a:effectLst/>
          </c:spPr>
          <c:invertIfNegative val="0"/>
          <c:cat>
            <c:strRef>
              <c:f>VODOVOD!$O$14:$O$26</c:f>
              <c:strCache>
                <c:ptCount val="13"/>
                <c:pt idx="0">
                  <c:v>A</c:v>
                </c:pt>
                <c:pt idx="1">
                  <c:v>SK</c:v>
                </c:pt>
                <c:pt idx="2">
                  <c:v>SSe</c:v>
                </c:pt>
                <c:pt idx="3">
                  <c:v>SSv</c:v>
                </c:pt>
                <c:pt idx="4">
                  <c:v>CD</c:v>
                </c:pt>
                <c:pt idx="5">
                  <c:v>Co</c:v>
                </c:pt>
                <c:pt idx="6">
                  <c:v>Cos</c:v>
                </c:pt>
                <c:pt idx="7">
                  <c:v>Cs</c:v>
                </c:pt>
                <c:pt idx="8">
                  <c:v>CU</c:v>
                </c:pt>
                <c:pt idx="9">
                  <c:v>Cv</c:v>
                </c:pt>
                <c:pt idx="10">
                  <c:v>IG</c:v>
                </c:pt>
                <c:pt idx="11">
                  <c:v>IK</c:v>
                </c:pt>
                <c:pt idx="12">
                  <c:v>BT</c:v>
                </c:pt>
              </c:strCache>
            </c:strRef>
          </c:cat>
          <c:val>
            <c:numRef>
              <c:f>VODOVOD!$R$14:$R$26</c:f>
              <c:numCache>
                <c:formatCode>#,##0</c:formatCode>
                <c:ptCount val="13"/>
                <c:pt idx="0">
                  <c:v>0</c:v>
                </c:pt>
                <c:pt idx="1">
                  <c:v>10588.318728391077</c:v>
                </c:pt>
                <c:pt idx="2">
                  <c:v>35736.863790631323</c:v>
                </c:pt>
                <c:pt idx="3">
                  <c:v>6714.930801142018</c:v>
                </c:pt>
                <c:pt idx="4">
                  <c:v>3866.7789619669802</c:v>
                </c:pt>
                <c:pt idx="5">
                  <c:v>0</c:v>
                </c:pt>
                <c:pt idx="6">
                  <c:v>0</c:v>
                </c:pt>
                <c:pt idx="7">
                  <c:v>621.31413908462991</c:v>
                </c:pt>
                <c:pt idx="8">
                  <c:v>18262.485659792932</c:v>
                </c:pt>
                <c:pt idx="9">
                  <c:v>0</c:v>
                </c:pt>
                <c:pt idx="10">
                  <c:v>15469.485458054409</c:v>
                </c:pt>
                <c:pt idx="11">
                  <c:v>514.49086129846569</c:v>
                </c:pt>
                <c:pt idx="12">
                  <c:v>5525.4841555574367</c:v>
                </c:pt>
              </c:numCache>
            </c:numRef>
          </c:val>
          <c:extLst>
            <c:ext xmlns:c16="http://schemas.microsoft.com/office/drawing/2014/chart" uri="{C3380CC4-5D6E-409C-BE32-E72D297353CC}">
              <c16:uniqueId val="{00000001-3D5F-452F-AD61-13F5D54985C0}"/>
            </c:ext>
          </c:extLst>
        </c:ser>
        <c:ser>
          <c:idx val="3"/>
          <c:order val="3"/>
          <c:tx>
            <c:strRef>
              <c:f>VODOVOD!$S$13</c:f>
              <c:strCache>
                <c:ptCount val="1"/>
                <c:pt idx="0">
                  <c:v>40 - 60 LET</c:v>
                </c:pt>
              </c:strCache>
            </c:strRef>
          </c:tx>
          <c:spPr>
            <a:solidFill>
              <a:schemeClr val="accent4"/>
            </a:solidFill>
            <a:ln>
              <a:noFill/>
            </a:ln>
            <a:effectLst/>
          </c:spPr>
          <c:invertIfNegative val="0"/>
          <c:cat>
            <c:strRef>
              <c:f>VODOVOD!$O$14:$O$26</c:f>
              <c:strCache>
                <c:ptCount val="13"/>
                <c:pt idx="0">
                  <c:v>A</c:v>
                </c:pt>
                <c:pt idx="1">
                  <c:v>SK</c:v>
                </c:pt>
                <c:pt idx="2">
                  <c:v>SSe</c:v>
                </c:pt>
                <c:pt idx="3">
                  <c:v>SSv</c:v>
                </c:pt>
                <c:pt idx="4">
                  <c:v>CD</c:v>
                </c:pt>
                <c:pt idx="5">
                  <c:v>Co</c:v>
                </c:pt>
                <c:pt idx="6">
                  <c:v>Cos</c:v>
                </c:pt>
                <c:pt idx="7">
                  <c:v>Cs</c:v>
                </c:pt>
                <c:pt idx="8">
                  <c:v>CU</c:v>
                </c:pt>
                <c:pt idx="9">
                  <c:v>Cv</c:v>
                </c:pt>
                <c:pt idx="10">
                  <c:v>IG</c:v>
                </c:pt>
                <c:pt idx="11">
                  <c:v>IK</c:v>
                </c:pt>
                <c:pt idx="12">
                  <c:v>BT</c:v>
                </c:pt>
              </c:strCache>
            </c:strRef>
          </c:cat>
          <c:val>
            <c:numRef>
              <c:f>VODOVOD!$S$14:$S$26</c:f>
              <c:numCache>
                <c:formatCode>#,##0</c:formatCode>
                <c:ptCount val="13"/>
                <c:pt idx="0">
                  <c:v>941.01032980764501</c:v>
                </c:pt>
                <c:pt idx="1">
                  <c:v>7593.4367193732678</c:v>
                </c:pt>
                <c:pt idx="2">
                  <c:v>28662.527428036199</c:v>
                </c:pt>
                <c:pt idx="3">
                  <c:v>0</c:v>
                </c:pt>
                <c:pt idx="4">
                  <c:v>267.80111723491626</c:v>
                </c:pt>
                <c:pt idx="5">
                  <c:v>0</c:v>
                </c:pt>
                <c:pt idx="6">
                  <c:v>2156.7651364544195</c:v>
                </c:pt>
                <c:pt idx="7">
                  <c:v>2278.9123393323098</c:v>
                </c:pt>
                <c:pt idx="8">
                  <c:v>3261.7721785683125</c:v>
                </c:pt>
                <c:pt idx="9">
                  <c:v>116.48588992140621</c:v>
                </c:pt>
                <c:pt idx="10">
                  <c:v>10942.30742547015</c:v>
                </c:pt>
                <c:pt idx="11">
                  <c:v>0</c:v>
                </c:pt>
                <c:pt idx="12">
                  <c:v>0</c:v>
                </c:pt>
              </c:numCache>
            </c:numRef>
          </c:val>
          <c:extLst>
            <c:ext xmlns:c16="http://schemas.microsoft.com/office/drawing/2014/chart" uri="{C3380CC4-5D6E-409C-BE32-E72D297353CC}">
              <c16:uniqueId val="{00000002-3D5F-452F-AD61-13F5D54985C0}"/>
            </c:ext>
          </c:extLst>
        </c:ser>
        <c:ser>
          <c:idx val="4"/>
          <c:order val="4"/>
          <c:tx>
            <c:strRef>
              <c:f>VODOVOD!$T$13</c:f>
              <c:strCache>
                <c:ptCount val="1"/>
                <c:pt idx="0">
                  <c:v>NI OPREMLJENO</c:v>
                </c:pt>
              </c:strCache>
            </c:strRef>
          </c:tx>
          <c:spPr>
            <a:solidFill>
              <a:schemeClr val="accent5"/>
            </a:solidFill>
            <a:ln>
              <a:noFill/>
            </a:ln>
            <a:effectLst/>
          </c:spPr>
          <c:invertIfNegative val="0"/>
          <c:cat>
            <c:strRef>
              <c:f>VODOVOD!$O$14:$O$26</c:f>
              <c:strCache>
                <c:ptCount val="13"/>
                <c:pt idx="0">
                  <c:v>A</c:v>
                </c:pt>
                <c:pt idx="1">
                  <c:v>SK</c:v>
                </c:pt>
                <c:pt idx="2">
                  <c:v>SSe</c:v>
                </c:pt>
                <c:pt idx="3">
                  <c:v>SSv</c:v>
                </c:pt>
                <c:pt idx="4">
                  <c:v>CD</c:v>
                </c:pt>
                <c:pt idx="5">
                  <c:v>Co</c:v>
                </c:pt>
                <c:pt idx="6">
                  <c:v>Cos</c:v>
                </c:pt>
                <c:pt idx="7">
                  <c:v>Cs</c:v>
                </c:pt>
                <c:pt idx="8">
                  <c:v>CU</c:v>
                </c:pt>
                <c:pt idx="9">
                  <c:v>Cv</c:v>
                </c:pt>
                <c:pt idx="10">
                  <c:v>IG</c:v>
                </c:pt>
                <c:pt idx="11">
                  <c:v>IK</c:v>
                </c:pt>
                <c:pt idx="12">
                  <c:v>BT</c:v>
                </c:pt>
              </c:strCache>
            </c:strRef>
          </c:cat>
          <c:val>
            <c:numRef>
              <c:f>VODOVOD!$T$14:$T$26</c:f>
              <c:numCache>
                <c:formatCode>#,##0</c:formatCode>
                <c:ptCount val="13"/>
                <c:pt idx="0">
                  <c:v>0</c:v>
                </c:pt>
                <c:pt idx="1">
                  <c:v>0</c:v>
                </c:pt>
                <c:pt idx="2">
                  <c:v>20349.322104403494</c:v>
                </c:pt>
                <c:pt idx="3">
                  <c:v>1405.2139507535203</c:v>
                </c:pt>
                <c:pt idx="4">
                  <c:v>23146.1893114017</c:v>
                </c:pt>
                <c:pt idx="5">
                  <c:v>0</c:v>
                </c:pt>
                <c:pt idx="6">
                  <c:v>0</c:v>
                </c:pt>
                <c:pt idx="7">
                  <c:v>14527.125676881615</c:v>
                </c:pt>
                <c:pt idx="8">
                  <c:v>0</c:v>
                </c:pt>
                <c:pt idx="9">
                  <c:v>0</c:v>
                </c:pt>
                <c:pt idx="10">
                  <c:v>128953.27808589573</c:v>
                </c:pt>
                <c:pt idx="11">
                  <c:v>0</c:v>
                </c:pt>
                <c:pt idx="12">
                  <c:v>0</c:v>
                </c:pt>
              </c:numCache>
            </c:numRef>
          </c:val>
          <c:extLst>
            <c:ext xmlns:c16="http://schemas.microsoft.com/office/drawing/2014/chart" uri="{C3380CC4-5D6E-409C-BE32-E72D297353CC}">
              <c16:uniqueId val="{00000003-3D5F-452F-AD61-13F5D54985C0}"/>
            </c:ext>
          </c:extLst>
        </c:ser>
        <c:dLbls>
          <c:showLegendKey val="0"/>
          <c:showVal val="0"/>
          <c:showCatName val="0"/>
          <c:showSerName val="0"/>
          <c:showPercent val="0"/>
          <c:showBubbleSize val="0"/>
        </c:dLbls>
        <c:gapWidth val="150"/>
        <c:overlap val="100"/>
        <c:axId val="401978896"/>
        <c:axId val="401963920"/>
        <c:extLst>
          <c:ext xmlns:c15="http://schemas.microsoft.com/office/drawing/2012/chart" uri="{02D57815-91ED-43cb-92C2-25804820EDAC}">
            <c15:filteredBarSeries>
              <c15:ser>
                <c:idx val="0"/>
                <c:order val="0"/>
                <c:tx>
                  <c:strRef>
                    <c:extLst>
                      <c:ext uri="{02D57815-91ED-43cb-92C2-25804820EDAC}">
                        <c15:formulaRef>
                          <c15:sqref>VODOVOD!$P$13</c15:sqref>
                        </c15:formulaRef>
                      </c:ext>
                    </c:extLst>
                    <c:strCache>
                      <c:ptCount val="1"/>
                      <c:pt idx="0">
                        <c:v>SKUPAJ</c:v>
                      </c:pt>
                    </c:strCache>
                  </c:strRef>
                </c:tx>
                <c:spPr>
                  <a:solidFill>
                    <a:schemeClr val="accent1"/>
                  </a:solidFill>
                  <a:ln>
                    <a:noFill/>
                  </a:ln>
                  <a:effectLst/>
                </c:spPr>
                <c:invertIfNegative val="0"/>
                <c:cat>
                  <c:strRef>
                    <c:extLst>
                      <c:ext uri="{02D57815-91ED-43cb-92C2-25804820EDAC}">
                        <c15:formulaRef>
                          <c15:sqref>VODOVOD!$O$14:$O$26</c15:sqref>
                        </c15:formulaRef>
                      </c:ext>
                    </c:extLst>
                    <c:strCache>
                      <c:ptCount val="13"/>
                      <c:pt idx="0">
                        <c:v>A</c:v>
                      </c:pt>
                      <c:pt idx="1">
                        <c:v>SK</c:v>
                      </c:pt>
                      <c:pt idx="2">
                        <c:v>SSe</c:v>
                      </c:pt>
                      <c:pt idx="3">
                        <c:v>SSv</c:v>
                      </c:pt>
                      <c:pt idx="4">
                        <c:v>CD</c:v>
                      </c:pt>
                      <c:pt idx="5">
                        <c:v>Co</c:v>
                      </c:pt>
                      <c:pt idx="6">
                        <c:v>Cos</c:v>
                      </c:pt>
                      <c:pt idx="7">
                        <c:v>Cs</c:v>
                      </c:pt>
                      <c:pt idx="8">
                        <c:v>CU</c:v>
                      </c:pt>
                      <c:pt idx="9">
                        <c:v>Cv</c:v>
                      </c:pt>
                      <c:pt idx="10">
                        <c:v>IG</c:v>
                      </c:pt>
                      <c:pt idx="11">
                        <c:v>IK</c:v>
                      </c:pt>
                      <c:pt idx="12">
                        <c:v>BT</c:v>
                      </c:pt>
                    </c:strCache>
                  </c:strRef>
                </c:cat>
                <c:val>
                  <c:numRef>
                    <c:extLst>
                      <c:ext uri="{02D57815-91ED-43cb-92C2-25804820EDAC}">
                        <c15:formulaRef>
                          <c15:sqref>VODOVOD!$P$14:$P$26</c15:sqref>
                        </c15:formulaRef>
                      </c:ext>
                    </c:extLst>
                    <c:numCache>
                      <c:formatCode>#,##0</c:formatCode>
                      <c:ptCount val="13"/>
                      <c:pt idx="0">
                        <c:v>2584.4358756043939</c:v>
                      </c:pt>
                      <c:pt idx="1">
                        <c:v>39018.320449446532</c:v>
                      </c:pt>
                      <c:pt idx="2">
                        <c:v>128359.06974428445</c:v>
                      </c:pt>
                      <c:pt idx="3">
                        <c:v>10865.979368262813</c:v>
                      </c:pt>
                      <c:pt idx="4">
                        <c:v>27280.769390603593</c:v>
                      </c:pt>
                      <c:pt idx="5">
                        <c:v>446.43895085842286</c:v>
                      </c:pt>
                      <c:pt idx="6">
                        <c:v>7533.4921682565073</c:v>
                      </c:pt>
                      <c:pt idx="7">
                        <c:v>26017.104416310052</c:v>
                      </c:pt>
                      <c:pt idx="8">
                        <c:v>21524.257838361245</c:v>
                      </c:pt>
                      <c:pt idx="9">
                        <c:v>116.48588992140621</c:v>
                      </c:pt>
                      <c:pt idx="10">
                        <c:v>178470.31623144573</c:v>
                      </c:pt>
                      <c:pt idx="11">
                        <c:v>514.49086129846569</c:v>
                      </c:pt>
                      <c:pt idx="12">
                        <c:v>5525.4841555574367</c:v>
                      </c:pt>
                    </c:numCache>
                  </c:numRef>
                </c:val>
                <c:extLst>
                  <c:ext xmlns:c16="http://schemas.microsoft.com/office/drawing/2014/chart" uri="{C3380CC4-5D6E-409C-BE32-E72D297353CC}">
                    <c16:uniqueId val="{00000004-3D5F-452F-AD61-13F5D54985C0}"/>
                  </c:ext>
                </c:extLst>
              </c15:ser>
            </c15:filteredBarSeries>
          </c:ext>
        </c:extLst>
      </c:barChart>
      <c:catAx>
        <c:axId val="4019788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sl-SI"/>
          </a:p>
        </c:txPr>
        <c:crossAx val="401963920"/>
        <c:crosses val="autoZero"/>
        <c:auto val="1"/>
        <c:lblAlgn val="ctr"/>
        <c:lblOffset val="100"/>
        <c:noMultiLvlLbl val="0"/>
      </c:catAx>
      <c:valAx>
        <c:axId val="401963920"/>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sl-SI"/>
          </a:p>
        </c:txPr>
        <c:crossAx val="401978896"/>
        <c:crosses val="autoZero"/>
        <c:crossBetween val="between"/>
      </c:valAx>
      <c:dTable>
        <c:showHorzBorder val="1"/>
        <c:showVertBorder val="1"/>
        <c:showOutline val="1"/>
        <c:showKeys val="0"/>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900" b="0" i="0" u="none" strike="noStrike" kern="1200" baseline="0">
                <a:solidFill>
                  <a:schemeClr val="tx1">
                    <a:lumMod val="65000"/>
                    <a:lumOff val="35000"/>
                  </a:schemeClr>
                </a:solidFill>
                <a:latin typeface="+mn-lt"/>
                <a:ea typeface="+mn-ea"/>
                <a:cs typeface="+mn-cs"/>
              </a:defRPr>
            </a:pPr>
            <a:endParaRPr lang="sl-SI"/>
          </a:p>
        </c:txPr>
      </c:dTable>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sl-SI"/>
        </a:p>
      </c:txPr>
    </c:legend>
    <c:plotVisOnly val="1"/>
    <c:dispBlanksAs val="gap"/>
    <c:showDLblsOverMax val="0"/>
  </c:chart>
  <c:spPr>
    <a:noFill/>
    <a:ln>
      <a:noFill/>
    </a:ln>
    <a:effectLst/>
  </c:spPr>
  <c:txPr>
    <a:bodyPr/>
    <a:lstStyle/>
    <a:p>
      <a:pPr>
        <a:defRPr/>
      </a:pPr>
      <a:endParaRPr lang="sl-SI"/>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l-SI"/>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VODOVOD!$P$4</c:f>
              <c:strCache>
                <c:ptCount val="1"/>
                <c:pt idx="0">
                  <c:v>POVRŠINA NSZ</c:v>
                </c:pt>
              </c:strCache>
            </c:strRef>
          </c:tx>
          <c:spPr>
            <a:solidFill>
              <a:schemeClr val="accent1"/>
            </a:solidFill>
            <a:ln>
              <a:noFill/>
            </a:ln>
            <a:effectLst/>
          </c:spPr>
          <c:invertIfNegative val="0"/>
          <c:cat>
            <c:strRef>
              <c:f>VODOVOD!$O$5:$O$8</c:f>
              <c:strCache>
                <c:ptCount val="4"/>
                <c:pt idx="0">
                  <c:v>več kot 10 let do amortizacije</c:v>
                </c:pt>
                <c:pt idx="1">
                  <c:v>do 10 let do amortizacije</c:v>
                </c:pt>
                <c:pt idx="2">
                  <c:v>10 let čez amortizacijo</c:v>
                </c:pt>
                <c:pt idx="3">
                  <c:v>več kot 10 let čez amortizacijo</c:v>
                </c:pt>
              </c:strCache>
            </c:strRef>
          </c:cat>
          <c:val>
            <c:numRef>
              <c:f>VODOVOD!$P$5:$P$8</c:f>
              <c:numCache>
                <c:formatCode>#,##0</c:formatCode>
                <c:ptCount val="4"/>
                <c:pt idx="0">
                  <c:v>183576.18090007617</c:v>
                </c:pt>
                <c:pt idx="1">
                  <c:v>31730.821299954645</c:v>
                </c:pt>
                <c:pt idx="2">
                  <c:v>82045.410599927971</c:v>
                </c:pt>
                <c:pt idx="3">
                  <c:v>22221.387200090736</c:v>
                </c:pt>
              </c:numCache>
            </c:numRef>
          </c:val>
          <c:extLst>
            <c:ext xmlns:c16="http://schemas.microsoft.com/office/drawing/2014/chart" uri="{C3380CC4-5D6E-409C-BE32-E72D297353CC}">
              <c16:uniqueId val="{00000000-582E-497B-BEEC-BE7B9CD9C9E7}"/>
            </c:ext>
          </c:extLst>
        </c:ser>
        <c:dLbls>
          <c:showLegendKey val="0"/>
          <c:showVal val="0"/>
          <c:showCatName val="0"/>
          <c:showSerName val="0"/>
          <c:showPercent val="0"/>
          <c:showBubbleSize val="0"/>
        </c:dLbls>
        <c:gapWidth val="219"/>
        <c:axId val="682135056"/>
        <c:axId val="682127568"/>
      </c:barChart>
      <c:scatterChart>
        <c:scatterStyle val="lineMarker"/>
        <c:varyColors val="0"/>
        <c:ser>
          <c:idx val="1"/>
          <c:order val="1"/>
          <c:tx>
            <c:strRef>
              <c:f>VODOVOD!$Q$4</c:f>
              <c:strCache>
                <c:ptCount val="1"/>
                <c:pt idx="0">
                  <c:v>ŠT. PREB.</c:v>
                </c:pt>
              </c:strCache>
            </c:strRef>
          </c:tx>
          <c:spPr>
            <a:ln w="25400" cap="rnd">
              <a:noFill/>
              <a:round/>
            </a:ln>
            <a:effectLst/>
          </c:spPr>
          <c:marker>
            <c:symbol val="circle"/>
            <c:size val="5"/>
            <c:spPr>
              <a:solidFill>
                <a:schemeClr val="accent2"/>
              </a:solidFill>
              <a:ln w="9525">
                <a:solidFill>
                  <a:schemeClr val="accent2"/>
                </a:solidFill>
              </a:ln>
              <a:effectLst/>
            </c:spPr>
          </c:marker>
          <c:xVal>
            <c:strRef>
              <c:f>VODOVOD!$O$5:$O$8</c:f>
              <c:strCache>
                <c:ptCount val="4"/>
                <c:pt idx="0">
                  <c:v>več kot 10 let do amortizacije</c:v>
                </c:pt>
                <c:pt idx="1">
                  <c:v>do 10 let do amortizacije</c:v>
                </c:pt>
                <c:pt idx="2">
                  <c:v>10 let čez amortizacijo</c:v>
                </c:pt>
                <c:pt idx="3">
                  <c:v>več kot 10 let čez amortizacijo</c:v>
                </c:pt>
              </c:strCache>
            </c:strRef>
          </c:xVal>
          <c:yVal>
            <c:numRef>
              <c:f>VODOVOD!$Q$5:$Q$8</c:f>
              <c:numCache>
                <c:formatCode>General</c:formatCode>
                <c:ptCount val="4"/>
                <c:pt idx="0">
                  <c:v>871</c:v>
                </c:pt>
                <c:pt idx="1">
                  <c:v>153</c:v>
                </c:pt>
                <c:pt idx="2">
                  <c:v>425</c:v>
                </c:pt>
                <c:pt idx="3">
                  <c:v>98</c:v>
                </c:pt>
              </c:numCache>
            </c:numRef>
          </c:yVal>
          <c:smooth val="0"/>
          <c:extLst>
            <c:ext xmlns:c16="http://schemas.microsoft.com/office/drawing/2014/chart" uri="{C3380CC4-5D6E-409C-BE32-E72D297353CC}">
              <c16:uniqueId val="{00000001-582E-497B-BEEC-BE7B9CD9C9E7}"/>
            </c:ext>
          </c:extLst>
        </c:ser>
        <c:dLbls>
          <c:showLegendKey val="0"/>
          <c:showVal val="0"/>
          <c:showCatName val="0"/>
          <c:showSerName val="0"/>
          <c:showPercent val="0"/>
          <c:showBubbleSize val="0"/>
        </c:dLbls>
        <c:axId val="678928560"/>
        <c:axId val="678931056"/>
      </c:scatterChart>
      <c:catAx>
        <c:axId val="6821350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sl-SI"/>
          </a:p>
        </c:txPr>
        <c:crossAx val="682127568"/>
        <c:crosses val="autoZero"/>
        <c:auto val="1"/>
        <c:lblAlgn val="ctr"/>
        <c:lblOffset val="100"/>
        <c:noMultiLvlLbl val="0"/>
      </c:catAx>
      <c:valAx>
        <c:axId val="68212756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sz="800"/>
                  <a:t>POVRŠINA [m</a:t>
                </a:r>
                <a:r>
                  <a:rPr lang="en-US" sz="800" baseline="30000"/>
                  <a:t>2</a:t>
                </a:r>
                <a:r>
                  <a:rPr lang="en-US" sz="800"/>
                  <a:t>]</a:t>
                </a:r>
                <a:endParaRPr lang="sl-SI" sz="800"/>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sl-SI"/>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sl-SI"/>
          </a:p>
        </c:txPr>
        <c:crossAx val="682135056"/>
        <c:crosses val="autoZero"/>
        <c:crossBetween val="between"/>
      </c:valAx>
      <c:valAx>
        <c:axId val="678931056"/>
        <c:scaling>
          <c:orientation val="minMax"/>
        </c:scaling>
        <c:delete val="0"/>
        <c:axPos val="r"/>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sz="800"/>
                  <a:t>OCENJENO ŠT. PREBIVALCEV NA NSZ</a:t>
                </a:r>
                <a:endParaRPr lang="sl-SI" sz="800"/>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sl-SI"/>
            </a:p>
          </c:txPr>
        </c:title>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sl-SI"/>
          </a:p>
        </c:txPr>
        <c:crossAx val="678928560"/>
        <c:crosses val="max"/>
        <c:crossBetween val="midCat"/>
      </c:valAx>
      <c:valAx>
        <c:axId val="678928560"/>
        <c:scaling>
          <c:orientation val="minMax"/>
        </c:scaling>
        <c:delete val="1"/>
        <c:axPos val="b"/>
        <c:majorTickMark val="out"/>
        <c:minorTickMark val="none"/>
        <c:tickLblPos val="nextTo"/>
        <c:crossAx val="678931056"/>
        <c:crosses val="autoZero"/>
        <c:crossBetween val="midCat"/>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sl-SI"/>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sl-SI"/>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l-SI"/>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1"/>
          <c:order val="0"/>
          <c:tx>
            <c:strRef>
              <c:f>KANALIZACIJA!$R$23</c:f>
              <c:strCache>
                <c:ptCount val="1"/>
                <c:pt idx="0">
                  <c:v>DO 20 LET</c:v>
                </c:pt>
              </c:strCache>
            </c:strRef>
          </c:tx>
          <c:spPr>
            <a:solidFill>
              <a:schemeClr val="accent2"/>
            </a:solidFill>
            <a:ln>
              <a:noFill/>
            </a:ln>
            <a:effectLst/>
          </c:spPr>
          <c:invertIfNegative val="0"/>
          <c:cat>
            <c:strRef>
              <c:f>KANALIZACIJA!$P$24:$P$36</c:f>
              <c:strCache>
                <c:ptCount val="13"/>
                <c:pt idx="0">
                  <c:v>A</c:v>
                </c:pt>
                <c:pt idx="1">
                  <c:v>SK</c:v>
                </c:pt>
                <c:pt idx="2">
                  <c:v>SSe</c:v>
                </c:pt>
                <c:pt idx="3">
                  <c:v>SSv</c:v>
                </c:pt>
                <c:pt idx="4">
                  <c:v>CD</c:v>
                </c:pt>
                <c:pt idx="5">
                  <c:v>Co</c:v>
                </c:pt>
                <c:pt idx="6">
                  <c:v>Cos</c:v>
                </c:pt>
                <c:pt idx="7">
                  <c:v>Cs</c:v>
                </c:pt>
                <c:pt idx="8">
                  <c:v>CU</c:v>
                </c:pt>
                <c:pt idx="9">
                  <c:v>Cv</c:v>
                </c:pt>
                <c:pt idx="10">
                  <c:v>IG</c:v>
                </c:pt>
                <c:pt idx="11">
                  <c:v>IK</c:v>
                </c:pt>
                <c:pt idx="12">
                  <c:v>BT</c:v>
                </c:pt>
              </c:strCache>
            </c:strRef>
          </c:cat>
          <c:val>
            <c:numRef>
              <c:f>KANALIZACIJA!$R$24:$R$36</c:f>
              <c:numCache>
                <c:formatCode>#,##0</c:formatCode>
                <c:ptCount val="13"/>
                <c:pt idx="0">
                  <c:v>1525.2279627908999</c:v>
                </c:pt>
                <c:pt idx="1">
                  <c:v>13219.595031194784</c:v>
                </c:pt>
                <c:pt idx="2">
                  <c:v>53624.404609202742</c:v>
                </c:pt>
                <c:pt idx="3">
                  <c:v>5387.6534895591376</c:v>
                </c:pt>
                <c:pt idx="4">
                  <c:v>0</c:v>
                </c:pt>
                <c:pt idx="5">
                  <c:v>0</c:v>
                </c:pt>
                <c:pt idx="6">
                  <c:v>0</c:v>
                </c:pt>
                <c:pt idx="7">
                  <c:v>1297.3333607025877</c:v>
                </c:pt>
                <c:pt idx="8">
                  <c:v>0</c:v>
                </c:pt>
                <c:pt idx="9">
                  <c:v>116.48588992140621</c:v>
                </c:pt>
                <c:pt idx="10">
                  <c:v>0</c:v>
                </c:pt>
                <c:pt idx="11">
                  <c:v>0</c:v>
                </c:pt>
                <c:pt idx="12">
                  <c:v>5525.4841555574367</c:v>
                </c:pt>
              </c:numCache>
            </c:numRef>
          </c:val>
          <c:extLst>
            <c:ext xmlns:c16="http://schemas.microsoft.com/office/drawing/2014/chart" uri="{C3380CC4-5D6E-409C-BE32-E72D297353CC}">
              <c16:uniqueId val="{00000000-3BDE-49C8-A5F2-310EF1C16489}"/>
            </c:ext>
          </c:extLst>
        </c:ser>
        <c:ser>
          <c:idx val="2"/>
          <c:order val="1"/>
          <c:tx>
            <c:strRef>
              <c:f>KANALIZACIJA!$S$23</c:f>
              <c:strCache>
                <c:ptCount val="1"/>
                <c:pt idx="0">
                  <c:v>20 - 40 LET</c:v>
                </c:pt>
              </c:strCache>
            </c:strRef>
          </c:tx>
          <c:spPr>
            <a:solidFill>
              <a:schemeClr val="accent3"/>
            </a:solidFill>
            <a:ln>
              <a:noFill/>
            </a:ln>
            <a:effectLst/>
          </c:spPr>
          <c:invertIfNegative val="0"/>
          <c:cat>
            <c:strRef>
              <c:f>KANALIZACIJA!$P$24:$P$36</c:f>
              <c:strCache>
                <c:ptCount val="13"/>
                <c:pt idx="0">
                  <c:v>A</c:v>
                </c:pt>
                <c:pt idx="1">
                  <c:v>SK</c:v>
                </c:pt>
                <c:pt idx="2">
                  <c:v>SSe</c:v>
                </c:pt>
                <c:pt idx="3">
                  <c:v>SSv</c:v>
                </c:pt>
                <c:pt idx="4">
                  <c:v>CD</c:v>
                </c:pt>
                <c:pt idx="5">
                  <c:v>Co</c:v>
                </c:pt>
                <c:pt idx="6">
                  <c:v>Cos</c:v>
                </c:pt>
                <c:pt idx="7">
                  <c:v>Cs</c:v>
                </c:pt>
                <c:pt idx="8">
                  <c:v>CU</c:v>
                </c:pt>
                <c:pt idx="9">
                  <c:v>Cv</c:v>
                </c:pt>
                <c:pt idx="10">
                  <c:v>IG</c:v>
                </c:pt>
                <c:pt idx="11">
                  <c:v>IK</c:v>
                </c:pt>
                <c:pt idx="12">
                  <c:v>BT</c:v>
                </c:pt>
              </c:strCache>
            </c:strRef>
          </c:cat>
          <c:val>
            <c:numRef>
              <c:f>KANALIZACIJA!$S$24:$S$36</c:f>
              <c:numCache>
                <c:formatCode>#,##0</c:formatCode>
                <c:ptCount val="13"/>
                <c:pt idx="0">
                  <c:v>941.01032980764501</c:v>
                </c:pt>
                <c:pt idx="1">
                  <c:v>21335.283400638309</c:v>
                </c:pt>
                <c:pt idx="2">
                  <c:v>51794.626282663674</c:v>
                </c:pt>
                <c:pt idx="3">
                  <c:v>3735.280327420181</c:v>
                </c:pt>
                <c:pt idx="4">
                  <c:v>2787.589673607858</c:v>
                </c:pt>
                <c:pt idx="5">
                  <c:v>446.43895085842286</c:v>
                </c:pt>
                <c:pt idx="6">
                  <c:v>6137.299795502744</c:v>
                </c:pt>
                <c:pt idx="7">
                  <c:v>0</c:v>
                </c:pt>
                <c:pt idx="8">
                  <c:v>4598.9127405892805</c:v>
                </c:pt>
                <c:pt idx="9">
                  <c:v>0</c:v>
                </c:pt>
                <c:pt idx="10">
                  <c:v>36929.365032293135</c:v>
                </c:pt>
                <c:pt idx="11">
                  <c:v>514.49086129846569</c:v>
                </c:pt>
                <c:pt idx="12">
                  <c:v>0</c:v>
                </c:pt>
              </c:numCache>
            </c:numRef>
          </c:val>
          <c:extLst>
            <c:ext xmlns:c16="http://schemas.microsoft.com/office/drawing/2014/chart" uri="{C3380CC4-5D6E-409C-BE32-E72D297353CC}">
              <c16:uniqueId val="{00000001-3BDE-49C8-A5F2-310EF1C16489}"/>
            </c:ext>
          </c:extLst>
        </c:ser>
        <c:ser>
          <c:idx val="3"/>
          <c:order val="2"/>
          <c:tx>
            <c:strRef>
              <c:f>KANALIZACIJA!$T$23</c:f>
              <c:strCache>
                <c:ptCount val="1"/>
                <c:pt idx="0">
                  <c:v>40 - 60 LET</c:v>
                </c:pt>
              </c:strCache>
            </c:strRef>
          </c:tx>
          <c:spPr>
            <a:solidFill>
              <a:schemeClr val="accent4"/>
            </a:solidFill>
            <a:ln>
              <a:noFill/>
            </a:ln>
            <a:effectLst/>
          </c:spPr>
          <c:invertIfNegative val="0"/>
          <c:cat>
            <c:strRef>
              <c:f>KANALIZACIJA!$P$24:$P$36</c:f>
              <c:strCache>
                <c:ptCount val="13"/>
                <c:pt idx="0">
                  <c:v>A</c:v>
                </c:pt>
                <c:pt idx="1">
                  <c:v>SK</c:v>
                </c:pt>
                <c:pt idx="2">
                  <c:v>SSe</c:v>
                </c:pt>
                <c:pt idx="3">
                  <c:v>SSv</c:v>
                </c:pt>
                <c:pt idx="4">
                  <c:v>CD</c:v>
                </c:pt>
                <c:pt idx="5">
                  <c:v>Co</c:v>
                </c:pt>
                <c:pt idx="6">
                  <c:v>Cos</c:v>
                </c:pt>
                <c:pt idx="7">
                  <c:v>Cs</c:v>
                </c:pt>
                <c:pt idx="8">
                  <c:v>CU</c:v>
                </c:pt>
                <c:pt idx="9">
                  <c:v>Cv</c:v>
                </c:pt>
                <c:pt idx="10">
                  <c:v>IG</c:v>
                </c:pt>
                <c:pt idx="11">
                  <c:v>IK</c:v>
                </c:pt>
                <c:pt idx="12">
                  <c:v>BT</c:v>
                </c:pt>
              </c:strCache>
            </c:strRef>
          </c:cat>
          <c:val>
            <c:numRef>
              <c:f>KANALIZACIJA!$T$24:$T$36</c:f>
              <c:numCache>
                <c:formatCode>#,##0</c:formatCode>
                <c:ptCount val="13"/>
                <c:pt idx="0">
                  <c:v>0</c:v>
                </c:pt>
                <c:pt idx="1">
                  <c:v>0</c:v>
                </c:pt>
                <c:pt idx="2">
                  <c:v>22940.038852418045</c:v>
                </c:pt>
                <c:pt idx="3">
                  <c:v>337.8316005299738</c:v>
                </c:pt>
                <c:pt idx="4">
                  <c:v>1346.9904055940378</c:v>
                </c:pt>
                <c:pt idx="5">
                  <c:v>0</c:v>
                </c:pt>
                <c:pt idx="6">
                  <c:v>1396.1923727537633</c:v>
                </c:pt>
                <c:pt idx="7">
                  <c:v>2900.2264784169397</c:v>
                </c:pt>
                <c:pt idx="8">
                  <c:v>9644.1556677079861</c:v>
                </c:pt>
                <c:pt idx="9">
                  <c:v>0</c:v>
                </c:pt>
                <c:pt idx="10">
                  <c:v>9604.6118265248369</c:v>
                </c:pt>
                <c:pt idx="11">
                  <c:v>0</c:v>
                </c:pt>
                <c:pt idx="12">
                  <c:v>0</c:v>
                </c:pt>
              </c:numCache>
            </c:numRef>
          </c:val>
          <c:extLst>
            <c:ext xmlns:c16="http://schemas.microsoft.com/office/drawing/2014/chart" uri="{C3380CC4-5D6E-409C-BE32-E72D297353CC}">
              <c16:uniqueId val="{00000002-3BDE-49C8-A5F2-310EF1C16489}"/>
            </c:ext>
          </c:extLst>
        </c:ser>
        <c:ser>
          <c:idx val="4"/>
          <c:order val="3"/>
          <c:tx>
            <c:strRef>
              <c:f>KANALIZACIJA!$U$23</c:f>
              <c:strCache>
                <c:ptCount val="1"/>
                <c:pt idx="0">
                  <c:v>NI OPREMLJENO</c:v>
                </c:pt>
              </c:strCache>
            </c:strRef>
          </c:tx>
          <c:spPr>
            <a:solidFill>
              <a:schemeClr val="accent5"/>
            </a:solidFill>
            <a:ln>
              <a:noFill/>
            </a:ln>
            <a:effectLst/>
          </c:spPr>
          <c:invertIfNegative val="0"/>
          <c:cat>
            <c:strRef>
              <c:f>KANALIZACIJA!$P$24:$P$36</c:f>
              <c:strCache>
                <c:ptCount val="13"/>
                <c:pt idx="0">
                  <c:v>A</c:v>
                </c:pt>
                <c:pt idx="1">
                  <c:v>SK</c:v>
                </c:pt>
                <c:pt idx="2">
                  <c:v>SSe</c:v>
                </c:pt>
                <c:pt idx="3">
                  <c:v>SSv</c:v>
                </c:pt>
                <c:pt idx="4">
                  <c:v>CD</c:v>
                </c:pt>
                <c:pt idx="5">
                  <c:v>Co</c:v>
                </c:pt>
                <c:pt idx="6">
                  <c:v>Cos</c:v>
                </c:pt>
                <c:pt idx="7">
                  <c:v>Cs</c:v>
                </c:pt>
                <c:pt idx="8">
                  <c:v>CU</c:v>
                </c:pt>
                <c:pt idx="9">
                  <c:v>Cv</c:v>
                </c:pt>
                <c:pt idx="10">
                  <c:v>IG</c:v>
                </c:pt>
                <c:pt idx="11">
                  <c:v>IK</c:v>
                </c:pt>
                <c:pt idx="12">
                  <c:v>BT</c:v>
                </c:pt>
              </c:strCache>
            </c:strRef>
          </c:cat>
          <c:val>
            <c:numRef>
              <c:f>KANALIZACIJA!$U$24:$U$36</c:f>
              <c:numCache>
                <c:formatCode>#,##0</c:formatCode>
                <c:ptCount val="13"/>
                <c:pt idx="0">
                  <c:v>0</c:v>
                </c:pt>
                <c:pt idx="1">
                  <c:v>0</c:v>
                </c:pt>
                <c:pt idx="2">
                  <c:v>0</c:v>
                </c:pt>
                <c:pt idx="3">
                  <c:v>1405.2139507535203</c:v>
                </c:pt>
                <c:pt idx="4">
                  <c:v>23146.1893114017</c:v>
                </c:pt>
                <c:pt idx="5">
                  <c:v>0</c:v>
                </c:pt>
                <c:pt idx="6">
                  <c:v>0</c:v>
                </c:pt>
                <c:pt idx="7">
                  <c:v>21819.544577190522</c:v>
                </c:pt>
                <c:pt idx="8">
                  <c:v>7281.1894300639779</c:v>
                </c:pt>
                <c:pt idx="9">
                  <c:v>0</c:v>
                </c:pt>
                <c:pt idx="10">
                  <c:v>131936.33937262782</c:v>
                </c:pt>
                <c:pt idx="11">
                  <c:v>0</c:v>
                </c:pt>
                <c:pt idx="12">
                  <c:v>0</c:v>
                </c:pt>
              </c:numCache>
            </c:numRef>
          </c:val>
          <c:extLst>
            <c:ext xmlns:c16="http://schemas.microsoft.com/office/drawing/2014/chart" uri="{C3380CC4-5D6E-409C-BE32-E72D297353CC}">
              <c16:uniqueId val="{00000003-3BDE-49C8-A5F2-310EF1C16489}"/>
            </c:ext>
          </c:extLst>
        </c:ser>
        <c:ser>
          <c:idx val="5"/>
          <c:order val="4"/>
          <c:tx>
            <c:strRef>
              <c:f>KANALIZACIJA!$V$23</c:f>
              <c:strCache>
                <c:ptCount val="1"/>
                <c:pt idx="0">
                  <c:v>NI KANALIZACIJE</c:v>
                </c:pt>
              </c:strCache>
            </c:strRef>
          </c:tx>
          <c:spPr>
            <a:solidFill>
              <a:schemeClr val="accent6"/>
            </a:solidFill>
            <a:ln>
              <a:noFill/>
            </a:ln>
            <a:effectLst/>
          </c:spPr>
          <c:invertIfNegative val="0"/>
          <c:cat>
            <c:strRef>
              <c:f>KANALIZACIJA!$P$24:$P$36</c:f>
              <c:strCache>
                <c:ptCount val="13"/>
                <c:pt idx="0">
                  <c:v>A</c:v>
                </c:pt>
                <c:pt idx="1">
                  <c:v>SK</c:v>
                </c:pt>
                <c:pt idx="2">
                  <c:v>SSe</c:v>
                </c:pt>
                <c:pt idx="3">
                  <c:v>SSv</c:v>
                </c:pt>
                <c:pt idx="4">
                  <c:v>CD</c:v>
                </c:pt>
                <c:pt idx="5">
                  <c:v>Co</c:v>
                </c:pt>
                <c:pt idx="6">
                  <c:v>Cos</c:v>
                </c:pt>
                <c:pt idx="7">
                  <c:v>Cs</c:v>
                </c:pt>
                <c:pt idx="8">
                  <c:v>CU</c:v>
                </c:pt>
                <c:pt idx="9">
                  <c:v>Cv</c:v>
                </c:pt>
                <c:pt idx="10">
                  <c:v>IG</c:v>
                </c:pt>
                <c:pt idx="11">
                  <c:v>IK</c:v>
                </c:pt>
                <c:pt idx="12">
                  <c:v>BT</c:v>
                </c:pt>
              </c:strCache>
            </c:strRef>
          </c:cat>
          <c:val>
            <c:numRef>
              <c:f>KANALIZACIJA!$V$24:$V$36</c:f>
              <c:numCache>
                <c:formatCode>#,##0</c:formatCode>
                <c:ptCount val="13"/>
                <c:pt idx="0">
                  <c:v>118.19758300584891</c:v>
                </c:pt>
                <c:pt idx="1">
                  <c:v>4463.4420176134454</c:v>
                </c:pt>
                <c:pt idx="2">
                  <c:v>0</c:v>
                </c:pt>
                <c:pt idx="3">
                  <c:v>0</c:v>
                </c:pt>
                <c:pt idx="4">
                  <c:v>0</c:v>
                </c:pt>
                <c:pt idx="5">
                  <c:v>0</c:v>
                </c:pt>
                <c:pt idx="6">
                  <c:v>0</c:v>
                </c:pt>
                <c:pt idx="7">
                  <c:v>0</c:v>
                </c:pt>
                <c:pt idx="8">
                  <c:v>0</c:v>
                </c:pt>
                <c:pt idx="9">
                  <c:v>0</c:v>
                </c:pt>
                <c:pt idx="10">
                  <c:v>0</c:v>
                </c:pt>
                <c:pt idx="11">
                  <c:v>0</c:v>
                </c:pt>
                <c:pt idx="12">
                  <c:v>0</c:v>
                </c:pt>
              </c:numCache>
            </c:numRef>
          </c:val>
          <c:extLst>
            <c:ext xmlns:c16="http://schemas.microsoft.com/office/drawing/2014/chart" uri="{C3380CC4-5D6E-409C-BE32-E72D297353CC}">
              <c16:uniqueId val="{00000004-3BDE-49C8-A5F2-310EF1C16489}"/>
            </c:ext>
          </c:extLst>
        </c:ser>
        <c:dLbls>
          <c:showLegendKey val="0"/>
          <c:showVal val="0"/>
          <c:showCatName val="0"/>
          <c:showSerName val="0"/>
          <c:showPercent val="0"/>
          <c:showBubbleSize val="0"/>
        </c:dLbls>
        <c:gapWidth val="150"/>
        <c:overlap val="100"/>
        <c:axId val="682122160"/>
        <c:axId val="682130480"/>
      </c:barChart>
      <c:catAx>
        <c:axId val="6821221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sl-SI"/>
          </a:p>
        </c:txPr>
        <c:crossAx val="682130480"/>
        <c:crosses val="autoZero"/>
        <c:auto val="1"/>
        <c:lblAlgn val="ctr"/>
        <c:lblOffset val="100"/>
        <c:noMultiLvlLbl val="0"/>
      </c:catAx>
      <c:valAx>
        <c:axId val="682130480"/>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sl-SI"/>
          </a:p>
        </c:txPr>
        <c:crossAx val="682122160"/>
        <c:crosses val="autoZero"/>
        <c:crossBetween val="between"/>
      </c:valAx>
      <c:dTable>
        <c:showHorzBorder val="1"/>
        <c:showVertBorder val="1"/>
        <c:showOutline val="1"/>
        <c:showKeys val="0"/>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900" b="0" i="0" u="none" strike="noStrike" kern="1200" baseline="0">
                <a:solidFill>
                  <a:schemeClr val="tx1">
                    <a:lumMod val="65000"/>
                    <a:lumOff val="35000"/>
                  </a:schemeClr>
                </a:solidFill>
                <a:latin typeface="+mn-lt"/>
                <a:ea typeface="+mn-ea"/>
                <a:cs typeface="+mn-cs"/>
              </a:defRPr>
            </a:pPr>
            <a:endParaRPr lang="sl-SI"/>
          </a:p>
        </c:txPr>
      </c:dTable>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sl-SI"/>
        </a:p>
      </c:txPr>
    </c:legend>
    <c:plotVisOnly val="1"/>
    <c:dispBlanksAs val="gap"/>
    <c:showDLblsOverMax val="0"/>
  </c:chart>
  <c:spPr>
    <a:noFill/>
    <a:ln>
      <a:noFill/>
    </a:ln>
    <a:effectLst/>
  </c:spPr>
  <c:txPr>
    <a:bodyPr/>
    <a:lstStyle/>
    <a:p>
      <a:pPr>
        <a:defRPr/>
      </a:pPr>
      <a:endParaRPr lang="sl-SI"/>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l-SI"/>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2"/>
          <c:order val="0"/>
          <c:tx>
            <c:strRef>
              <c:f>KANALIZACIJA!$Z$20</c:f>
              <c:strCache>
                <c:ptCount val="1"/>
                <c:pt idx="0">
                  <c:v>AGLOMERACIJE</c:v>
                </c:pt>
              </c:strCache>
            </c:strRef>
          </c:tx>
          <c:spPr>
            <a:solidFill>
              <a:schemeClr val="bg2">
                <a:lumMod val="75000"/>
              </a:schemeClr>
            </a:solidFill>
          </c:spPr>
          <c:invertIfNegative val="0"/>
          <c:cat>
            <c:numRef>
              <c:f>KANALIZACIJA!$Y$22:$Y$28</c:f>
              <c:numCache>
                <c:formatCode>General</c:formatCode>
                <c:ptCount val="7"/>
                <c:pt idx="0">
                  <c:v>2022</c:v>
                </c:pt>
                <c:pt idx="1">
                  <c:v>2023</c:v>
                </c:pt>
                <c:pt idx="2">
                  <c:v>2024</c:v>
                </c:pt>
                <c:pt idx="3">
                  <c:v>2025</c:v>
                </c:pt>
                <c:pt idx="4">
                  <c:v>2026</c:v>
                </c:pt>
                <c:pt idx="5">
                  <c:v>2027</c:v>
                </c:pt>
                <c:pt idx="6">
                  <c:v>2028</c:v>
                </c:pt>
              </c:numCache>
              <c:extLst/>
            </c:numRef>
          </c:cat>
          <c:val>
            <c:numRef>
              <c:f>KANALIZACIJA!$Z$22:$Z$28</c:f>
              <c:numCache>
                <c:formatCode>General</c:formatCode>
                <c:ptCount val="7"/>
                <c:pt idx="0">
                  <c:v>500</c:v>
                </c:pt>
                <c:pt idx="1">
                  <c:v>0</c:v>
                </c:pt>
                <c:pt idx="2">
                  <c:v>1106</c:v>
                </c:pt>
                <c:pt idx="3">
                  <c:v>1565</c:v>
                </c:pt>
                <c:pt idx="4">
                  <c:v>409</c:v>
                </c:pt>
                <c:pt idx="5">
                  <c:v>270</c:v>
                </c:pt>
                <c:pt idx="6">
                  <c:v>1206</c:v>
                </c:pt>
              </c:numCache>
              <c:extLst/>
            </c:numRef>
          </c:val>
          <c:extLst>
            <c:ext xmlns:c16="http://schemas.microsoft.com/office/drawing/2014/chart" uri="{C3380CC4-5D6E-409C-BE32-E72D297353CC}">
              <c16:uniqueId val="{00000000-595A-450C-B9C9-DEB54A02DBB7}"/>
            </c:ext>
          </c:extLst>
        </c:ser>
        <c:ser>
          <c:idx val="3"/>
          <c:order val="1"/>
          <c:tx>
            <c:strRef>
              <c:f>KANALIZACIJA!$AA$20</c:f>
              <c:strCache>
                <c:ptCount val="1"/>
                <c:pt idx="0">
                  <c:v>PRIRAST</c:v>
                </c:pt>
              </c:strCache>
            </c:strRef>
          </c:tx>
          <c:spPr>
            <a:solidFill>
              <a:schemeClr val="bg1">
                <a:lumMod val="85000"/>
              </a:schemeClr>
            </a:solidFill>
          </c:spPr>
          <c:invertIfNegative val="0"/>
          <c:cat>
            <c:numRef>
              <c:f>KANALIZACIJA!$Y$22:$Y$28</c:f>
              <c:numCache>
                <c:formatCode>General</c:formatCode>
                <c:ptCount val="7"/>
                <c:pt idx="0">
                  <c:v>2022</c:v>
                </c:pt>
                <c:pt idx="1">
                  <c:v>2023</c:v>
                </c:pt>
                <c:pt idx="2">
                  <c:v>2024</c:v>
                </c:pt>
                <c:pt idx="3">
                  <c:v>2025</c:v>
                </c:pt>
                <c:pt idx="4">
                  <c:v>2026</c:v>
                </c:pt>
                <c:pt idx="5">
                  <c:v>2027</c:v>
                </c:pt>
                <c:pt idx="6">
                  <c:v>2028</c:v>
                </c:pt>
              </c:numCache>
              <c:extLst/>
            </c:numRef>
          </c:cat>
          <c:val>
            <c:numRef>
              <c:f>KANALIZACIJA!$AA$22:$AA$28</c:f>
              <c:numCache>
                <c:formatCode>General</c:formatCode>
                <c:ptCount val="7"/>
                <c:pt idx="0">
                  <c:v>200</c:v>
                </c:pt>
                <c:pt idx="1">
                  <c:v>200</c:v>
                </c:pt>
                <c:pt idx="2">
                  <c:v>200</c:v>
                </c:pt>
                <c:pt idx="3">
                  <c:v>200</c:v>
                </c:pt>
                <c:pt idx="4">
                  <c:v>200</c:v>
                </c:pt>
                <c:pt idx="5">
                  <c:v>200</c:v>
                </c:pt>
                <c:pt idx="6">
                  <c:v>200</c:v>
                </c:pt>
              </c:numCache>
              <c:extLst/>
            </c:numRef>
          </c:val>
          <c:extLst>
            <c:ext xmlns:c16="http://schemas.microsoft.com/office/drawing/2014/chart" uri="{C3380CC4-5D6E-409C-BE32-E72D297353CC}">
              <c16:uniqueId val="{00000001-595A-450C-B9C9-DEB54A02DBB7}"/>
            </c:ext>
          </c:extLst>
        </c:ser>
        <c:dLbls>
          <c:showLegendKey val="0"/>
          <c:showVal val="0"/>
          <c:showCatName val="0"/>
          <c:showSerName val="0"/>
          <c:showPercent val="0"/>
          <c:showBubbleSize val="0"/>
        </c:dLbls>
        <c:gapWidth val="150"/>
        <c:overlap val="100"/>
        <c:axId val="787273424"/>
        <c:axId val="787273840"/>
      </c:barChart>
      <c:lineChart>
        <c:grouping val="standard"/>
        <c:varyColors val="0"/>
        <c:ser>
          <c:idx val="4"/>
          <c:order val="2"/>
          <c:tx>
            <c:strRef>
              <c:f>KANALIZACIJA!$AB$20</c:f>
              <c:strCache>
                <c:ptCount val="1"/>
                <c:pt idx="0">
                  <c:v>PE SKUPAJ</c:v>
                </c:pt>
              </c:strCache>
            </c:strRef>
          </c:tx>
          <c:spPr>
            <a:ln w="12700" cap="rnd">
              <a:solidFill>
                <a:schemeClr val="accent6"/>
              </a:solidFill>
              <a:round/>
            </a:ln>
            <a:effectLst/>
          </c:spPr>
          <c:marker>
            <c:symbol val="none"/>
          </c:marker>
          <c:cat>
            <c:strLit>
              <c:ptCount val="8"/>
              <c:pt idx="0">
                <c:v>1</c:v>
              </c:pt>
              <c:pt idx="1">
                <c:v>2</c:v>
              </c:pt>
              <c:pt idx="2">
                <c:v>3</c:v>
              </c:pt>
              <c:pt idx="3">
                <c:v>4</c:v>
              </c:pt>
              <c:pt idx="4">
                <c:v>5</c:v>
              </c:pt>
              <c:pt idx="5">
                <c:v>6</c:v>
              </c:pt>
              <c:pt idx="6">
                <c:v>7</c:v>
              </c:pt>
              <c:pt idx="7">
                <c:v>8</c:v>
              </c:pt>
              <c:extLst>
                <c:ext xmlns:c15="http://schemas.microsoft.com/office/drawing/2012/chart" uri="{02D57815-91ED-43cb-92C2-25804820EDAC}">
                  <c15:autoCat val="1"/>
                </c:ext>
              </c:extLst>
            </c:strLit>
          </c:cat>
          <c:val>
            <c:numRef>
              <c:f>KANALIZACIJA!$AB$22:$AB$28</c:f>
              <c:numCache>
                <c:formatCode>General</c:formatCode>
                <c:ptCount val="7"/>
                <c:pt idx="0">
                  <c:v>15434</c:v>
                </c:pt>
                <c:pt idx="1">
                  <c:v>15634</c:v>
                </c:pt>
                <c:pt idx="2">
                  <c:v>16940</c:v>
                </c:pt>
                <c:pt idx="3">
                  <c:v>18705</c:v>
                </c:pt>
                <c:pt idx="4">
                  <c:v>19314</c:v>
                </c:pt>
                <c:pt idx="5">
                  <c:v>19784</c:v>
                </c:pt>
                <c:pt idx="6">
                  <c:v>21190</c:v>
                </c:pt>
              </c:numCache>
              <c:extLst/>
            </c:numRef>
          </c:val>
          <c:smooth val="0"/>
          <c:extLst>
            <c:ext xmlns:c16="http://schemas.microsoft.com/office/drawing/2014/chart" uri="{C3380CC4-5D6E-409C-BE32-E72D297353CC}">
              <c16:uniqueId val="{00000002-595A-450C-B9C9-DEB54A02DBB7}"/>
            </c:ext>
          </c:extLst>
        </c:ser>
        <c:ser>
          <c:idx val="1"/>
          <c:order val="3"/>
          <c:tx>
            <c:strRef>
              <c:f>KANALIZACIJA!$AC$20</c:f>
              <c:strCache>
                <c:ptCount val="1"/>
                <c:pt idx="0">
                  <c:v>KAPACITETA CČN</c:v>
                </c:pt>
              </c:strCache>
            </c:strRef>
          </c:tx>
          <c:spPr>
            <a:ln w="12700" cap="rnd">
              <a:solidFill>
                <a:schemeClr val="accent2"/>
              </a:solidFill>
              <a:round/>
            </a:ln>
            <a:effectLst/>
          </c:spPr>
          <c:marker>
            <c:symbol val="none"/>
          </c:marker>
          <c:cat>
            <c:strLit>
              <c:ptCount val="7"/>
              <c:pt idx="0">
                <c:v>1</c:v>
              </c:pt>
              <c:pt idx="1">
                <c:v>2</c:v>
              </c:pt>
              <c:pt idx="2">
                <c:v>3</c:v>
              </c:pt>
              <c:pt idx="3">
                <c:v>4</c:v>
              </c:pt>
              <c:pt idx="4">
                <c:v>5</c:v>
              </c:pt>
              <c:pt idx="5">
                <c:v>6</c:v>
              </c:pt>
              <c:pt idx="6">
                <c:v>7</c:v>
              </c:pt>
              <c:extLst>
                <c:ext xmlns:c15="http://schemas.microsoft.com/office/drawing/2012/chart" uri="{02D57815-91ED-43cb-92C2-25804820EDAC}">
                  <c15:autoCat val="1"/>
                </c:ext>
              </c:extLst>
            </c:strLit>
          </c:cat>
          <c:val>
            <c:numRef>
              <c:f>KANALIZACIJA!$AC$21:$AC$27</c:f>
              <c:numCache>
                <c:formatCode>General</c:formatCode>
                <c:ptCount val="7"/>
                <c:pt idx="0">
                  <c:v>20000</c:v>
                </c:pt>
                <c:pt idx="1">
                  <c:v>20000</c:v>
                </c:pt>
                <c:pt idx="2">
                  <c:v>20000</c:v>
                </c:pt>
                <c:pt idx="3">
                  <c:v>20000</c:v>
                </c:pt>
                <c:pt idx="4">
                  <c:v>20000</c:v>
                </c:pt>
                <c:pt idx="5">
                  <c:v>20000</c:v>
                </c:pt>
                <c:pt idx="6">
                  <c:v>20000</c:v>
                </c:pt>
              </c:numCache>
              <c:extLst/>
            </c:numRef>
          </c:val>
          <c:smooth val="0"/>
          <c:extLst>
            <c:ext xmlns:c16="http://schemas.microsoft.com/office/drawing/2014/chart" uri="{C3380CC4-5D6E-409C-BE32-E72D297353CC}">
              <c16:uniqueId val="{00000003-595A-450C-B9C9-DEB54A02DBB7}"/>
            </c:ext>
          </c:extLst>
        </c:ser>
        <c:dLbls>
          <c:showLegendKey val="0"/>
          <c:showVal val="0"/>
          <c:showCatName val="0"/>
          <c:showSerName val="0"/>
          <c:showPercent val="0"/>
          <c:showBubbleSize val="0"/>
        </c:dLbls>
        <c:marker val="1"/>
        <c:smooth val="0"/>
        <c:axId val="787286320"/>
        <c:axId val="787287984"/>
      </c:lineChart>
      <c:catAx>
        <c:axId val="7872734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sl-SI"/>
          </a:p>
        </c:txPr>
        <c:crossAx val="787273840"/>
        <c:crosses val="autoZero"/>
        <c:auto val="1"/>
        <c:lblAlgn val="ctr"/>
        <c:lblOffset val="100"/>
        <c:noMultiLvlLbl val="0"/>
      </c:catAx>
      <c:valAx>
        <c:axId val="78727384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sl-SI"/>
          </a:p>
        </c:txPr>
        <c:crossAx val="787273424"/>
        <c:crosses val="autoZero"/>
        <c:crossBetween val="between"/>
      </c:valAx>
      <c:valAx>
        <c:axId val="787287984"/>
        <c:scaling>
          <c:orientation val="minMax"/>
        </c:scaling>
        <c:delete val="0"/>
        <c:axPos val="r"/>
        <c:numFmt formatCode="General" sourceLinked="1"/>
        <c:majorTickMark val="out"/>
        <c:minorTickMark val="none"/>
        <c:tickLblPos val="nextTo"/>
        <c:crossAx val="787286320"/>
        <c:crosses val="max"/>
        <c:crossBetween val="between"/>
      </c:valAx>
      <c:catAx>
        <c:axId val="787286320"/>
        <c:scaling>
          <c:orientation val="minMax"/>
        </c:scaling>
        <c:delete val="1"/>
        <c:axPos val="b"/>
        <c:numFmt formatCode="General" sourceLinked="1"/>
        <c:majorTickMark val="out"/>
        <c:minorTickMark val="none"/>
        <c:tickLblPos val="nextTo"/>
        <c:crossAx val="787287984"/>
        <c:crosses val="autoZero"/>
        <c:auto val="1"/>
        <c:lblAlgn val="ctr"/>
        <c:lblOffset val="100"/>
        <c:noMultiLvlLbl val="0"/>
      </c:catAx>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sl-SI"/>
        </a:p>
      </c:txPr>
    </c:legend>
    <c:plotVisOnly val="1"/>
    <c:dispBlanksAs val="gap"/>
    <c:showDLblsOverMax val="0"/>
    <c:extLst/>
  </c:chart>
  <c:txPr>
    <a:bodyPr/>
    <a:lstStyle/>
    <a:p>
      <a:pPr>
        <a:defRPr/>
      </a:pPr>
      <a:endParaRPr lang="sl-SI"/>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434" name="Rectangle 2"/>
          <p:cNvSpPr>
            <a:spLocks noGrp="1" noChangeArrowheads="1"/>
          </p:cNvSpPr>
          <p:nvPr>
            <p:ph type="hdr" sz="quarter"/>
          </p:nvPr>
        </p:nvSpPr>
        <p:spPr bwMode="auto">
          <a:xfrm>
            <a:off x="0" y="0"/>
            <a:ext cx="2946084" cy="496332"/>
          </a:xfrm>
          <a:prstGeom prst="rect">
            <a:avLst/>
          </a:prstGeom>
          <a:noFill/>
          <a:ln w="9525">
            <a:noFill/>
            <a:miter lim="800000"/>
            <a:headEnd/>
            <a:tailEnd/>
          </a:ln>
          <a:effectLst/>
        </p:spPr>
        <p:txBody>
          <a:bodyPr vert="horz" wrap="square" lIns="91705" tIns="45853" rIns="91705" bIns="45853" numCol="1" anchor="t" anchorCtr="0" compatLnSpc="1">
            <a:prstTxWarp prst="textNoShape">
              <a:avLst/>
            </a:prstTxWarp>
          </a:bodyPr>
          <a:lstStyle>
            <a:lvl1pPr>
              <a:defRPr sz="1200">
                <a:latin typeface="Tahoma" charset="0"/>
              </a:defRPr>
            </a:lvl1pPr>
          </a:lstStyle>
          <a:p>
            <a:pPr>
              <a:defRPr/>
            </a:pPr>
            <a:endParaRPr lang="sl-SI"/>
          </a:p>
        </p:txBody>
      </p:sp>
      <p:sp>
        <p:nvSpPr>
          <p:cNvPr id="18435" name="Rectangle 3"/>
          <p:cNvSpPr>
            <a:spLocks noGrp="1" noChangeArrowheads="1"/>
          </p:cNvSpPr>
          <p:nvPr>
            <p:ph type="dt" sz="quarter" idx="1"/>
          </p:nvPr>
        </p:nvSpPr>
        <p:spPr bwMode="auto">
          <a:xfrm>
            <a:off x="3851591" y="0"/>
            <a:ext cx="2946084" cy="496332"/>
          </a:xfrm>
          <a:prstGeom prst="rect">
            <a:avLst/>
          </a:prstGeom>
          <a:noFill/>
          <a:ln w="9525">
            <a:noFill/>
            <a:miter lim="800000"/>
            <a:headEnd/>
            <a:tailEnd/>
          </a:ln>
          <a:effectLst/>
        </p:spPr>
        <p:txBody>
          <a:bodyPr vert="horz" wrap="square" lIns="91705" tIns="45853" rIns="91705" bIns="45853" numCol="1" anchor="t" anchorCtr="0" compatLnSpc="1">
            <a:prstTxWarp prst="textNoShape">
              <a:avLst/>
            </a:prstTxWarp>
          </a:bodyPr>
          <a:lstStyle>
            <a:lvl1pPr algn="r">
              <a:defRPr sz="1200">
                <a:latin typeface="Tahoma" charset="0"/>
              </a:defRPr>
            </a:lvl1pPr>
          </a:lstStyle>
          <a:p>
            <a:pPr>
              <a:defRPr/>
            </a:pPr>
            <a:endParaRPr lang="sl-SI"/>
          </a:p>
        </p:txBody>
      </p:sp>
      <p:sp>
        <p:nvSpPr>
          <p:cNvPr id="18436" name="Rectangle 4"/>
          <p:cNvSpPr>
            <a:spLocks noGrp="1" noChangeArrowheads="1"/>
          </p:cNvSpPr>
          <p:nvPr>
            <p:ph type="ftr" sz="quarter" idx="2"/>
          </p:nvPr>
        </p:nvSpPr>
        <p:spPr bwMode="auto">
          <a:xfrm>
            <a:off x="0" y="9430306"/>
            <a:ext cx="2946084" cy="496332"/>
          </a:xfrm>
          <a:prstGeom prst="rect">
            <a:avLst/>
          </a:prstGeom>
          <a:noFill/>
          <a:ln w="9525">
            <a:noFill/>
            <a:miter lim="800000"/>
            <a:headEnd/>
            <a:tailEnd/>
          </a:ln>
          <a:effectLst/>
        </p:spPr>
        <p:txBody>
          <a:bodyPr vert="horz" wrap="square" lIns="91705" tIns="45853" rIns="91705" bIns="45853" numCol="1" anchor="b" anchorCtr="0" compatLnSpc="1">
            <a:prstTxWarp prst="textNoShape">
              <a:avLst/>
            </a:prstTxWarp>
          </a:bodyPr>
          <a:lstStyle>
            <a:lvl1pPr>
              <a:defRPr sz="1200">
                <a:latin typeface="Tahoma" charset="0"/>
              </a:defRPr>
            </a:lvl1pPr>
          </a:lstStyle>
          <a:p>
            <a:pPr>
              <a:defRPr/>
            </a:pPr>
            <a:endParaRPr lang="sl-SI"/>
          </a:p>
        </p:txBody>
      </p:sp>
      <p:sp>
        <p:nvSpPr>
          <p:cNvPr id="18437" name="Rectangle 5"/>
          <p:cNvSpPr>
            <a:spLocks noGrp="1" noChangeArrowheads="1"/>
          </p:cNvSpPr>
          <p:nvPr>
            <p:ph type="sldNum" sz="quarter" idx="3"/>
          </p:nvPr>
        </p:nvSpPr>
        <p:spPr bwMode="auto">
          <a:xfrm>
            <a:off x="3851591" y="9430306"/>
            <a:ext cx="2946084" cy="496332"/>
          </a:xfrm>
          <a:prstGeom prst="rect">
            <a:avLst/>
          </a:prstGeom>
          <a:noFill/>
          <a:ln w="9525">
            <a:noFill/>
            <a:miter lim="800000"/>
            <a:headEnd/>
            <a:tailEnd/>
          </a:ln>
          <a:effectLst/>
        </p:spPr>
        <p:txBody>
          <a:bodyPr vert="horz" wrap="square" lIns="91705" tIns="45853" rIns="91705" bIns="45853" numCol="1" anchor="b" anchorCtr="0" compatLnSpc="1">
            <a:prstTxWarp prst="textNoShape">
              <a:avLst/>
            </a:prstTxWarp>
          </a:bodyPr>
          <a:lstStyle>
            <a:lvl1pPr algn="r">
              <a:defRPr sz="1200">
                <a:latin typeface="Tahoma" charset="0"/>
              </a:defRPr>
            </a:lvl1pPr>
          </a:lstStyle>
          <a:p>
            <a:pPr>
              <a:defRPr/>
            </a:pPr>
            <a:fld id="{ABA8E35C-6C6B-487F-97C3-4AC633E2CCE5}" type="slidenum">
              <a:rPr lang="sl-SI"/>
              <a:pPr>
                <a:defRPr/>
              </a:pPr>
              <a:t>‹#›</a:t>
            </a:fld>
            <a:endParaRPr lang="sl-SI"/>
          </a:p>
        </p:txBody>
      </p:sp>
    </p:spTree>
    <p:extLst>
      <p:ext uri="{BB962C8B-B14F-4D97-AF65-F5344CB8AC3E}">
        <p14:creationId xmlns:p14="http://schemas.microsoft.com/office/powerpoint/2010/main" val="13821917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05858" name="Rectangle 2"/>
          <p:cNvSpPr>
            <a:spLocks noGrp="1" noChangeArrowheads="1"/>
          </p:cNvSpPr>
          <p:nvPr>
            <p:ph type="hdr" sz="quarter"/>
          </p:nvPr>
        </p:nvSpPr>
        <p:spPr bwMode="auto">
          <a:xfrm>
            <a:off x="0" y="0"/>
            <a:ext cx="2946084" cy="496332"/>
          </a:xfrm>
          <a:prstGeom prst="rect">
            <a:avLst/>
          </a:prstGeom>
          <a:noFill/>
          <a:ln w="9525">
            <a:noFill/>
            <a:miter lim="800000"/>
            <a:headEnd/>
            <a:tailEnd/>
          </a:ln>
          <a:effectLst/>
        </p:spPr>
        <p:txBody>
          <a:bodyPr vert="horz" wrap="square" lIns="91705" tIns="45853" rIns="91705" bIns="45853" numCol="1" anchor="t" anchorCtr="0" compatLnSpc="1">
            <a:prstTxWarp prst="textNoShape">
              <a:avLst/>
            </a:prstTxWarp>
          </a:bodyPr>
          <a:lstStyle>
            <a:lvl1pPr>
              <a:defRPr sz="1200">
                <a:latin typeface="Tahoma" charset="0"/>
              </a:defRPr>
            </a:lvl1pPr>
          </a:lstStyle>
          <a:p>
            <a:pPr>
              <a:defRPr/>
            </a:pPr>
            <a:endParaRPr lang="sl-SI"/>
          </a:p>
        </p:txBody>
      </p:sp>
      <p:sp>
        <p:nvSpPr>
          <p:cNvPr id="505859" name="Rectangle 3"/>
          <p:cNvSpPr>
            <a:spLocks noGrp="1" noChangeArrowheads="1"/>
          </p:cNvSpPr>
          <p:nvPr>
            <p:ph type="dt" idx="1"/>
          </p:nvPr>
        </p:nvSpPr>
        <p:spPr bwMode="auto">
          <a:xfrm>
            <a:off x="3849997" y="0"/>
            <a:ext cx="2946084" cy="496332"/>
          </a:xfrm>
          <a:prstGeom prst="rect">
            <a:avLst/>
          </a:prstGeom>
          <a:noFill/>
          <a:ln w="9525">
            <a:noFill/>
            <a:miter lim="800000"/>
            <a:headEnd/>
            <a:tailEnd/>
          </a:ln>
          <a:effectLst/>
        </p:spPr>
        <p:txBody>
          <a:bodyPr vert="horz" wrap="square" lIns="91705" tIns="45853" rIns="91705" bIns="45853" numCol="1" anchor="t" anchorCtr="0" compatLnSpc="1">
            <a:prstTxWarp prst="textNoShape">
              <a:avLst/>
            </a:prstTxWarp>
          </a:bodyPr>
          <a:lstStyle>
            <a:lvl1pPr algn="r">
              <a:defRPr sz="1200">
                <a:latin typeface="Tahoma" charset="0"/>
              </a:defRPr>
            </a:lvl1pPr>
          </a:lstStyle>
          <a:p>
            <a:pPr>
              <a:defRPr/>
            </a:pPr>
            <a:endParaRPr lang="sl-SI"/>
          </a:p>
        </p:txBody>
      </p:sp>
      <p:sp>
        <p:nvSpPr>
          <p:cNvPr id="33796" name="Rectangle 4"/>
          <p:cNvSpPr>
            <a:spLocks noGrp="1" noRot="1" noChangeAspect="1" noChangeArrowheads="1" noTextEdit="1"/>
          </p:cNvSpPr>
          <p:nvPr>
            <p:ph type="sldImg" idx="2"/>
          </p:nvPr>
        </p:nvSpPr>
        <p:spPr bwMode="auto">
          <a:xfrm>
            <a:off x="917575" y="744538"/>
            <a:ext cx="4962525" cy="3722687"/>
          </a:xfrm>
          <a:prstGeom prst="rect">
            <a:avLst/>
          </a:prstGeom>
          <a:noFill/>
          <a:ln w="9525">
            <a:solidFill>
              <a:srgbClr val="000000"/>
            </a:solidFill>
            <a:miter lim="800000"/>
            <a:headEnd/>
            <a:tailEnd/>
          </a:ln>
        </p:spPr>
      </p:sp>
      <p:sp>
        <p:nvSpPr>
          <p:cNvPr id="505861" name="Rectangle 5"/>
          <p:cNvSpPr>
            <a:spLocks noGrp="1" noChangeArrowheads="1"/>
          </p:cNvSpPr>
          <p:nvPr>
            <p:ph type="body" sz="quarter" idx="3"/>
          </p:nvPr>
        </p:nvSpPr>
        <p:spPr bwMode="auto">
          <a:xfrm>
            <a:off x="679130" y="4715153"/>
            <a:ext cx="5439415" cy="4466987"/>
          </a:xfrm>
          <a:prstGeom prst="rect">
            <a:avLst/>
          </a:prstGeom>
          <a:noFill/>
          <a:ln w="9525">
            <a:noFill/>
            <a:miter lim="800000"/>
            <a:headEnd/>
            <a:tailEnd/>
          </a:ln>
          <a:effectLst/>
        </p:spPr>
        <p:txBody>
          <a:bodyPr vert="horz" wrap="square" lIns="91705" tIns="45853" rIns="91705" bIns="45853" numCol="1" anchor="t" anchorCtr="0" compatLnSpc="1">
            <a:prstTxWarp prst="textNoShape">
              <a:avLst/>
            </a:prstTxWarp>
          </a:bodyPr>
          <a:lstStyle/>
          <a:p>
            <a:pPr lvl="0"/>
            <a:r>
              <a:rPr lang="sl-SI" noProof="0"/>
              <a:t>Click to edit Master text styles</a:t>
            </a:r>
          </a:p>
          <a:p>
            <a:pPr lvl="1"/>
            <a:r>
              <a:rPr lang="sl-SI" noProof="0"/>
              <a:t>Second level</a:t>
            </a:r>
          </a:p>
          <a:p>
            <a:pPr lvl="2"/>
            <a:r>
              <a:rPr lang="sl-SI" noProof="0"/>
              <a:t>Third level</a:t>
            </a:r>
          </a:p>
          <a:p>
            <a:pPr lvl="3"/>
            <a:r>
              <a:rPr lang="sl-SI" noProof="0"/>
              <a:t>Fourth level</a:t>
            </a:r>
          </a:p>
          <a:p>
            <a:pPr lvl="4"/>
            <a:r>
              <a:rPr lang="sl-SI" noProof="0"/>
              <a:t>Fifth level</a:t>
            </a:r>
          </a:p>
        </p:txBody>
      </p:sp>
      <p:sp>
        <p:nvSpPr>
          <p:cNvPr id="505862" name="Rectangle 6"/>
          <p:cNvSpPr>
            <a:spLocks noGrp="1" noChangeArrowheads="1"/>
          </p:cNvSpPr>
          <p:nvPr>
            <p:ph type="ftr" sz="quarter" idx="4"/>
          </p:nvPr>
        </p:nvSpPr>
        <p:spPr bwMode="auto">
          <a:xfrm>
            <a:off x="0" y="9428716"/>
            <a:ext cx="2946084" cy="496332"/>
          </a:xfrm>
          <a:prstGeom prst="rect">
            <a:avLst/>
          </a:prstGeom>
          <a:noFill/>
          <a:ln w="9525">
            <a:noFill/>
            <a:miter lim="800000"/>
            <a:headEnd/>
            <a:tailEnd/>
          </a:ln>
          <a:effectLst/>
        </p:spPr>
        <p:txBody>
          <a:bodyPr vert="horz" wrap="square" lIns="91705" tIns="45853" rIns="91705" bIns="45853" numCol="1" anchor="b" anchorCtr="0" compatLnSpc="1">
            <a:prstTxWarp prst="textNoShape">
              <a:avLst/>
            </a:prstTxWarp>
          </a:bodyPr>
          <a:lstStyle>
            <a:lvl1pPr>
              <a:defRPr sz="1200">
                <a:latin typeface="Tahoma" charset="0"/>
              </a:defRPr>
            </a:lvl1pPr>
          </a:lstStyle>
          <a:p>
            <a:pPr>
              <a:defRPr/>
            </a:pPr>
            <a:endParaRPr lang="sl-SI"/>
          </a:p>
        </p:txBody>
      </p:sp>
      <p:sp>
        <p:nvSpPr>
          <p:cNvPr id="505863" name="Rectangle 7"/>
          <p:cNvSpPr>
            <a:spLocks noGrp="1" noChangeArrowheads="1"/>
          </p:cNvSpPr>
          <p:nvPr>
            <p:ph type="sldNum" sz="quarter" idx="5"/>
          </p:nvPr>
        </p:nvSpPr>
        <p:spPr bwMode="auto">
          <a:xfrm>
            <a:off x="3849997" y="9428716"/>
            <a:ext cx="2946084" cy="496332"/>
          </a:xfrm>
          <a:prstGeom prst="rect">
            <a:avLst/>
          </a:prstGeom>
          <a:noFill/>
          <a:ln w="9525">
            <a:noFill/>
            <a:miter lim="800000"/>
            <a:headEnd/>
            <a:tailEnd/>
          </a:ln>
          <a:effectLst/>
        </p:spPr>
        <p:txBody>
          <a:bodyPr vert="horz" wrap="square" lIns="91705" tIns="45853" rIns="91705" bIns="45853" numCol="1" anchor="b" anchorCtr="0" compatLnSpc="1">
            <a:prstTxWarp prst="textNoShape">
              <a:avLst/>
            </a:prstTxWarp>
          </a:bodyPr>
          <a:lstStyle>
            <a:lvl1pPr algn="r">
              <a:defRPr sz="1200">
                <a:latin typeface="Tahoma" charset="0"/>
              </a:defRPr>
            </a:lvl1pPr>
          </a:lstStyle>
          <a:p>
            <a:pPr>
              <a:defRPr/>
            </a:pPr>
            <a:fld id="{2E7E057A-3A6E-4ABF-959B-5C88A9F271DD}" type="slidenum">
              <a:rPr lang="sl-SI"/>
              <a:pPr>
                <a:defRPr/>
              </a:pPr>
              <a:t>‹#›</a:t>
            </a:fld>
            <a:endParaRPr lang="sl-SI"/>
          </a:p>
        </p:txBody>
      </p:sp>
    </p:spTree>
    <p:extLst>
      <p:ext uri="{BB962C8B-B14F-4D97-AF65-F5344CB8AC3E}">
        <p14:creationId xmlns:p14="http://schemas.microsoft.com/office/powerpoint/2010/main" val="412251984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ahoma" charset="0"/>
        <a:ea typeface="+mn-ea"/>
        <a:cs typeface="+mn-cs"/>
      </a:defRPr>
    </a:lvl1pPr>
    <a:lvl2pPr marL="457200" algn="l" rtl="0" eaLnBrk="0" fontAlgn="base" hangingPunct="0">
      <a:spcBef>
        <a:spcPct val="30000"/>
      </a:spcBef>
      <a:spcAft>
        <a:spcPct val="0"/>
      </a:spcAft>
      <a:defRPr sz="1200" kern="1200">
        <a:solidFill>
          <a:schemeClr val="tx1"/>
        </a:solidFill>
        <a:latin typeface="Tahoma" charset="0"/>
        <a:ea typeface="+mn-ea"/>
        <a:cs typeface="+mn-cs"/>
      </a:defRPr>
    </a:lvl2pPr>
    <a:lvl3pPr marL="914400" algn="l" rtl="0" eaLnBrk="0" fontAlgn="base" hangingPunct="0">
      <a:spcBef>
        <a:spcPct val="30000"/>
      </a:spcBef>
      <a:spcAft>
        <a:spcPct val="0"/>
      </a:spcAft>
      <a:defRPr sz="1200" kern="1200">
        <a:solidFill>
          <a:schemeClr val="tx1"/>
        </a:solidFill>
        <a:latin typeface="Tahoma" charset="0"/>
        <a:ea typeface="+mn-ea"/>
        <a:cs typeface="+mn-cs"/>
      </a:defRPr>
    </a:lvl3pPr>
    <a:lvl4pPr marL="1371600" algn="l" rtl="0" eaLnBrk="0" fontAlgn="base" hangingPunct="0">
      <a:spcBef>
        <a:spcPct val="30000"/>
      </a:spcBef>
      <a:spcAft>
        <a:spcPct val="0"/>
      </a:spcAft>
      <a:defRPr sz="1200" kern="1200">
        <a:solidFill>
          <a:schemeClr val="tx1"/>
        </a:solidFill>
        <a:latin typeface="Tahoma" charset="0"/>
        <a:ea typeface="+mn-ea"/>
        <a:cs typeface="+mn-cs"/>
      </a:defRPr>
    </a:lvl4pPr>
    <a:lvl5pPr marL="1828800" algn="l" rtl="0" eaLnBrk="0" fontAlgn="base" hangingPunct="0">
      <a:spcBef>
        <a:spcPct val="30000"/>
      </a:spcBef>
      <a:spcAft>
        <a:spcPct val="0"/>
      </a:spcAft>
      <a:defRPr sz="1200" kern="1200">
        <a:solidFill>
          <a:schemeClr val="tx1"/>
        </a:solidFill>
        <a:latin typeface="Tahoma"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l-SI" dirty="0"/>
          </a:p>
        </p:txBody>
      </p:sp>
      <p:sp>
        <p:nvSpPr>
          <p:cNvPr id="4" name="Slide Number Placeholder 3"/>
          <p:cNvSpPr>
            <a:spLocks noGrp="1"/>
          </p:cNvSpPr>
          <p:nvPr>
            <p:ph type="sldNum" sz="quarter" idx="5"/>
          </p:nvPr>
        </p:nvSpPr>
        <p:spPr/>
        <p:txBody>
          <a:bodyPr/>
          <a:lstStyle/>
          <a:p>
            <a:pPr>
              <a:defRPr/>
            </a:pPr>
            <a:fld id="{2E7E057A-3A6E-4ABF-959B-5C88A9F271DD}" type="slidenum">
              <a:rPr lang="sl-SI" smtClean="0"/>
              <a:pPr>
                <a:defRPr/>
              </a:pPr>
              <a:t>1</a:t>
            </a:fld>
            <a:endParaRPr lang="sl-SI"/>
          </a:p>
        </p:txBody>
      </p:sp>
    </p:spTree>
    <p:extLst>
      <p:ext uri="{BB962C8B-B14F-4D97-AF65-F5344CB8AC3E}">
        <p14:creationId xmlns:p14="http://schemas.microsoft.com/office/powerpoint/2010/main" val="36924233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sl-SI" sz="1800" dirty="0">
                <a:effectLst/>
                <a:latin typeface="Calibri" panose="020F0502020204030204" pitchFamily="34" charset="0"/>
                <a:ea typeface="Calibri" panose="020F0502020204030204" pitchFamily="34" charset="0"/>
                <a:cs typeface="Times New Roman" panose="02020603050405020304" pitchFamily="18" charset="0"/>
              </a:rPr>
              <a:t>Poglejmo še opremljenost s površinami za pešce. Ob večini ulic so zgrajeni pločniki, ob nekaterih cestah, ki smo jih že pri kolesarjih omenjali so površine namenjene skupnemu prometu s kolesarji. Posamezne potke, gre bolj za poti znotraj parkov in krajše potke med soseskami pa so namenjene pešcem.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sl-SI"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sl-SI" sz="1800" dirty="0">
                <a:effectLst/>
                <a:latin typeface="Calibri" panose="020F0502020204030204" pitchFamily="34" charset="0"/>
                <a:ea typeface="Calibri" panose="020F0502020204030204" pitchFamily="34" charset="0"/>
                <a:cs typeface="Times New Roman" panose="02020603050405020304" pitchFamily="18" charset="0"/>
              </a:rPr>
              <a:t>Vir podatkov: </a:t>
            </a:r>
            <a:r>
              <a:rPr lang="sl-SI" sz="1800" dirty="0" err="1">
                <a:effectLst/>
                <a:latin typeface="Calibri" panose="020F0502020204030204" pitchFamily="34" charset="0"/>
                <a:ea typeface="Calibri" panose="020F0502020204030204" pitchFamily="34" charset="0"/>
                <a:cs typeface="Times New Roman" panose="02020603050405020304" pitchFamily="18" charset="0"/>
              </a:rPr>
              <a:t>street</a:t>
            </a:r>
            <a:r>
              <a:rPr lang="sl-SI" sz="1800" dirty="0">
                <a:effectLst/>
                <a:latin typeface="Calibri" panose="020F0502020204030204" pitchFamily="34" charset="0"/>
                <a:ea typeface="Calibri" panose="020F0502020204030204" pitchFamily="34" charset="0"/>
                <a:cs typeface="Times New Roman" panose="02020603050405020304" pitchFamily="18" charset="0"/>
              </a:rPr>
              <a:t> </a:t>
            </a:r>
            <a:r>
              <a:rPr lang="sl-SI" sz="1800" dirty="0" err="1">
                <a:effectLst/>
                <a:latin typeface="Calibri" panose="020F0502020204030204" pitchFamily="34" charset="0"/>
                <a:ea typeface="Calibri" panose="020F0502020204030204" pitchFamily="34" charset="0"/>
                <a:cs typeface="Times New Roman" panose="02020603050405020304" pitchFamily="18" charset="0"/>
              </a:rPr>
              <a:t>view</a:t>
            </a:r>
            <a:r>
              <a:rPr lang="sl-SI" sz="1800" dirty="0">
                <a:effectLst/>
                <a:latin typeface="Calibri" panose="020F0502020204030204" pitchFamily="34" charset="0"/>
                <a:ea typeface="Calibri" panose="020F0502020204030204" pitchFamily="34" charset="0"/>
                <a:cs typeface="Times New Roman" panose="02020603050405020304" pitchFamily="18" charset="0"/>
              </a:rPr>
              <a:t>, teren in open </a:t>
            </a:r>
            <a:r>
              <a:rPr lang="sl-SI" sz="1800" dirty="0" err="1">
                <a:effectLst/>
                <a:latin typeface="Calibri" panose="020F0502020204030204" pitchFamily="34" charset="0"/>
                <a:ea typeface="Calibri" panose="020F0502020204030204" pitchFamily="34" charset="0"/>
                <a:cs typeface="Times New Roman" panose="02020603050405020304" pitchFamily="18" charset="0"/>
              </a:rPr>
              <a:t>street</a:t>
            </a:r>
            <a:r>
              <a:rPr lang="sl-SI" sz="1800" dirty="0">
                <a:effectLst/>
                <a:latin typeface="Calibri" panose="020F0502020204030204" pitchFamily="34" charset="0"/>
                <a:ea typeface="Calibri" panose="020F0502020204030204" pitchFamily="34" charset="0"/>
                <a:cs typeface="Times New Roman" panose="02020603050405020304" pitchFamily="18" charset="0"/>
              </a:rPr>
              <a:t> kartografske podlage – možnost kakšne napake, ampak načelno je mreža in njene </a:t>
            </a:r>
            <a:r>
              <a:rPr lang="sl-SI" sz="1800" dirty="0" err="1">
                <a:effectLst/>
                <a:latin typeface="Calibri" panose="020F0502020204030204" pitchFamily="34" charset="0"/>
                <a:ea typeface="Calibri" panose="020F0502020204030204" pitchFamily="34" charset="0"/>
                <a:cs typeface="Times New Roman" panose="02020603050405020304" pitchFamily="18" charset="0"/>
              </a:rPr>
              <a:t>pomankljivosti</a:t>
            </a:r>
            <a:r>
              <a:rPr lang="sl-SI" sz="1800" dirty="0">
                <a:effectLst/>
                <a:latin typeface="Calibri" panose="020F0502020204030204" pitchFamily="34" charset="0"/>
                <a:ea typeface="Calibri" panose="020F0502020204030204" pitchFamily="34" charset="0"/>
                <a:cs typeface="Times New Roman" panose="02020603050405020304" pitchFamily="18" charset="0"/>
              </a:rPr>
              <a:t> berljiva</a:t>
            </a:r>
          </a:p>
          <a:p>
            <a:endParaRPr lang="sl-SI" dirty="0"/>
          </a:p>
        </p:txBody>
      </p:sp>
      <p:sp>
        <p:nvSpPr>
          <p:cNvPr id="4" name="Slide Number Placeholder 3"/>
          <p:cNvSpPr>
            <a:spLocks noGrp="1"/>
          </p:cNvSpPr>
          <p:nvPr>
            <p:ph type="sldNum" sz="quarter" idx="5"/>
          </p:nvPr>
        </p:nvSpPr>
        <p:spPr/>
        <p:txBody>
          <a:bodyPr/>
          <a:lstStyle/>
          <a:p>
            <a:pPr>
              <a:defRPr/>
            </a:pPr>
            <a:fld id="{2E7E057A-3A6E-4ABF-959B-5C88A9F271DD}" type="slidenum">
              <a:rPr lang="sl-SI" smtClean="0"/>
              <a:pPr>
                <a:defRPr/>
              </a:pPr>
              <a:t>66</a:t>
            </a:fld>
            <a:endParaRPr lang="sl-SI"/>
          </a:p>
        </p:txBody>
      </p:sp>
    </p:spTree>
    <p:extLst>
      <p:ext uri="{BB962C8B-B14F-4D97-AF65-F5344CB8AC3E}">
        <p14:creationId xmlns:p14="http://schemas.microsoft.com/office/powerpoint/2010/main" val="40297725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sl-SI" sz="1800" dirty="0">
                <a:effectLst/>
                <a:latin typeface="Calibri" panose="020F0502020204030204" pitchFamily="34" charset="0"/>
                <a:ea typeface="Calibri" panose="020F0502020204030204" pitchFamily="34" charset="0"/>
                <a:cs typeface="Times New Roman" panose="02020603050405020304" pitchFamily="18" charset="0"/>
              </a:rPr>
              <a:t>Tudi za  hojo smo naredili analizo dostopnosti le da smo upoštevali več intervalov in sicer do pol ure hoje. </a:t>
            </a:r>
          </a:p>
          <a:p>
            <a:endParaRPr lang="sl-SI" dirty="0"/>
          </a:p>
        </p:txBody>
      </p:sp>
      <p:sp>
        <p:nvSpPr>
          <p:cNvPr id="4" name="Označba mesta številke diapozitiva 3"/>
          <p:cNvSpPr>
            <a:spLocks noGrp="1"/>
          </p:cNvSpPr>
          <p:nvPr>
            <p:ph type="sldNum" sz="quarter" idx="5"/>
          </p:nvPr>
        </p:nvSpPr>
        <p:spPr/>
        <p:txBody>
          <a:bodyPr/>
          <a:lstStyle/>
          <a:p>
            <a:pPr>
              <a:defRPr/>
            </a:pPr>
            <a:fld id="{2E7E057A-3A6E-4ABF-959B-5C88A9F271DD}" type="slidenum">
              <a:rPr lang="sl-SI" smtClean="0"/>
              <a:pPr>
                <a:defRPr/>
              </a:pPr>
              <a:t>67</a:t>
            </a:fld>
            <a:endParaRPr lang="sl-SI"/>
          </a:p>
        </p:txBody>
      </p:sp>
    </p:spTree>
    <p:extLst>
      <p:ext uri="{BB962C8B-B14F-4D97-AF65-F5344CB8AC3E}">
        <p14:creationId xmlns:p14="http://schemas.microsoft.com/office/powerpoint/2010/main" val="13148402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sl-SI" sz="1800" dirty="0">
                <a:effectLst/>
                <a:latin typeface="Calibri" panose="020F0502020204030204" pitchFamily="34" charset="0"/>
                <a:ea typeface="Calibri" panose="020F0502020204030204" pitchFamily="34" charset="0"/>
                <a:cs typeface="Times New Roman" panose="02020603050405020304" pitchFamily="18" charset="0"/>
              </a:rPr>
              <a:t>Večina pomembnejših ciljev je locirana v središču Brežic, zato je večina ciljev s 5 minutami hoje dosegljiva le prebivalcem mestnega središča in delov najbližjih sosesk  (stanovanjska območja v enotah Černelčeva in staro mestno jedro). </a:t>
            </a:r>
          </a:p>
          <a:p>
            <a:endParaRPr lang="sl-SI" dirty="0"/>
          </a:p>
        </p:txBody>
      </p:sp>
      <p:sp>
        <p:nvSpPr>
          <p:cNvPr id="4" name="Slide Number Placeholder 3"/>
          <p:cNvSpPr>
            <a:spLocks noGrp="1"/>
          </p:cNvSpPr>
          <p:nvPr>
            <p:ph type="sldNum" sz="quarter" idx="5"/>
          </p:nvPr>
        </p:nvSpPr>
        <p:spPr/>
        <p:txBody>
          <a:bodyPr/>
          <a:lstStyle/>
          <a:p>
            <a:pPr>
              <a:defRPr/>
            </a:pPr>
            <a:fld id="{2E7E057A-3A6E-4ABF-959B-5C88A9F271DD}" type="slidenum">
              <a:rPr lang="sl-SI" smtClean="0"/>
              <a:pPr>
                <a:defRPr/>
              </a:pPr>
              <a:t>68</a:t>
            </a:fld>
            <a:endParaRPr lang="sl-SI"/>
          </a:p>
        </p:txBody>
      </p:sp>
    </p:spTree>
    <p:extLst>
      <p:ext uri="{BB962C8B-B14F-4D97-AF65-F5344CB8AC3E}">
        <p14:creationId xmlns:p14="http://schemas.microsoft.com/office/powerpoint/2010/main" val="27645399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l-SI" sz="1800" dirty="0">
                <a:effectLst/>
                <a:latin typeface="Calibri" panose="020F0502020204030204" pitchFamily="34" charset="0"/>
                <a:ea typeface="Calibri" panose="020F0502020204030204" pitchFamily="34" charset="0"/>
                <a:cs typeface="Times New Roman" panose="02020603050405020304" pitchFamily="18" charset="0"/>
              </a:rPr>
              <a:t>Nadalje smo preverjali dostopnost do glavnih postajališč javnega potniškega prometa železniške in avtobusne postaje. </a:t>
            </a:r>
          </a:p>
          <a:p>
            <a:r>
              <a:rPr lang="sl-SI" sz="1800" dirty="0">
                <a:effectLst/>
                <a:latin typeface="Calibri" panose="020F0502020204030204" pitchFamily="34" charset="0"/>
                <a:ea typeface="Calibri" panose="020F0502020204030204" pitchFamily="34" charset="0"/>
                <a:cs typeface="Times New Roman" panose="02020603050405020304" pitchFamily="18" charset="0"/>
              </a:rPr>
              <a:t>Znotraj območja je eno železniško postajališče, ki je od večine stanovanjskih sosesk oddaljeno več kot 15 minut hoje.</a:t>
            </a:r>
          </a:p>
          <a:p>
            <a:r>
              <a:rPr lang="sl-SI" sz="1800" dirty="0">
                <a:effectLst/>
                <a:latin typeface="Calibri" panose="020F0502020204030204" pitchFamily="34" charset="0"/>
                <a:ea typeface="Calibri" panose="020F0502020204030204" pitchFamily="34" charset="0"/>
                <a:cs typeface="Times New Roman" panose="02020603050405020304" pitchFamily="18" charset="0"/>
              </a:rPr>
              <a:t>Boljše je dostopno postajališče avtobusnega prometa.</a:t>
            </a:r>
          </a:p>
          <a:p>
            <a:endParaRPr lang="sl-SI" dirty="0"/>
          </a:p>
        </p:txBody>
      </p:sp>
      <p:sp>
        <p:nvSpPr>
          <p:cNvPr id="4" name="Slide Number Placeholder 3"/>
          <p:cNvSpPr>
            <a:spLocks noGrp="1"/>
          </p:cNvSpPr>
          <p:nvPr>
            <p:ph type="sldNum" sz="quarter" idx="5"/>
          </p:nvPr>
        </p:nvSpPr>
        <p:spPr/>
        <p:txBody>
          <a:bodyPr/>
          <a:lstStyle/>
          <a:p>
            <a:pPr>
              <a:defRPr/>
            </a:pPr>
            <a:fld id="{2E7E057A-3A6E-4ABF-959B-5C88A9F271DD}" type="slidenum">
              <a:rPr lang="sl-SI" smtClean="0"/>
              <a:pPr>
                <a:defRPr/>
              </a:pPr>
              <a:t>70</a:t>
            </a:fld>
            <a:endParaRPr lang="sl-SI"/>
          </a:p>
        </p:txBody>
      </p:sp>
    </p:spTree>
    <p:extLst>
      <p:ext uri="{BB962C8B-B14F-4D97-AF65-F5344CB8AC3E}">
        <p14:creationId xmlns:p14="http://schemas.microsoft.com/office/powerpoint/2010/main" val="12712166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l-SI" dirty="0"/>
              <a:t>Slika prikazuje kam pridemo s kolesom v 5 minutah iz izhodišč železniška in avtobusna postaja. Iz teh dveh izhodišč s kolesom dosežemo celotno območje obravnave v manj kot 10 minutah. </a:t>
            </a:r>
          </a:p>
        </p:txBody>
      </p:sp>
      <p:sp>
        <p:nvSpPr>
          <p:cNvPr id="4" name="Slide Number Placeholder 3"/>
          <p:cNvSpPr>
            <a:spLocks noGrp="1"/>
          </p:cNvSpPr>
          <p:nvPr>
            <p:ph type="sldNum" sz="quarter" idx="5"/>
          </p:nvPr>
        </p:nvSpPr>
        <p:spPr/>
        <p:txBody>
          <a:bodyPr/>
          <a:lstStyle/>
          <a:p>
            <a:pPr>
              <a:defRPr/>
            </a:pPr>
            <a:fld id="{2E7E057A-3A6E-4ABF-959B-5C88A9F271DD}" type="slidenum">
              <a:rPr lang="sl-SI" smtClean="0"/>
              <a:pPr>
                <a:defRPr/>
              </a:pPr>
              <a:t>71</a:t>
            </a:fld>
            <a:endParaRPr lang="sl-SI"/>
          </a:p>
        </p:txBody>
      </p:sp>
    </p:spTree>
    <p:extLst>
      <p:ext uri="{BB962C8B-B14F-4D97-AF65-F5344CB8AC3E}">
        <p14:creationId xmlns:p14="http://schemas.microsoft.com/office/powerpoint/2010/main" val="28853537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l-SI" dirty="0"/>
              <a:t>Slika prikazuje linije mestnega potniškega prometa in postajališč. Modra barva prikazuje 5 minutno peš dostopnost do postajališč. Linije ne pokrivajo območij  </a:t>
            </a:r>
            <a:r>
              <a:rPr lang="sl-SI" dirty="0" err="1"/>
              <a:t>Brezina</a:t>
            </a:r>
            <a:r>
              <a:rPr lang="sl-SI" dirty="0"/>
              <a:t>, Črnci in </a:t>
            </a:r>
            <a:r>
              <a:rPr lang="sl-SI" dirty="0" err="1"/>
              <a:t>Zakot</a:t>
            </a:r>
            <a:r>
              <a:rPr lang="sl-SI" dirty="0"/>
              <a:t> in bi jih bilo smiselno povezati v omrežje, glede na mesto, ki je definirano z UZ. Poleg tega pa bi bilo smiselno načrtovati eno postajališče tudi na železniški postaji (ne glede na današnje potrebe – ponuditi prej).</a:t>
            </a:r>
          </a:p>
        </p:txBody>
      </p:sp>
      <p:sp>
        <p:nvSpPr>
          <p:cNvPr id="4" name="Slide Number Placeholder 3"/>
          <p:cNvSpPr>
            <a:spLocks noGrp="1"/>
          </p:cNvSpPr>
          <p:nvPr>
            <p:ph type="sldNum" sz="quarter" idx="5"/>
          </p:nvPr>
        </p:nvSpPr>
        <p:spPr/>
        <p:txBody>
          <a:bodyPr/>
          <a:lstStyle/>
          <a:p>
            <a:pPr>
              <a:defRPr/>
            </a:pPr>
            <a:fld id="{2E7E057A-3A6E-4ABF-959B-5C88A9F271DD}" type="slidenum">
              <a:rPr lang="sl-SI" smtClean="0"/>
              <a:pPr>
                <a:defRPr/>
              </a:pPr>
              <a:t>72</a:t>
            </a:fld>
            <a:endParaRPr lang="sl-SI"/>
          </a:p>
        </p:txBody>
      </p:sp>
    </p:spTree>
    <p:extLst>
      <p:ext uri="{BB962C8B-B14F-4D97-AF65-F5344CB8AC3E}">
        <p14:creationId xmlns:p14="http://schemas.microsoft.com/office/powerpoint/2010/main" val="321806318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l-SI" dirty="0"/>
              <a:t>Te prosojnice zadnjič ni bilo: prikazuje naše ugotovitve, kam bi bilo po prvih analizah smiselno povezati mestni promet in katere soseske bi dosegli s 5 minutno peš dostopnostjo, če bi umestili še ta tri postajališča na sliki. </a:t>
            </a:r>
          </a:p>
        </p:txBody>
      </p:sp>
      <p:sp>
        <p:nvSpPr>
          <p:cNvPr id="4" name="Slide Number Placeholder 3"/>
          <p:cNvSpPr>
            <a:spLocks noGrp="1"/>
          </p:cNvSpPr>
          <p:nvPr>
            <p:ph type="sldNum" sz="quarter" idx="5"/>
          </p:nvPr>
        </p:nvSpPr>
        <p:spPr/>
        <p:txBody>
          <a:bodyPr/>
          <a:lstStyle/>
          <a:p>
            <a:pPr>
              <a:defRPr/>
            </a:pPr>
            <a:fld id="{2E7E057A-3A6E-4ABF-959B-5C88A9F271DD}" type="slidenum">
              <a:rPr lang="sl-SI" smtClean="0"/>
              <a:pPr>
                <a:defRPr/>
              </a:pPr>
              <a:t>73</a:t>
            </a:fld>
            <a:endParaRPr lang="sl-SI"/>
          </a:p>
        </p:txBody>
      </p:sp>
    </p:spTree>
    <p:extLst>
      <p:ext uri="{BB962C8B-B14F-4D97-AF65-F5344CB8AC3E}">
        <p14:creationId xmlns:p14="http://schemas.microsoft.com/office/powerpoint/2010/main" val="129109348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sl-SI" sz="1800" dirty="0">
                <a:effectLst/>
                <a:latin typeface="Calibri" panose="020F0502020204030204" pitchFamily="34" charset="0"/>
                <a:ea typeface="Calibri" panose="020F0502020204030204" pitchFamily="34" charset="0"/>
                <a:cs typeface="Times New Roman" panose="02020603050405020304" pitchFamily="18" charset="0"/>
              </a:rPr>
              <a:t>Na sliki so prikazani stanovanjski objekti. </a:t>
            </a:r>
          </a:p>
          <a:p>
            <a:endParaRPr lang="sl-SI" dirty="0"/>
          </a:p>
        </p:txBody>
      </p:sp>
      <p:sp>
        <p:nvSpPr>
          <p:cNvPr id="4" name="Slide Number Placeholder 3"/>
          <p:cNvSpPr>
            <a:spLocks noGrp="1"/>
          </p:cNvSpPr>
          <p:nvPr>
            <p:ph type="sldNum" sz="quarter" idx="5"/>
          </p:nvPr>
        </p:nvSpPr>
        <p:spPr/>
        <p:txBody>
          <a:bodyPr/>
          <a:lstStyle/>
          <a:p>
            <a:pPr>
              <a:defRPr/>
            </a:pPr>
            <a:fld id="{2E7E057A-3A6E-4ABF-959B-5C88A9F271DD}" type="slidenum">
              <a:rPr lang="sl-SI" smtClean="0"/>
              <a:pPr>
                <a:defRPr/>
              </a:pPr>
              <a:t>75</a:t>
            </a:fld>
            <a:endParaRPr lang="sl-SI"/>
          </a:p>
        </p:txBody>
      </p:sp>
    </p:spTree>
    <p:extLst>
      <p:ext uri="{BB962C8B-B14F-4D97-AF65-F5344CB8AC3E}">
        <p14:creationId xmlns:p14="http://schemas.microsoft.com/office/powerpoint/2010/main" val="237161182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sl-SI" sz="1200" dirty="0">
                <a:effectLst/>
                <a:latin typeface="Calibri" panose="020F0502020204030204" pitchFamily="34" charset="0"/>
                <a:ea typeface="Calibri" panose="020F0502020204030204" pitchFamily="34" charset="0"/>
                <a:cs typeface="Times New Roman" panose="02020603050405020304" pitchFamily="18" charset="0"/>
              </a:rPr>
              <a:t>Na podlagi </a:t>
            </a:r>
            <a:r>
              <a:rPr lang="sl-SI" sz="1200" dirty="0" err="1">
                <a:effectLst/>
                <a:latin typeface="Calibri" panose="020F0502020204030204" pitchFamily="34" charset="0"/>
                <a:ea typeface="Calibri" panose="020F0502020204030204" pitchFamily="34" charset="0"/>
                <a:cs typeface="Times New Roman" panose="02020603050405020304" pitchFamily="18" charset="0"/>
              </a:rPr>
              <a:t>registiranih</a:t>
            </a:r>
            <a:r>
              <a:rPr lang="sl-SI" sz="1200" dirty="0">
                <a:effectLst/>
                <a:latin typeface="Calibri" panose="020F0502020204030204" pitchFamily="34" charset="0"/>
                <a:ea typeface="Calibri" panose="020F0502020204030204" pitchFamily="34" charset="0"/>
                <a:cs typeface="Times New Roman" panose="02020603050405020304" pitchFamily="18" charset="0"/>
              </a:rPr>
              <a:t> vozil v občini Brežice in števila prebivalcev v posamezni stanovanjski enoti smo izračunali koliko avtomobilov naj bi imeli prebivalci v posamezni coni. Slika prikazuje oceno avtomobilov, ki so vsako dnevno parkirani v soseskah (avtomobili samo tistih, ki bivajo – ne obiskovalcev in zaposlenih).</a:t>
            </a:r>
          </a:p>
          <a:p>
            <a:endParaRPr lang="sl-SI" dirty="0"/>
          </a:p>
        </p:txBody>
      </p:sp>
      <p:sp>
        <p:nvSpPr>
          <p:cNvPr id="4" name="Slide Number Placeholder 3"/>
          <p:cNvSpPr>
            <a:spLocks noGrp="1"/>
          </p:cNvSpPr>
          <p:nvPr>
            <p:ph type="sldNum" sz="quarter" idx="5"/>
          </p:nvPr>
        </p:nvSpPr>
        <p:spPr/>
        <p:txBody>
          <a:bodyPr/>
          <a:lstStyle/>
          <a:p>
            <a:pPr>
              <a:defRPr/>
            </a:pPr>
            <a:fld id="{2E7E057A-3A6E-4ABF-959B-5C88A9F271DD}" type="slidenum">
              <a:rPr lang="sl-SI" smtClean="0"/>
              <a:pPr>
                <a:defRPr/>
              </a:pPr>
              <a:t>76</a:t>
            </a:fld>
            <a:endParaRPr lang="sl-SI"/>
          </a:p>
        </p:txBody>
      </p:sp>
    </p:spTree>
    <p:extLst>
      <p:ext uri="{BB962C8B-B14F-4D97-AF65-F5344CB8AC3E}">
        <p14:creationId xmlns:p14="http://schemas.microsoft.com/office/powerpoint/2010/main" val="65852261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sl-SI" sz="1800" dirty="0">
                <a:effectLst/>
                <a:latin typeface="Calibri" panose="020F0502020204030204" pitchFamily="34" charset="0"/>
                <a:ea typeface="Calibri" panose="020F0502020204030204" pitchFamily="34" charset="0"/>
                <a:cs typeface="Times New Roman" panose="02020603050405020304" pitchFamily="18" charset="0"/>
              </a:rPr>
              <a:t>Poleg prejšnjih, lahko dodatno prometno obremenitev v prihodnosti predstavljajo tudi nenaseljena stanovanja.</a:t>
            </a:r>
          </a:p>
          <a:p>
            <a:endParaRPr lang="sl-SI" dirty="0"/>
          </a:p>
        </p:txBody>
      </p:sp>
      <p:sp>
        <p:nvSpPr>
          <p:cNvPr id="4" name="Slide Number Placeholder 3"/>
          <p:cNvSpPr>
            <a:spLocks noGrp="1"/>
          </p:cNvSpPr>
          <p:nvPr>
            <p:ph type="sldNum" sz="quarter" idx="5"/>
          </p:nvPr>
        </p:nvSpPr>
        <p:spPr/>
        <p:txBody>
          <a:bodyPr/>
          <a:lstStyle/>
          <a:p>
            <a:pPr>
              <a:defRPr/>
            </a:pPr>
            <a:fld id="{2E7E057A-3A6E-4ABF-959B-5C88A9F271DD}" type="slidenum">
              <a:rPr lang="sl-SI" smtClean="0"/>
              <a:pPr>
                <a:defRPr/>
              </a:pPr>
              <a:t>77</a:t>
            </a:fld>
            <a:endParaRPr lang="sl-SI"/>
          </a:p>
        </p:txBody>
      </p:sp>
    </p:spTree>
    <p:extLst>
      <p:ext uri="{BB962C8B-B14F-4D97-AF65-F5344CB8AC3E}">
        <p14:creationId xmlns:p14="http://schemas.microsoft.com/office/powerpoint/2010/main" val="30830901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pPr>
              <a:defRPr/>
            </a:pPr>
            <a:fld id="{2E7E057A-3A6E-4ABF-959B-5C88A9F271DD}" type="slidenum">
              <a:rPr lang="sl-SI" smtClean="0"/>
              <a:pPr>
                <a:defRPr/>
              </a:pPr>
              <a:t>8</a:t>
            </a:fld>
            <a:endParaRPr lang="sl-SI"/>
          </a:p>
        </p:txBody>
      </p:sp>
    </p:spTree>
    <p:extLst>
      <p:ext uri="{BB962C8B-B14F-4D97-AF65-F5344CB8AC3E}">
        <p14:creationId xmlns:p14="http://schemas.microsoft.com/office/powerpoint/2010/main" val="271906879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l-SI" dirty="0"/>
              <a:t>Za območje Stare kolonije je bila izdelana prometna študija, ki ugotavlja, da je na območju 132 PM. Naredili smo oceno prebivalcev tega dela soseske, ki kaže, da je na območju 976 prebivalcev, ki imajo (glede na registrirana vozila v Brežicah) v lasti 570 avtomobilov. </a:t>
            </a:r>
          </a:p>
        </p:txBody>
      </p:sp>
      <p:sp>
        <p:nvSpPr>
          <p:cNvPr id="4" name="Slide Number Placeholder 3"/>
          <p:cNvSpPr>
            <a:spLocks noGrp="1"/>
          </p:cNvSpPr>
          <p:nvPr>
            <p:ph type="sldNum" sz="quarter" idx="5"/>
          </p:nvPr>
        </p:nvSpPr>
        <p:spPr/>
        <p:txBody>
          <a:bodyPr/>
          <a:lstStyle/>
          <a:p>
            <a:pPr>
              <a:defRPr/>
            </a:pPr>
            <a:fld id="{2E7E057A-3A6E-4ABF-959B-5C88A9F271DD}" type="slidenum">
              <a:rPr lang="sl-SI" smtClean="0"/>
              <a:pPr>
                <a:defRPr/>
              </a:pPr>
              <a:t>78</a:t>
            </a:fld>
            <a:endParaRPr lang="sl-SI"/>
          </a:p>
        </p:txBody>
      </p:sp>
    </p:spTree>
    <p:extLst>
      <p:ext uri="{BB962C8B-B14F-4D97-AF65-F5344CB8AC3E}">
        <p14:creationId xmlns:p14="http://schemas.microsoft.com/office/powerpoint/2010/main" val="281043438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sl-SI" sz="1800" dirty="0">
                <a:effectLst/>
                <a:latin typeface="Calibri" panose="020F0502020204030204" pitchFamily="34" charset="0"/>
                <a:ea typeface="Calibri" panose="020F0502020204030204" pitchFamily="34" charset="0"/>
                <a:cs typeface="Times New Roman" panose="02020603050405020304" pitchFamily="18" charset="0"/>
              </a:rPr>
              <a:t>Znotraj mesta je na razpolago 606 javnih parkirnih mest, pri čemer jih je večina urejenih vzporedno s cestami, manj pa kot samostojna parkirišča. </a:t>
            </a:r>
          </a:p>
          <a:p>
            <a:endParaRPr lang="sl-SI" dirty="0"/>
          </a:p>
        </p:txBody>
      </p:sp>
      <p:sp>
        <p:nvSpPr>
          <p:cNvPr id="4" name="Slide Number Placeholder 3"/>
          <p:cNvSpPr>
            <a:spLocks noGrp="1"/>
          </p:cNvSpPr>
          <p:nvPr>
            <p:ph type="sldNum" sz="quarter" idx="5"/>
          </p:nvPr>
        </p:nvSpPr>
        <p:spPr/>
        <p:txBody>
          <a:bodyPr/>
          <a:lstStyle/>
          <a:p>
            <a:pPr>
              <a:defRPr/>
            </a:pPr>
            <a:fld id="{2E7E057A-3A6E-4ABF-959B-5C88A9F271DD}" type="slidenum">
              <a:rPr lang="sl-SI" smtClean="0"/>
              <a:pPr>
                <a:defRPr/>
              </a:pPr>
              <a:t>79</a:t>
            </a:fld>
            <a:endParaRPr lang="sl-SI"/>
          </a:p>
        </p:txBody>
      </p:sp>
    </p:spTree>
    <p:extLst>
      <p:ext uri="{BB962C8B-B14F-4D97-AF65-F5344CB8AC3E}">
        <p14:creationId xmlns:p14="http://schemas.microsoft.com/office/powerpoint/2010/main" val="321854062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sl-SI" sz="1800" dirty="0">
                <a:effectLst/>
                <a:latin typeface="Calibri" panose="020F0502020204030204" pitchFamily="34" charset="0"/>
                <a:ea typeface="Calibri" panose="020F0502020204030204" pitchFamily="34" charset="0"/>
                <a:cs typeface="Times New Roman" panose="02020603050405020304" pitchFamily="18" charset="0"/>
              </a:rPr>
              <a:t>Nezazidana stavbna zemljišča predstavljajo potencial, ampak seveda tako za stanovanja, kot za parkirišča in ostali razvoj.</a:t>
            </a:r>
          </a:p>
          <a:p>
            <a:pPr marL="0" marR="0" lvl="0" indent="0" algn="l" defTabSz="914400" rtl="0" eaLnBrk="0" fontAlgn="base" latinLnBrk="0" hangingPunct="0">
              <a:lnSpc>
                <a:spcPct val="100000"/>
              </a:lnSpc>
              <a:spcBef>
                <a:spcPct val="30000"/>
              </a:spcBef>
              <a:spcAft>
                <a:spcPct val="0"/>
              </a:spcAft>
              <a:buClrTx/>
              <a:buSzTx/>
              <a:buFontTx/>
              <a:buNone/>
              <a:tabLst/>
              <a:defRPr/>
            </a:pPr>
            <a:r>
              <a:rPr lang="sl-SI" sz="1800" dirty="0">
                <a:effectLst/>
                <a:latin typeface="Calibri" panose="020F0502020204030204" pitchFamily="34" charset="0"/>
                <a:ea typeface="Calibri" panose="020F0502020204030204" pitchFamily="34" charset="0"/>
                <a:cs typeface="Times New Roman" panose="02020603050405020304" pitchFamily="18" charset="0"/>
              </a:rPr>
              <a:t>Potrebovali bi podatke o številu parkirišč v posamezni soseski. Če ne obstaja bomo poskusili ugotavljati število glede na današnje standarde (OPN), zato da dobimo realne potrebe po številu parkirišč. </a:t>
            </a:r>
          </a:p>
          <a:p>
            <a:pPr marL="0" marR="0" lvl="0" indent="0" algn="l" defTabSz="914400" rtl="0" eaLnBrk="0" fontAlgn="base" latinLnBrk="0" hangingPunct="0">
              <a:lnSpc>
                <a:spcPct val="100000"/>
              </a:lnSpc>
              <a:spcBef>
                <a:spcPct val="30000"/>
              </a:spcBef>
              <a:spcAft>
                <a:spcPct val="0"/>
              </a:spcAft>
              <a:buClrTx/>
              <a:buSzTx/>
              <a:buFontTx/>
              <a:buNone/>
              <a:tabLst/>
              <a:defRPr/>
            </a:pPr>
            <a:r>
              <a:rPr lang="sl-SI" sz="1800" dirty="0">
                <a:effectLst/>
                <a:latin typeface="Calibri" panose="020F0502020204030204" pitchFamily="34" charset="0"/>
                <a:ea typeface="Calibri" panose="020F0502020204030204" pitchFamily="34" charset="0"/>
                <a:cs typeface="Times New Roman" panose="02020603050405020304" pitchFamily="18" charset="0"/>
              </a:rPr>
              <a:t>Potrebujemo podatke o predvidenem številu prebivalcev na območju NSZ – podatek je v pripravi pri nas.</a:t>
            </a:r>
          </a:p>
          <a:p>
            <a:endParaRPr lang="sl-SI" dirty="0"/>
          </a:p>
        </p:txBody>
      </p:sp>
      <p:sp>
        <p:nvSpPr>
          <p:cNvPr id="4" name="Slide Number Placeholder 3"/>
          <p:cNvSpPr>
            <a:spLocks noGrp="1"/>
          </p:cNvSpPr>
          <p:nvPr>
            <p:ph type="sldNum" sz="quarter" idx="5"/>
          </p:nvPr>
        </p:nvSpPr>
        <p:spPr/>
        <p:txBody>
          <a:bodyPr/>
          <a:lstStyle/>
          <a:p>
            <a:pPr>
              <a:defRPr/>
            </a:pPr>
            <a:fld id="{2E7E057A-3A6E-4ABF-959B-5C88A9F271DD}" type="slidenum">
              <a:rPr lang="sl-SI" smtClean="0"/>
              <a:pPr>
                <a:defRPr/>
              </a:pPr>
              <a:t>80</a:t>
            </a:fld>
            <a:endParaRPr lang="sl-SI"/>
          </a:p>
        </p:txBody>
      </p:sp>
    </p:spTree>
    <p:extLst>
      <p:ext uri="{BB962C8B-B14F-4D97-AF65-F5344CB8AC3E}">
        <p14:creationId xmlns:p14="http://schemas.microsoft.com/office/powerpoint/2010/main" val="315440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l-SI" dirty="0"/>
          </a:p>
        </p:txBody>
      </p:sp>
      <p:sp>
        <p:nvSpPr>
          <p:cNvPr id="4" name="Slide Number Placeholder 3"/>
          <p:cNvSpPr>
            <a:spLocks noGrp="1"/>
          </p:cNvSpPr>
          <p:nvPr>
            <p:ph type="sldNum" sz="quarter" idx="5"/>
          </p:nvPr>
        </p:nvSpPr>
        <p:spPr/>
        <p:txBody>
          <a:bodyPr/>
          <a:lstStyle/>
          <a:p>
            <a:pPr>
              <a:defRPr/>
            </a:pPr>
            <a:fld id="{2E7E057A-3A6E-4ABF-959B-5C88A9F271DD}" type="slidenum">
              <a:rPr lang="sl-SI" smtClean="0"/>
              <a:pPr>
                <a:defRPr/>
              </a:pPr>
              <a:t>24</a:t>
            </a:fld>
            <a:endParaRPr lang="sl-SI"/>
          </a:p>
        </p:txBody>
      </p:sp>
    </p:spTree>
    <p:extLst>
      <p:ext uri="{BB962C8B-B14F-4D97-AF65-F5344CB8AC3E}">
        <p14:creationId xmlns:p14="http://schemas.microsoft.com/office/powerpoint/2010/main" val="40756055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sl-SI" sz="1800" dirty="0">
                <a:effectLst/>
                <a:latin typeface="Calibri" panose="020F0502020204030204" pitchFamily="34" charset="0"/>
                <a:ea typeface="Calibri" panose="020F0502020204030204" pitchFamily="34" charset="0"/>
                <a:cs typeface="Times New Roman" panose="02020603050405020304" pitchFamily="18" charset="0"/>
              </a:rPr>
              <a:t>Cilji, ki so nas zanimali so predvsem tisti, ki generirajo dnevni promet prebivalcev mesta. Se pravi postajališča javnega potniškega prometa, izobraževalne ustanove, zdravstvene ustanove, stavbe javne uprave, zaposlitvena središča in drugi. </a:t>
            </a:r>
          </a:p>
          <a:p>
            <a:endParaRPr lang="sl-SI" dirty="0"/>
          </a:p>
        </p:txBody>
      </p:sp>
      <p:sp>
        <p:nvSpPr>
          <p:cNvPr id="4" name="Slide Number Placeholder 3"/>
          <p:cNvSpPr>
            <a:spLocks noGrp="1"/>
          </p:cNvSpPr>
          <p:nvPr>
            <p:ph type="sldNum" sz="quarter" idx="5"/>
          </p:nvPr>
        </p:nvSpPr>
        <p:spPr/>
        <p:txBody>
          <a:bodyPr/>
          <a:lstStyle/>
          <a:p>
            <a:pPr>
              <a:defRPr/>
            </a:pPr>
            <a:fld id="{2E7E057A-3A6E-4ABF-959B-5C88A9F271DD}" type="slidenum">
              <a:rPr lang="sl-SI" smtClean="0"/>
              <a:pPr>
                <a:defRPr/>
              </a:pPr>
              <a:t>58</a:t>
            </a:fld>
            <a:endParaRPr lang="sl-SI"/>
          </a:p>
        </p:txBody>
      </p:sp>
    </p:spTree>
    <p:extLst>
      <p:ext uri="{BB962C8B-B14F-4D97-AF65-F5344CB8AC3E}">
        <p14:creationId xmlns:p14="http://schemas.microsoft.com/office/powerpoint/2010/main" val="5665829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l-SI" dirty="0"/>
          </a:p>
        </p:txBody>
      </p:sp>
      <p:sp>
        <p:nvSpPr>
          <p:cNvPr id="4" name="Slide Number Placeholder 3"/>
          <p:cNvSpPr>
            <a:spLocks noGrp="1"/>
          </p:cNvSpPr>
          <p:nvPr>
            <p:ph type="sldNum" sz="quarter" idx="5"/>
          </p:nvPr>
        </p:nvSpPr>
        <p:spPr/>
        <p:txBody>
          <a:bodyPr/>
          <a:lstStyle/>
          <a:p>
            <a:pPr>
              <a:defRPr/>
            </a:pPr>
            <a:fld id="{2E7E057A-3A6E-4ABF-959B-5C88A9F271DD}" type="slidenum">
              <a:rPr lang="sl-SI" smtClean="0"/>
              <a:pPr>
                <a:defRPr/>
              </a:pPr>
              <a:t>59</a:t>
            </a:fld>
            <a:endParaRPr lang="sl-SI"/>
          </a:p>
        </p:txBody>
      </p:sp>
    </p:spTree>
    <p:extLst>
      <p:ext uri="{BB962C8B-B14F-4D97-AF65-F5344CB8AC3E}">
        <p14:creationId xmlns:p14="http://schemas.microsoft.com/office/powerpoint/2010/main" val="39991464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l-SI" sz="1200" dirty="0">
                <a:effectLst/>
                <a:latin typeface="Calibri" panose="020F0502020204030204" pitchFamily="34" charset="0"/>
                <a:ea typeface="Calibri" panose="020F0502020204030204" pitchFamily="34" charset="0"/>
                <a:cs typeface="Times New Roman" panose="02020603050405020304" pitchFamily="18" charset="0"/>
              </a:rPr>
              <a:t>Če pogledamo najprej opremljenost s površinami za kolesarje. Ob nekaterih ulicah so urejene kolesarske površine. Ob cesti svobode, Černelčevi, Bizeljski in Dobovski so to nivojsko ločene skupne površine za pešce in kolesarje, na delu Prešernove je urejen kolesarski pas, na nekaterih ulicah pa je označen </a:t>
            </a:r>
            <a:r>
              <a:rPr lang="sl-SI" sz="1200" dirty="0" err="1">
                <a:effectLst/>
                <a:latin typeface="Calibri" panose="020F0502020204030204" pitchFamily="34" charset="0"/>
                <a:ea typeface="Calibri" panose="020F0502020204030204" pitchFamily="34" charset="0"/>
                <a:cs typeface="Times New Roman" panose="02020603050405020304" pitchFamily="18" charset="0"/>
              </a:rPr>
              <a:t>sharrow</a:t>
            </a:r>
            <a:r>
              <a:rPr lang="sl-SI" sz="1200" dirty="0">
                <a:effectLst/>
                <a:latin typeface="Calibri" panose="020F0502020204030204" pitchFamily="34" charset="0"/>
                <a:ea typeface="Calibri" panose="020F0502020204030204" pitchFamily="34" charset="0"/>
                <a:cs typeface="Times New Roman" panose="02020603050405020304" pitchFamily="18" charset="0"/>
              </a:rPr>
              <a:t>, skupni prostor za kolesarje in motorni promet. </a:t>
            </a:r>
          </a:p>
          <a:p>
            <a:r>
              <a:rPr lang="sl-SI" sz="1200" dirty="0">
                <a:effectLst/>
                <a:latin typeface="Calibri" panose="020F0502020204030204" pitchFamily="34" charset="0"/>
                <a:ea typeface="Calibri" panose="020F0502020204030204" pitchFamily="34" charset="0"/>
                <a:cs typeface="Times New Roman" panose="02020603050405020304" pitchFamily="18" charset="0"/>
              </a:rPr>
              <a:t>Brežice imajo urejen sistem za izposojo koles </a:t>
            </a:r>
            <a:r>
              <a:rPr lang="sl-SI" sz="1200" dirty="0" err="1">
                <a:effectLst/>
                <a:latin typeface="Calibri" panose="020F0502020204030204" pitchFamily="34" charset="0"/>
                <a:ea typeface="Calibri" panose="020F0502020204030204" pitchFamily="34" charset="0"/>
                <a:cs typeface="Times New Roman" panose="02020603050405020304" pitchFamily="18" charset="0"/>
              </a:rPr>
              <a:t>BržKOlo</a:t>
            </a:r>
            <a:r>
              <a:rPr lang="sl-SI" sz="1200" dirty="0">
                <a:effectLst/>
                <a:latin typeface="Calibri" panose="020F0502020204030204" pitchFamily="34" charset="0"/>
                <a:ea typeface="Calibri" panose="020F0502020204030204" pitchFamily="34" charset="0"/>
                <a:cs typeface="Times New Roman" panose="02020603050405020304" pitchFamily="18" charset="0"/>
              </a:rPr>
              <a:t> z 8 postajališči, urejenih je nekaj kolesarnic in nameščenih nekaj stojal za kolesa. Iz karte je razvidno prebivalci katerih sosesk lahko dostopajo do urejenih kolesarskih povezav in katere soseske so neopremljene. Dober dostop imajo prebivalci južnega dela občine in prebivalci sosesk ob cesti svobode, relativno dober dostop imajo tudi prebivalci starega mestnega jedra in prebivalci ob Černelčevi cesti. Rdeče obarvane soseske pa so danes z omrežjem nepovezane. </a:t>
            </a:r>
          </a:p>
          <a:p>
            <a:endParaRPr lang="sl-SI" dirty="0"/>
          </a:p>
          <a:p>
            <a:endParaRPr lang="sl-SI" dirty="0"/>
          </a:p>
        </p:txBody>
      </p:sp>
      <p:sp>
        <p:nvSpPr>
          <p:cNvPr id="4" name="Slide Number Placeholder 3"/>
          <p:cNvSpPr>
            <a:spLocks noGrp="1"/>
          </p:cNvSpPr>
          <p:nvPr>
            <p:ph type="sldNum" sz="quarter" idx="5"/>
          </p:nvPr>
        </p:nvSpPr>
        <p:spPr/>
        <p:txBody>
          <a:bodyPr/>
          <a:lstStyle/>
          <a:p>
            <a:pPr>
              <a:defRPr/>
            </a:pPr>
            <a:fld id="{2E7E057A-3A6E-4ABF-959B-5C88A9F271DD}" type="slidenum">
              <a:rPr lang="sl-SI" smtClean="0"/>
              <a:pPr>
                <a:defRPr/>
              </a:pPr>
              <a:t>60</a:t>
            </a:fld>
            <a:endParaRPr lang="sl-SI"/>
          </a:p>
        </p:txBody>
      </p:sp>
    </p:spTree>
    <p:extLst>
      <p:ext uri="{BB962C8B-B14F-4D97-AF65-F5344CB8AC3E}">
        <p14:creationId xmlns:p14="http://schemas.microsoft.com/office/powerpoint/2010/main" val="35991377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sl-SI" sz="1800" dirty="0">
                <a:effectLst/>
                <a:latin typeface="Calibri" panose="020F0502020204030204" pitchFamily="34" charset="0"/>
                <a:ea typeface="Calibri" panose="020F0502020204030204" pitchFamily="34" charset="0"/>
                <a:cs typeface="Times New Roman" panose="02020603050405020304" pitchFamily="18" charset="0"/>
              </a:rPr>
              <a:t>V nadaljevanju smo preverjali 5, 10 in 15 minutno dostopnost s kolesom do posameznega cilja. </a:t>
            </a:r>
          </a:p>
          <a:p>
            <a:pPr marL="0" marR="0" lvl="0" indent="0" algn="l" defTabSz="914400" rtl="0" eaLnBrk="0" fontAlgn="base" latinLnBrk="0" hangingPunct="0">
              <a:lnSpc>
                <a:spcPct val="100000"/>
              </a:lnSpc>
              <a:spcBef>
                <a:spcPct val="30000"/>
              </a:spcBef>
              <a:spcAft>
                <a:spcPct val="0"/>
              </a:spcAft>
              <a:buClrTx/>
              <a:buSzTx/>
              <a:buFontTx/>
              <a:buNone/>
              <a:tabLst/>
              <a:defRPr/>
            </a:pPr>
            <a:r>
              <a:rPr lang="sl-SI" sz="1800" dirty="0">
                <a:effectLst/>
                <a:latin typeface="Calibri" panose="020F0502020204030204" pitchFamily="34" charset="0"/>
                <a:ea typeface="Calibri" panose="020F0502020204030204" pitchFamily="34" charset="0"/>
                <a:cs typeface="Times New Roman" panose="02020603050405020304" pitchFamily="18" charset="0"/>
              </a:rPr>
              <a:t>Na sliki niso prikazani čisto vsi cilji, ki smo jih zajeli v analizo. Gre bolj za prikaz metodologije.</a:t>
            </a:r>
          </a:p>
          <a:p>
            <a:endParaRPr lang="sl-SI" dirty="0"/>
          </a:p>
        </p:txBody>
      </p:sp>
      <p:sp>
        <p:nvSpPr>
          <p:cNvPr id="4" name="Slide Number Placeholder 3"/>
          <p:cNvSpPr>
            <a:spLocks noGrp="1"/>
          </p:cNvSpPr>
          <p:nvPr>
            <p:ph type="sldNum" sz="quarter" idx="5"/>
          </p:nvPr>
        </p:nvSpPr>
        <p:spPr/>
        <p:txBody>
          <a:bodyPr/>
          <a:lstStyle/>
          <a:p>
            <a:pPr>
              <a:defRPr/>
            </a:pPr>
            <a:fld id="{2E7E057A-3A6E-4ABF-959B-5C88A9F271DD}" type="slidenum">
              <a:rPr lang="sl-SI" smtClean="0"/>
              <a:pPr>
                <a:defRPr/>
              </a:pPr>
              <a:t>61</a:t>
            </a:fld>
            <a:endParaRPr lang="sl-SI"/>
          </a:p>
        </p:txBody>
      </p:sp>
    </p:spTree>
    <p:extLst>
      <p:ext uri="{BB962C8B-B14F-4D97-AF65-F5344CB8AC3E}">
        <p14:creationId xmlns:p14="http://schemas.microsoft.com/office/powerpoint/2010/main" val="22968354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sl-SI" sz="1800" dirty="0">
                <a:effectLst/>
                <a:latin typeface="Calibri" panose="020F0502020204030204" pitchFamily="34" charset="0"/>
                <a:ea typeface="Calibri" panose="020F0502020204030204" pitchFamily="34" charset="0"/>
                <a:cs typeface="Times New Roman" panose="02020603050405020304" pitchFamily="18" charset="0"/>
              </a:rPr>
              <a:t>Rezultate smo poenostavili na tej karti, ki prikazuje prebivalci katerih sosesk do večine ciljev s kolesom dostopajo v manj kot 5 minutah, v do desetih minutah in kateri potrebujejo od 10 do 15 minut. Vsi prebivalci v mestu do vseh ciljev torej s kolesom potrebujejo manj kot 15 minut. </a:t>
            </a:r>
          </a:p>
          <a:p>
            <a:endParaRPr lang="sl-SI" dirty="0"/>
          </a:p>
        </p:txBody>
      </p:sp>
      <p:sp>
        <p:nvSpPr>
          <p:cNvPr id="4" name="Slide Number Placeholder 3"/>
          <p:cNvSpPr>
            <a:spLocks noGrp="1"/>
          </p:cNvSpPr>
          <p:nvPr>
            <p:ph type="sldNum" sz="quarter" idx="5"/>
          </p:nvPr>
        </p:nvSpPr>
        <p:spPr/>
        <p:txBody>
          <a:bodyPr/>
          <a:lstStyle/>
          <a:p>
            <a:pPr>
              <a:defRPr/>
            </a:pPr>
            <a:fld id="{2E7E057A-3A6E-4ABF-959B-5C88A9F271DD}" type="slidenum">
              <a:rPr lang="sl-SI" smtClean="0"/>
              <a:pPr>
                <a:defRPr/>
              </a:pPr>
              <a:t>62</a:t>
            </a:fld>
            <a:endParaRPr lang="sl-SI"/>
          </a:p>
        </p:txBody>
      </p:sp>
    </p:spTree>
    <p:extLst>
      <p:ext uri="{BB962C8B-B14F-4D97-AF65-F5344CB8AC3E}">
        <p14:creationId xmlns:p14="http://schemas.microsoft.com/office/powerpoint/2010/main" val="14359343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l-SI" dirty="0"/>
              <a:t>Te prosojnice zadnjič ni bilo: na njej so prikazane (po naših uvodnih  analizah) manjkajoče kolesarske povezave v mestu, ki predstavljajo najbolj direktne povezave zaledja z mestom. </a:t>
            </a:r>
          </a:p>
        </p:txBody>
      </p:sp>
      <p:sp>
        <p:nvSpPr>
          <p:cNvPr id="4" name="Slide Number Placeholder 3"/>
          <p:cNvSpPr>
            <a:spLocks noGrp="1"/>
          </p:cNvSpPr>
          <p:nvPr>
            <p:ph type="sldNum" sz="quarter" idx="5"/>
          </p:nvPr>
        </p:nvSpPr>
        <p:spPr/>
        <p:txBody>
          <a:bodyPr/>
          <a:lstStyle/>
          <a:p>
            <a:pPr>
              <a:defRPr/>
            </a:pPr>
            <a:fld id="{2E7E057A-3A6E-4ABF-959B-5C88A9F271DD}" type="slidenum">
              <a:rPr lang="sl-SI" smtClean="0"/>
              <a:pPr>
                <a:defRPr/>
              </a:pPr>
              <a:t>63</a:t>
            </a:fld>
            <a:endParaRPr lang="sl-SI"/>
          </a:p>
        </p:txBody>
      </p:sp>
    </p:spTree>
    <p:extLst>
      <p:ext uri="{BB962C8B-B14F-4D97-AF65-F5344CB8AC3E}">
        <p14:creationId xmlns:p14="http://schemas.microsoft.com/office/powerpoint/2010/main" val="33475062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endParaRPr lang="sl-SI" dirty="0"/>
          </a:p>
        </p:txBody>
      </p:sp>
      <p:sp>
        <p:nvSpPr>
          <p:cNvPr id="3"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sl-SI"/>
          </a:p>
        </p:txBody>
      </p:sp>
      <p:sp>
        <p:nvSpPr>
          <p:cNvPr id="4"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1EA43830-8DD9-4BFE-9607-73ACE6DBFC44}" type="slidenum">
              <a:rPr lang="sl-SI"/>
              <a:pPr>
                <a:defRPr/>
              </a:pPr>
              <a:t>‹#›</a:t>
            </a:fld>
            <a:endParaRPr lang="sl-SI"/>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53" r:id="rId1"/>
    <p:sldLayoutId id="2147483758" r:id="rId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44.jpe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45.jpe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147.png"/><Relationship Id="rId4" Type="http://schemas.openxmlformats.org/officeDocument/2006/relationships/image" Target="../media/image146.emf"/></Relationships>
</file>

<file path=ppt/slides/_rels/slide10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148.png"/></Relationships>
</file>

<file path=ppt/slides/_rels/slide10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149.png"/></Relationships>
</file>

<file path=ppt/slides/_rels/slide10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jpeg"/></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11.emf"/><Relationship Id="rId5" Type="http://schemas.openxmlformats.org/officeDocument/2006/relationships/image" Target="../media/image10.jpeg"/><Relationship Id="rId4" Type="http://schemas.openxmlformats.org/officeDocument/2006/relationships/image" Target="../media/image9.emf"/></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chart" Target="../charts/chart2.xml"/><Relationship Id="rId5" Type="http://schemas.openxmlformats.org/officeDocument/2006/relationships/chart" Target="../charts/chart1.xml"/><Relationship Id="rId4" Type="http://schemas.openxmlformats.org/officeDocument/2006/relationships/image" Target="../media/image12.emf"/></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3.jpe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8" Type="http://schemas.openxmlformats.org/officeDocument/2006/relationships/image" Target="../media/image17.jpeg"/><Relationship Id="rId13" Type="http://schemas.openxmlformats.org/officeDocument/2006/relationships/image" Target="../media/image22.jpeg"/><Relationship Id="rId3" Type="http://schemas.openxmlformats.org/officeDocument/2006/relationships/image" Target="../media/image5.png"/><Relationship Id="rId7" Type="http://schemas.openxmlformats.org/officeDocument/2006/relationships/image" Target="../media/image16.jpeg"/><Relationship Id="rId12" Type="http://schemas.openxmlformats.org/officeDocument/2006/relationships/image" Target="../media/image21.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5.jpeg"/><Relationship Id="rId11" Type="http://schemas.openxmlformats.org/officeDocument/2006/relationships/image" Target="../media/image20.jpeg"/><Relationship Id="rId5" Type="http://schemas.openxmlformats.org/officeDocument/2006/relationships/image" Target="../media/image14.jpeg"/><Relationship Id="rId10" Type="http://schemas.openxmlformats.org/officeDocument/2006/relationships/image" Target="../media/image19.jpeg"/><Relationship Id="rId4" Type="http://schemas.openxmlformats.org/officeDocument/2006/relationships/image" Target="../media/image2.png"/><Relationship Id="rId9" Type="http://schemas.openxmlformats.org/officeDocument/2006/relationships/image" Target="../media/image18.jpeg"/></Relationships>
</file>

<file path=ppt/slides/_rels/slide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3.jpe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25.emf"/><Relationship Id="rId4" Type="http://schemas.openxmlformats.org/officeDocument/2006/relationships/image" Target="../media/image24.emf"/></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6.jpe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7.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29.emf"/><Relationship Id="rId4" Type="http://schemas.openxmlformats.org/officeDocument/2006/relationships/image" Target="../media/image28.jpeg"/></Relationships>
</file>

<file path=ppt/slides/_rels/slide3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0.jpe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chart" Target="../charts/chart3.xml"/></Relationships>
</file>

<file path=ppt/slides/_rels/slide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1.jpe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35.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jpeg"/></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37.emf"/><Relationship Id="rId4" Type="http://schemas.openxmlformats.org/officeDocument/2006/relationships/image" Target="../media/image36.emf"/></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39.emf"/><Relationship Id="rId4" Type="http://schemas.openxmlformats.org/officeDocument/2006/relationships/image" Target="../media/image38.emf"/></Relationships>
</file>

<file path=ppt/slides/_rels/slide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41.emf"/><Relationship Id="rId4" Type="http://schemas.openxmlformats.org/officeDocument/2006/relationships/image" Target="../media/image40.emf"/></Relationships>
</file>

<file path=ppt/slides/_rels/slide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43.emf"/><Relationship Id="rId4" Type="http://schemas.openxmlformats.org/officeDocument/2006/relationships/image" Target="../media/image42.emf"/></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44.emf"/></Relationships>
</file>

<file path=ppt/slides/_rels/slide4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48.jpe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47.jpeg"/><Relationship Id="rId5" Type="http://schemas.openxmlformats.org/officeDocument/2006/relationships/image" Target="../media/image46.jpeg"/><Relationship Id="rId4" Type="http://schemas.openxmlformats.org/officeDocument/2006/relationships/image" Target="../media/image45.jpeg"/></Relationships>
</file>

<file path=ppt/slides/_rels/slide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49.emf"/></Relationships>
</file>

<file path=ppt/slides/_rels/slide4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50.jpe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51.jpe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53.emf"/><Relationship Id="rId4" Type="http://schemas.openxmlformats.org/officeDocument/2006/relationships/image" Target="../media/image52.emf"/></Relationships>
</file>

<file path=ppt/slides/_rels/slide47.xml.rels><?xml version="1.0" encoding="UTF-8" standalone="yes"?>
<Relationships xmlns="http://schemas.openxmlformats.org/package/2006/relationships"><Relationship Id="rId8" Type="http://schemas.openxmlformats.org/officeDocument/2006/relationships/image" Target="../media/image58.jpeg"/><Relationship Id="rId3" Type="http://schemas.openxmlformats.org/officeDocument/2006/relationships/image" Target="../media/image2.png"/><Relationship Id="rId7" Type="http://schemas.openxmlformats.org/officeDocument/2006/relationships/image" Target="../media/image57.jpe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56.jpeg"/><Relationship Id="rId5" Type="http://schemas.openxmlformats.org/officeDocument/2006/relationships/image" Target="../media/image55.jpeg"/><Relationship Id="rId4" Type="http://schemas.openxmlformats.org/officeDocument/2006/relationships/image" Target="../media/image54.emf"/></Relationships>
</file>

<file path=ppt/slides/_rels/slide4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60.jpeg"/><Relationship Id="rId4" Type="http://schemas.openxmlformats.org/officeDocument/2006/relationships/image" Target="../media/image59.jpeg"/></Relationships>
</file>

<file path=ppt/slides/_rels/slide4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62.jpeg"/><Relationship Id="rId4" Type="http://schemas.openxmlformats.org/officeDocument/2006/relationships/image" Target="../media/image61.jpe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8" Type="http://schemas.openxmlformats.org/officeDocument/2006/relationships/image" Target="../media/image67.emf"/><Relationship Id="rId3" Type="http://schemas.openxmlformats.org/officeDocument/2006/relationships/image" Target="../media/image5.png"/><Relationship Id="rId7" Type="http://schemas.openxmlformats.org/officeDocument/2006/relationships/image" Target="../media/image66.emf"/><Relationship Id="rId2" Type="http://schemas.openxmlformats.org/officeDocument/2006/relationships/image" Target="../media/image63.jpeg"/><Relationship Id="rId1" Type="http://schemas.openxmlformats.org/officeDocument/2006/relationships/slideLayout" Target="../slideLayouts/slideLayout2.xml"/><Relationship Id="rId6" Type="http://schemas.openxmlformats.org/officeDocument/2006/relationships/image" Target="../media/image65.emf"/><Relationship Id="rId5" Type="http://schemas.openxmlformats.org/officeDocument/2006/relationships/image" Target="../media/image64.emf"/><Relationship Id="rId4" Type="http://schemas.openxmlformats.org/officeDocument/2006/relationships/image" Target="../media/image2.png"/></Relationships>
</file>

<file path=ppt/slides/_rels/slide5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68.jpeg"/></Relationships>
</file>

<file path=ppt/slides/_rels/slide5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71.emf"/><Relationship Id="rId5" Type="http://schemas.openxmlformats.org/officeDocument/2006/relationships/image" Target="../media/image70.emf"/><Relationship Id="rId4" Type="http://schemas.openxmlformats.org/officeDocument/2006/relationships/image" Target="../media/image69.jpeg"/></Relationships>
</file>

<file path=ppt/slides/_rels/slide5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2.jpeg"/></Relationships>
</file>

<file path=ppt/slides/_rels/slide5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74.emf"/><Relationship Id="rId4" Type="http://schemas.openxmlformats.org/officeDocument/2006/relationships/image" Target="../media/image73.jpeg"/></Relationships>
</file>

<file path=ppt/slides/_rels/slide5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5.jpeg"/></Relationships>
</file>

<file path=ppt/slides/_rels/slide5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76.jpeg"/><Relationship Id="rId4" Type="http://schemas.openxmlformats.org/officeDocument/2006/relationships/image" Target="../media/image2.png"/></Relationships>
</file>

<file path=ppt/slides/_rels/slide5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5.png"/></Relationships>
</file>

<file path=ppt/slides/_rels/slide61.xml.rels><?xml version="1.0" encoding="UTF-8" standalone="yes"?>
<Relationships xmlns="http://schemas.openxmlformats.org/package/2006/relationships"><Relationship Id="rId8" Type="http://schemas.openxmlformats.org/officeDocument/2006/relationships/image" Target="../media/image81.jpeg"/><Relationship Id="rId13" Type="http://schemas.openxmlformats.org/officeDocument/2006/relationships/image" Target="../media/image86.jpeg"/><Relationship Id="rId18" Type="http://schemas.openxmlformats.org/officeDocument/2006/relationships/image" Target="../media/image91.jpeg"/><Relationship Id="rId3" Type="http://schemas.openxmlformats.org/officeDocument/2006/relationships/image" Target="../media/image5.png"/><Relationship Id="rId21" Type="http://schemas.openxmlformats.org/officeDocument/2006/relationships/image" Target="../media/image94.jpeg"/><Relationship Id="rId7" Type="http://schemas.openxmlformats.org/officeDocument/2006/relationships/image" Target="../media/image80.jpeg"/><Relationship Id="rId12" Type="http://schemas.openxmlformats.org/officeDocument/2006/relationships/image" Target="../media/image85.jpeg"/><Relationship Id="rId17" Type="http://schemas.openxmlformats.org/officeDocument/2006/relationships/image" Target="../media/image90.jpeg"/><Relationship Id="rId2" Type="http://schemas.openxmlformats.org/officeDocument/2006/relationships/notesSlide" Target="../notesSlides/notesSlide7.xml"/><Relationship Id="rId16" Type="http://schemas.openxmlformats.org/officeDocument/2006/relationships/image" Target="../media/image89.jpeg"/><Relationship Id="rId20" Type="http://schemas.openxmlformats.org/officeDocument/2006/relationships/image" Target="../media/image93.jpeg"/><Relationship Id="rId1" Type="http://schemas.openxmlformats.org/officeDocument/2006/relationships/slideLayout" Target="../slideLayouts/slideLayout2.xml"/><Relationship Id="rId6" Type="http://schemas.openxmlformats.org/officeDocument/2006/relationships/image" Target="../media/image79.jpeg"/><Relationship Id="rId11" Type="http://schemas.openxmlformats.org/officeDocument/2006/relationships/image" Target="../media/image84.jpeg"/><Relationship Id="rId24" Type="http://schemas.openxmlformats.org/officeDocument/2006/relationships/image" Target="../media/image97.jpeg"/><Relationship Id="rId5" Type="http://schemas.openxmlformats.org/officeDocument/2006/relationships/image" Target="../media/image78.jpeg"/><Relationship Id="rId15" Type="http://schemas.openxmlformats.org/officeDocument/2006/relationships/image" Target="../media/image88.jpeg"/><Relationship Id="rId23" Type="http://schemas.openxmlformats.org/officeDocument/2006/relationships/image" Target="../media/image96.jpeg"/><Relationship Id="rId10" Type="http://schemas.openxmlformats.org/officeDocument/2006/relationships/image" Target="../media/image83.jpeg"/><Relationship Id="rId19" Type="http://schemas.openxmlformats.org/officeDocument/2006/relationships/image" Target="../media/image92.jpeg"/><Relationship Id="rId4" Type="http://schemas.openxmlformats.org/officeDocument/2006/relationships/image" Target="../media/image2.png"/><Relationship Id="rId9" Type="http://schemas.openxmlformats.org/officeDocument/2006/relationships/image" Target="../media/image82.jpeg"/><Relationship Id="rId14" Type="http://schemas.openxmlformats.org/officeDocument/2006/relationships/image" Target="../media/image87.jpeg"/><Relationship Id="rId22" Type="http://schemas.openxmlformats.org/officeDocument/2006/relationships/image" Target="../media/image95.jpeg"/></Relationships>
</file>

<file path=ppt/slides/_rels/slide62.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5.png"/></Relationships>
</file>

<file path=ppt/slides/_rels/slide63.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5.png"/></Relationships>
</file>

<file path=ppt/slides/_rels/slide6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5.png"/></Relationships>
</file>

<file path=ppt/slides/_rels/slide67.xml.rels><?xml version="1.0" encoding="UTF-8" standalone="yes"?>
<Relationships xmlns="http://schemas.openxmlformats.org/package/2006/relationships"><Relationship Id="rId8" Type="http://schemas.openxmlformats.org/officeDocument/2006/relationships/image" Target="../media/image104.jpeg"/><Relationship Id="rId13" Type="http://schemas.openxmlformats.org/officeDocument/2006/relationships/image" Target="../media/image109.jpeg"/><Relationship Id="rId18" Type="http://schemas.openxmlformats.org/officeDocument/2006/relationships/image" Target="../media/image114.jpeg"/><Relationship Id="rId3" Type="http://schemas.openxmlformats.org/officeDocument/2006/relationships/image" Target="../media/image5.png"/><Relationship Id="rId21" Type="http://schemas.openxmlformats.org/officeDocument/2006/relationships/image" Target="../media/image117.jpeg"/><Relationship Id="rId7" Type="http://schemas.openxmlformats.org/officeDocument/2006/relationships/image" Target="../media/image103.jpeg"/><Relationship Id="rId12" Type="http://schemas.openxmlformats.org/officeDocument/2006/relationships/image" Target="../media/image108.jpeg"/><Relationship Id="rId17" Type="http://schemas.openxmlformats.org/officeDocument/2006/relationships/image" Target="../media/image113.jpeg"/><Relationship Id="rId2" Type="http://schemas.openxmlformats.org/officeDocument/2006/relationships/notesSlide" Target="../notesSlides/notesSlide11.xml"/><Relationship Id="rId16" Type="http://schemas.openxmlformats.org/officeDocument/2006/relationships/image" Target="../media/image112.jpeg"/><Relationship Id="rId20" Type="http://schemas.openxmlformats.org/officeDocument/2006/relationships/image" Target="../media/image116.jpeg"/><Relationship Id="rId1" Type="http://schemas.openxmlformats.org/officeDocument/2006/relationships/slideLayout" Target="../slideLayouts/slideLayout2.xml"/><Relationship Id="rId6" Type="http://schemas.openxmlformats.org/officeDocument/2006/relationships/image" Target="../media/image102.jpeg"/><Relationship Id="rId11" Type="http://schemas.openxmlformats.org/officeDocument/2006/relationships/image" Target="../media/image107.jpeg"/><Relationship Id="rId24" Type="http://schemas.openxmlformats.org/officeDocument/2006/relationships/image" Target="../media/image120.jpeg"/><Relationship Id="rId5" Type="http://schemas.openxmlformats.org/officeDocument/2006/relationships/image" Target="../media/image101.jpeg"/><Relationship Id="rId15" Type="http://schemas.openxmlformats.org/officeDocument/2006/relationships/image" Target="../media/image111.jpeg"/><Relationship Id="rId23" Type="http://schemas.openxmlformats.org/officeDocument/2006/relationships/image" Target="../media/image119.jpeg"/><Relationship Id="rId10" Type="http://schemas.openxmlformats.org/officeDocument/2006/relationships/image" Target="../media/image106.jpeg"/><Relationship Id="rId19" Type="http://schemas.openxmlformats.org/officeDocument/2006/relationships/image" Target="../media/image115.jpeg"/><Relationship Id="rId4" Type="http://schemas.openxmlformats.org/officeDocument/2006/relationships/image" Target="../media/image2.png"/><Relationship Id="rId9" Type="http://schemas.openxmlformats.org/officeDocument/2006/relationships/image" Target="../media/image105.jpeg"/><Relationship Id="rId14" Type="http://schemas.openxmlformats.org/officeDocument/2006/relationships/image" Target="../media/image110.jpeg"/><Relationship Id="rId22" Type="http://schemas.openxmlformats.org/officeDocument/2006/relationships/image" Target="../media/image118.jpeg"/></Relationships>
</file>

<file path=ppt/slides/_rels/slide68.xml.rels><?xml version="1.0" encoding="UTF-8" standalone="yes"?>
<Relationships xmlns="http://schemas.openxmlformats.org/package/2006/relationships"><Relationship Id="rId3" Type="http://schemas.openxmlformats.org/officeDocument/2006/relationships/image" Target="../media/image121.jpe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5.png"/></Relationships>
</file>

<file path=ppt/slides/_rels/slide6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122.jpe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5.png"/></Relationships>
</file>

<file path=ppt/slides/_rels/slide71.xml.rels><?xml version="1.0" encoding="UTF-8" standalone="yes"?>
<Relationships xmlns="http://schemas.openxmlformats.org/package/2006/relationships"><Relationship Id="rId3" Type="http://schemas.openxmlformats.org/officeDocument/2006/relationships/image" Target="../media/image123.jpe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5.png"/></Relationships>
</file>

<file path=ppt/slides/_rels/slide72.xml.rels><?xml version="1.0" encoding="UTF-8" standalone="yes"?>
<Relationships xmlns="http://schemas.openxmlformats.org/package/2006/relationships"><Relationship Id="rId3" Type="http://schemas.openxmlformats.org/officeDocument/2006/relationships/image" Target="../media/image124.jpe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5.png"/></Relationships>
</file>

<file path=ppt/slides/_rels/slide73.xml.rels><?xml version="1.0" encoding="UTF-8" standalone="yes"?>
<Relationships xmlns="http://schemas.openxmlformats.org/package/2006/relationships"><Relationship Id="rId3" Type="http://schemas.openxmlformats.org/officeDocument/2006/relationships/image" Target="../media/image125.jpe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5.png"/></Relationships>
</file>

<file path=ppt/slides/_rels/slide7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3" Type="http://schemas.openxmlformats.org/officeDocument/2006/relationships/image" Target="../media/image126.jpe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5.png"/></Relationships>
</file>

<file path=ppt/slides/_rels/slide76.xml.rels><?xml version="1.0" encoding="UTF-8" standalone="yes"?>
<Relationships xmlns="http://schemas.openxmlformats.org/package/2006/relationships"><Relationship Id="rId3" Type="http://schemas.openxmlformats.org/officeDocument/2006/relationships/image" Target="../media/image127.jpe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5.png"/></Relationships>
</file>

<file path=ppt/slides/_rels/slide77.xml.rels><?xml version="1.0" encoding="UTF-8" standalone="yes"?>
<Relationships xmlns="http://schemas.openxmlformats.org/package/2006/relationships"><Relationship Id="rId3" Type="http://schemas.openxmlformats.org/officeDocument/2006/relationships/image" Target="../media/image128.jpe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5.png"/></Relationships>
</file>

<file path=ppt/slides/_rels/slide78.xml.rels><?xml version="1.0" encoding="UTF-8" standalone="yes"?>
<Relationships xmlns="http://schemas.openxmlformats.org/package/2006/relationships"><Relationship Id="rId3" Type="http://schemas.openxmlformats.org/officeDocument/2006/relationships/image" Target="../media/image129.jpe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5.png"/></Relationships>
</file>

<file path=ppt/slides/_rels/slide79.xml.rels><?xml version="1.0" encoding="UTF-8" standalone="yes"?>
<Relationships xmlns="http://schemas.openxmlformats.org/package/2006/relationships"><Relationship Id="rId3" Type="http://schemas.openxmlformats.org/officeDocument/2006/relationships/image" Target="../media/image130.jpe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131.jpeg"/><Relationship Id="rId5" Type="http://schemas.openxmlformats.org/officeDocument/2006/relationships/image" Target="../media/image2.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80.xml.rels><?xml version="1.0" encoding="UTF-8" standalone="yes"?>
<Relationships xmlns="http://schemas.openxmlformats.org/package/2006/relationships"><Relationship Id="rId3" Type="http://schemas.openxmlformats.org/officeDocument/2006/relationships/image" Target="../media/image132.jpe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5.png"/></Relationships>
</file>

<file path=ppt/slides/_rels/slide8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33.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8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134.jpeg"/></Relationships>
</file>

<file path=ppt/slides/_rels/slide8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chart" Target="../charts/chart4.xml"/></Relationships>
</file>

<file path=ppt/slides/_rels/slide8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chart" Target="../charts/chart5.xml"/></Relationships>
</file>

<file path=ppt/slides/_rels/slide8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136.png"/><Relationship Id="rId4" Type="http://schemas.openxmlformats.org/officeDocument/2006/relationships/image" Target="../media/image135.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137.jpeg"/></Relationships>
</file>

<file path=ppt/slides/_rels/slide9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138.jpeg"/></Relationships>
</file>

<file path=ppt/slides/_rels/slide9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140.png"/><Relationship Id="rId4" Type="http://schemas.openxmlformats.org/officeDocument/2006/relationships/image" Target="../media/image139.png"/></Relationships>
</file>

<file path=ppt/slides/_rels/slide9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142.png"/><Relationship Id="rId4" Type="http://schemas.openxmlformats.org/officeDocument/2006/relationships/image" Target="../media/image141.png"/></Relationships>
</file>

<file path=ppt/slides/_rels/slide9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chart" Target="../charts/chart6.xml"/></Relationships>
</file>

<file path=ppt/slides/_rels/slide9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chart" Target="../charts/chart7.xml"/></Relationships>
</file>

<file path=ppt/slides/_rels/slide9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9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43.jpeg"/><Relationship Id="rId1" Type="http://schemas.openxmlformats.org/officeDocument/2006/relationships/slideLayout" Target="../slideLayouts/slideLayout2.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D4A8F02-9DE5-4F2B-A45F-EC71EC259B7E}"/>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841277" y="1521877"/>
            <a:ext cx="1273067" cy="451087"/>
          </a:xfrm>
          <a:prstGeom prst="rect">
            <a:avLst/>
          </a:prstGeom>
        </p:spPr>
      </p:pic>
      <p:sp>
        <p:nvSpPr>
          <p:cNvPr id="2" name="Rectangle 1">
            <a:extLst>
              <a:ext uri="{FF2B5EF4-FFF2-40B4-BE49-F238E27FC236}">
                <a16:creationId xmlns:a16="http://schemas.microsoft.com/office/drawing/2014/main" id="{C5E550F4-255D-438B-9B51-AAB8CFFF0534}"/>
              </a:ext>
            </a:extLst>
          </p:cNvPr>
          <p:cNvSpPr/>
          <p:nvPr/>
        </p:nvSpPr>
        <p:spPr>
          <a:xfrm>
            <a:off x="0" y="2358190"/>
            <a:ext cx="9144000" cy="3368842"/>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8" name="Rectangle 2">
            <a:extLst>
              <a:ext uri="{FF2B5EF4-FFF2-40B4-BE49-F238E27FC236}">
                <a16:creationId xmlns:a16="http://schemas.microsoft.com/office/drawing/2014/main" id="{FC289CFD-F3B5-47E6-BF90-FE5DFAA28FCB}"/>
              </a:ext>
            </a:extLst>
          </p:cNvPr>
          <p:cNvSpPr txBox="1">
            <a:spLocks noChangeArrowheads="1"/>
          </p:cNvSpPr>
          <p:nvPr/>
        </p:nvSpPr>
        <p:spPr>
          <a:xfrm>
            <a:off x="841277" y="2875761"/>
            <a:ext cx="6586804" cy="2566202"/>
          </a:xfrm>
          <a:prstGeom prst="rect">
            <a:avLst/>
          </a:prstGeom>
        </p:spPr>
        <p:txBody>
          <a:bodyPr lIns="91440" tIns="45720" rIns="91440" bIns="45720" anchor="t"/>
          <a:lstStyle/>
          <a:p>
            <a:pPr>
              <a:defRPr/>
            </a:pPr>
            <a:r>
              <a:rPr lang="sl-SI" sz="1600" dirty="0">
                <a:solidFill>
                  <a:schemeClr val="bg1"/>
                </a:solidFill>
                <a:latin typeface="+mj-lt"/>
              </a:rPr>
              <a:t>OBČINSKI PROSTORSKI NAČRT OBČINE BREŽICE</a:t>
            </a:r>
          </a:p>
          <a:p>
            <a:pPr>
              <a:defRPr/>
            </a:pPr>
            <a:r>
              <a:rPr lang="sl-SI" sz="3600" dirty="0">
                <a:solidFill>
                  <a:schemeClr val="bg1"/>
                </a:solidFill>
                <a:latin typeface="+mj-lt"/>
                <a:cs typeface="Calibri"/>
              </a:rPr>
              <a:t>URBANISTIČNA DELAVNICA </a:t>
            </a:r>
          </a:p>
          <a:p>
            <a:pPr>
              <a:defRPr/>
            </a:pPr>
            <a:r>
              <a:rPr lang="sl-SI" sz="3600" dirty="0">
                <a:solidFill>
                  <a:schemeClr val="bg1"/>
                </a:solidFill>
                <a:latin typeface="+mj-lt"/>
                <a:ea typeface="+mj-ea"/>
                <a:cs typeface="Calibri"/>
              </a:rPr>
              <a:t>mesto Brežice </a:t>
            </a:r>
            <a:endParaRPr lang="sl-SI" sz="3600" i="0" u="none" strike="noStrike" kern="1200" cap="none" spc="0" normalizeH="0" baseline="0" noProof="0" dirty="0">
              <a:ln>
                <a:noFill/>
              </a:ln>
              <a:solidFill>
                <a:schemeClr val="bg1"/>
              </a:solidFill>
              <a:uLnTx/>
              <a:uFillTx/>
              <a:latin typeface="+mj-lt"/>
              <a:ea typeface="+mj-ea"/>
              <a:cs typeface="Calibri"/>
            </a:endParaRPr>
          </a:p>
          <a:p>
            <a:pPr marL="0" marR="0" lvl="0" indent="0" defTabSz="914400" rtl="0" eaLnBrk="1" fontAlgn="base" latinLnBrk="0" hangingPunct="1">
              <a:lnSpc>
                <a:spcPct val="100000"/>
              </a:lnSpc>
              <a:spcBef>
                <a:spcPct val="0"/>
              </a:spcBef>
              <a:spcAft>
                <a:spcPct val="0"/>
              </a:spcAft>
              <a:buClrTx/>
              <a:buSzTx/>
              <a:buFontTx/>
              <a:buNone/>
              <a:tabLst/>
              <a:defRPr/>
            </a:pPr>
            <a:endParaRPr lang="sl-SI" sz="1400" dirty="0">
              <a:solidFill>
                <a:schemeClr val="bg1"/>
              </a:solidFill>
              <a:latin typeface="+mj-lt"/>
              <a:ea typeface="+mj-ea"/>
              <a:cs typeface="Calibri"/>
            </a:endParaRPr>
          </a:p>
          <a:p>
            <a:pPr marL="0" marR="0" lvl="0" indent="0" defTabSz="914400" rtl="0" eaLnBrk="1" fontAlgn="base" latinLnBrk="0" hangingPunct="1">
              <a:lnSpc>
                <a:spcPct val="100000"/>
              </a:lnSpc>
              <a:spcBef>
                <a:spcPct val="0"/>
              </a:spcBef>
              <a:spcAft>
                <a:spcPct val="0"/>
              </a:spcAft>
              <a:buClrTx/>
              <a:buSzTx/>
              <a:buFontTx/>
              <a:buNone/>
              <a:tabLst/>
              <a:defRPr/>
            </a:pPr>
            <a:endParaRPr lang="sl-SI" sz="1200" dirty="0">
              <a:solidFill>
                <a:schemeClr val="bg1"/>
              </a:solidFill>
              <a:latin typeface="+mj-lt"/>
              <a:ea typeface="+mj-ea"/>
              <a:cs typeface="+mj-cs"/>
            </a:endParaRPr>
          </a:p>
          <a:p>
            <a:pPr>
              <a:defRPr/>
            </a:pPr>
            <a:endParaRPr lang="sl-SI" sz="1200" dirty="0">
              <a:solidFill>
                <a:schemeClr val="bg1"/>
              </a:solidFill>
              <a:latin typeface="+mj-lt"/>
              <a:ea typeface="+mj-ea"/>
              <a:cs typeface="+mj-cs"/>
            </a:endParaRPr>
          </a:p>
          <a:p>
            <a:pPr>
              <a:defRPr/>
            </a:pPr>
            <a:r>
              <a:rPr lang="sl-SI" sz="1200" dirty="0">
                <a:solidFill>
                  <a:schemeClr val="bg1"/>
                </a:solidFill>
                <a:latin typeface="+mj-lt"/>
                <a:ea typeface="+mj-ea"/>
                <a:cs typeface="Calibri"/>
              </a:rPr>
              <a:t>Občina Brežice: Katja </a:t>
            </a:r>
            <a:r>
              <a:rPr lang="sl-SI" sz="1200" dirty="0" err="1">
                <a:solidFill>
                  <a:schemeClr val="bg1"/>
                </a:solidFill>
                <a:latin typeface="+mj-lt"/>
                <a:ea typeface="+mj-ea"/>
                <a:cs typeface="Calibri"/>
              </a:rPr>
              <a:t>Pongračič</a:t>
            </a:r>
            <a:endParaRPr lang="sl-SI" sz="1200" dirty="0" err="1">
              <a:solidFill>
                <a:schemeClr val="bg1"/>
              </a:solidFill>
              <a:latin typeface="+mj-lt"/>
              <a:ea typeface="+mj-ea"/>
              <a:cs typeface="+mj-cs"/>
            </a:endParaRPr>
          </a:p>
          <a:p>
            <a:pPr marL="0" marR="0" lvl="0" indent="0" defTabSz="914400">
              <a:lnSpc>
                <a:spcPct val="100000"/>
              </a:lnSpc>
              <a:spcBef>
                <a:spcPct val="0"/>
              </a:spcBef>
              <a:spcAft>
                <a:spcPct val="0"/>
              </a:spcAft>
              <a:buClrTx/>
              <a:buSzTx/>
              <a:buFontTx/>
              <a:buNone/>
              <a:tabLst/>
              <a:defRPr/>
            </a:pPr>
            <a:r>
              <a:rPr lang="sl-SI" sz="1200" dirty="0" err="1">
                <a:solidFill>
                  <a:schemeClr val="bg1"/>
                </a:solidFill>
                <a:latin typeface="+mj-lt"/>
                <a:ea typeface="+mj-ea"/>
                <a:cs typeface="+mj-cs"/>
              </a:rPr>
              <a:t>Locus</a:t>
            </a:r>
            <a:r>
              <a:rPr lang="sl-SI" sz="1200" dirty="0">
                <a:solidFill>
                  <a:schemeClr val="bg1"/>
                </a:solidFill>
                <a:latin typeface="+mj-lt"/>
                <a:ea typeface="+mj-ea"/>
                <a:cs typeface="+mj-cs"/>
              </a:rPr>
              <a:t>: Manca Jug, Ana Mestnik, Nina Uršič, Nuša Britovšek,</a:t>
            </a:r>
            <a:endParaRPr lang="sl-SI" dirty="0">
              <a:solidFill>
                <a:schemeClr val="bg1"/>
              </a:solidFill>
              <a:ea typeface="+mj-ea"/>
              <a:cs typeface="+mj-cs"/>
            </a:endParaRPr>
          </a:p>
          <a:p>
            <a:pPr marL="0" marR="0" lvl="0" indent="0" defTabSz="914400" rtl="0" eaLnBrk="1" fontAlgn="base" latinLnBrk="0" hangingPunct="1">
              <a:lnSpc>
                <a:spcPct val="100000"/>
              </a:lnSpc>
              <a:spcBef>
                <a:spcPct val="0"/>
              </a:spcBef>
              <a:spcAft>
                <a:spcPct val="0"/>
              </a:spcAft>
              <a:buClrTx/>
              <a:buSzTx/>
              <a:buFontTx/>
              <a:buNone/>
              <a:tabLst/>
              <a:defRPr/>
            </a:pPr>
            <a:r>
              <a:rPr kumimoji="0" lang="sl-SI" sz="1200" i="0" u="none" strike="noStrike" kern="1200" cap="none" spc="0" normalizeH="0" baseline="0" noProof="0" dirty="0" err="1">
                <a:ln>
                  <a:noFill/>
                </a:ln>
                <a:solidFill>
                  <a:schemeClr val="bg1"/>
                </a:solidFill>
                <a:uLnTx/>
                <a:uFillTx/>
                <a:latin typeface="+mj-lt"/>
                <a:ea typeface="+mj-ea"/>
                <a:cs typeface="+mj-cs"/>
              </a:rPr>
              <a:t>Acer</a:t>
            </a:r>
            <a:r>
              <a:rPr kumimoji="0" lang="sl-SI" sz="1200" i="0" u="none" strike="noStrike" kern="1200" cap="none" spc="0" normalizeH="0" baseline="0" noProof="0" dirty="0">
                <a:ln>
                  <a:noFill/>
                </a:ln>
                <a:solidFill>
                  <a:schemeClr val="bg1"/>
                </a:solidFill>
                <a:uLnTx/>
                <a:uFillTx/>
                <a:latin typeface="+mj-lt"/>
                <a:ea typeface="+mj-ea"/>
                <a:cs typeface="+mj-cs"/>
              </a:rPr>
              <a:t>: Jelka Hudoklin, Irena Hočevar</a:t>
            </a:r>
          </a:p>
          <a:p>
            <a:pPr marL="0" marR="0" lvl="0" indent="0" defTabSz="914400" rtl="0" eaLnBrk="1" fontAlgn="base" latinLnBrk="0" hangingPunct="1">
              <a:lnSpc>
                <a:spcPct val="100000"/>
              </a:lnSpc>
              <a:spcBef>
                <a:spcPct val="0"/>
              </a:spcBef>
              <a:spcAft>
                <a:spcPct val="0"/>
              </a:spcAft>
              <a:buClrTx/>
              <a:buSzTx/>
              <a:buFontTx/>
              <a:buNone/>
              <a:tabLst/>
              <a:defRPr/>
            </a:pPr>
            <a:endParaRPr kumimoji="0" lang="sl-SI" sz="1000" i="0" u="none" strike="noStrike" kern="1200" cap="none" spc="0" normalizeH="0" baseline="0" noProof="0" dirty="0">
              <a:ln>
                <a:noFill/>
              </a:ln>
              <a:solidFill>
                <a:schemeClr val="bg1"/>
              </a:solidFill>
              <a:uLnTx/>
              <a:uFillTx/>
              <a:latin typeface="+mj-lt"/>
              <a:ea typeface="+mj-ea"/>
              <a:cs typeface="+mj-cs"/>
            </a:endParaRPr>
          </a:p>
          <a:p>
            <a:pPr lvl="0" fontAlgn="auto">
              <a:lnSpc>
                <a:spcPct val="150000"/>
              </a:lnSpc>
              <a:spcBef>
                <a:spcPts val="0"/>
              </a:spcBef>
              <a:spcAft>
                <a:spcPts val="0"/>
              </a:spcAft>
            </a:pPr>
            <a:endParaRPr lang="sl-SI" sz="1000" i="0" u="none" strike="noStrike" kern="1200" cap="none" spc="0" normalizeH="0" baseline="0" noProof="0" dirty="0">
              <a:ln>
                <a:noFill/>
              </a:ln>
              <a:solidFill>
                <a:schemeClr val="bg1"/>
              </a:solidFill>
              <a:uLnTx/>
              <a:uFillTx/>
              <a:latin typeface="+mj-lt"/>
              <a:ea typeface="+mj-ea"/>
              <a:cs typeface="Times New Roman"/>
            </a:endParaRPr>
          </a:p>
        </p:txBody>
      </p:sp>
      <p:pic>
        <p:nvPicPr>
          <p:cNvPr id="9" name="Picture 8">
            <a:extLst>
              <a:ext uri="{FF2B5EF4-FFF2-40B4-BE49-F238E27FC236}">
                <a16:creationId xmlns:a16="http://schemas.microsoft.com/office/drawing/2014/main" id="{2E2E0FC1-D853-4892-B172-EFFD6333A19A}"/>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2209169" y="1553192"/>
            <a:ext cx="956897" cy="382759"/>
          </a:xfrm>
          <a:prstGeom prst="rect">
            <a:avLst/>
          </a:prstGeom>
        </p:spPr>
      </p:pic>
    </p:spTree>
    <p:extLst>
      <p:ext uri="{BB962C8B-B14F-4D97-AF65-F5344CB8AC3E}">
        <p14:creationId xmlns:p14="http://schemas.microsoft.com/office/powerpoint/2010/main" val="30270092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83A0032-1781-4BE3-87EF-2F8F5575819A}"/>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7455447" y="270220"/>
            <a:ext cx="1458781" cy="679996"/>
          </a:xfrm>
          <a:prstGeom prst="rect">
            <a:avLst/>
          </a:prstGeom>
        </p:spPr>
      </p:pic>
      <p:pic>
        <p:nvPicPr>
          <p:cNvPr id="8" name="Picture 7">
            <a:extLst>
              <a:ext uri="{FF2B5EF4-FFF2-40B4-BE49-F238E27FC236}">
                <a16:creationId xmlns:a16="http://schemas.microsoft.com/office/drawing/2014/main" id="{8F91FFCD-5C6E-4F02-A32F-A09345E22418}"/>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464990" y="412126"/>
            <a:ext cx="990457" cy="396183"/>
          </a:xfrm>
          <a:prstGeom prst="rect">
            <a:avLst/>
          </a:prstGeom>
        </p:spPr>
      </p:pic>
      <p:sp>
        <p:nvSpPr>
          <p:cNvPr id="4" name="Rectangle 3">
            <a:extLst>
              <a:ext uri="{FF2B5EF4-FFF2-40B4-BE49-F238E27FC236}">
                <a16:creationId xmlns:a16="http://schemas.microsoft.com/office/drawing/2014/main" id="{F6E007E5-A2AC-44C1-84A3-A8D03D595433}"/>
              </a:ext>
            </a:extLst>
          </p:cNvPr>
          <p:cNvSpPr/>
          <p:nvPr/>
        </p:nvSpPr>
        <p:spPr>
          <a:xfrm>
            <a:off x="447760" y="1623695"/>
            <a:ext cx="8538924" cy="889474"/>
          </a:xfrm>
          <a:prstGeom prst="rect">
            <a:avLst/>
          </a:prstGeom>
        </p:spPr>
        <p:txBody>
          <a:bodyPr wrap="square">
            <a:spAutoFit/>
          </a:bodyPr>
          <a:lstStyle/>
          <a:p>
            <a:pPr marL="455612" lvl="0" indent="-285750">
              <a:lnSpc>
                <a:spcPct val="90000"/>
              </a:lnSpc>
              <a:spcBef>
                <a:spcPct val="20000"/>
              </a:spcBef>
              <a:buClr>
                <a:srgbClr val="2B9938"/>
              </a:buClr>
              <a:buSzPct val="100000"/>
              <a:buFont typeface="Arial" panose="020B0604020202020204" pitchFamily="34" charset="0"/>
              <a:buChar char="•"/>
              <a:tabLst>
                <a:tab pos="182563" algn="l"/>
              </a:tabLst>
              <a:defRPr/>
            </a:pPr>
            <a:endParaRPr lang="en-US" sz="16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endParaRPr>
          </a:p>
          <a:p>
            <a:pPr marL="455612" lvl="0" indent="-285750">
              <a:lnSpc>
                <a:spcPct val="90000"/>
              </a:lnSpc>
              <a:spcBef>
                <a:spcPct val="20000"/>
              </a:spcBef>
              <a:buClr>
                <a:srgbClr val="2B9938"/>
              </a:buClr>
              <a:buSzPct val="100000"/>
              <a:buFont typeface="Arial" panose="020B0604020202020204" pitchFamily="34" charset="0"/>
              <a:buChar char="•"/>
              <a:tabLst>
                <a:tab pos="182563" algn="l"/>
              </a:tabLst>
              <a:defRPr/>
            </a:pPr>
            <a:endParaRPr lang="sl-SI" sz="1600" dirty="0">
              <a:latin typeface="Calibri"/>
            </a:endParaRPr>
          </a:p>
          <a:p>
            <a:pPr marL="455612" lvl="0" indent="-285750">
              <a:lnSpc>
                <a:spcPct val="90000"/>
              </a:lnSpc>
              <a:spcBef>
                <a:spcPct val="20000"/>
              </a:spcBef>
              <a:buClr>
                <a:srgbClr val="E8BA00"/>
              </a:buClr>
              <a:buSzPct val="100000"/>
              <a:buFont typeface="Arial" panose="020B0604020202020204" pitchFamily="34" charset="0"/>
              <a:buChar char="•"/>
              <a:tabLst>
                <a:tab pos="182563" algn="l"/>
              </a:tabLst>
              <a:defRPr/>
            </a:pPr>
            <a:endParaRPr lang="sl-SI" dirty="0">
              <a:latin typeface="Calibri"/>
            </a:endParaRPr>
          </a:p>
        </p:txBody>
      </p:sp>
      <p:sp>
        <p:nvSpPr>
          <p:cNvPr id="3" name="Rectangle 2">
            <a:extLst>
              <a:ext uri="{FF2B5EF4-FFF2-40B4-BE49-F238E27FC236}">
                <a16:creationId xmlns:a16="http://schemas.microsoft.com/office/drawing/2014/main" id="{06F95342-F369-4D54-93FF-B85E8239D951}"/>
              </a:ext>
            </a:extLst>
          </p:cNvPr>
          <p:cNvSpPr/>
          <p:nvPr/>
        </p:nvSpPr>
        <p:spPr>
          <a:xfrm>
            <a:off x="633654" y="1131252"/>
            <a:ext cx="7841752" cy="4450449"/>
          </a:xfrm>
          <a:prstGeom prst="rect">
            <a:avLst/>
          </a:prstGeom>
        </p:spPr>
        <p:txBody>
          <a:bodyPr wrap="square">
            <a:spAutoFit/>
          </a:bodyPr>
          <a:lstStyle/>
          <a:p>
            <a:pPr lvl="0" fontAlgn="auto">
              <a:spcBef>
                <a:spcPct val="20000"/>
              </a:spcBef>
              <a:spcAft>
                <a:spcPts val="0"/>
              </a:spcAft>
              <a:defRPr/>
            </a:pPr>
            <a:r>
              <a:rPr lang="sl-SI" sz="2800" dirty="0">
                <a:latin typeface="Calibri"/>
              </a:rPr>
              <a:t>Strateški del UZ</a:t>
            </a:r>
          </a:p>
          <a:p>
            <a:pPr lvl="0" fontAlgn="auto">
              <a:spcBef>
                <a:spcPct val="20000"/>
              </a:spcBef>
              <a:spcAft>
                <a:spcPts val="0"/>
              </a:spcAft>
              <a:defRPr/>
            </a:pPr>
            <a:endParaRPr lang="sl-SI" sz="2800" dirty="0">
              <a:latin typeface="Calibri"/>
            </a:endParaRPr>
          </a:p>
          <a:p>
            <a:pPr marL="455612" lvl="2" indent="-285750">
              <a:lnSpc>
                <a:spcPct val="90000"/>
              </a:lnSpc>
              <a:spcBef>
                <a:spcPct val="20000"/>
              </a:spcBef>
              <a:buClr>
                <a:srgbClr val="2B9938"/>
              </a:buClr>
              <a:buSzPct val="100000"/>
              <a:buFont typeface="Arial" panose="020B0604020202020204" pitchFamily="34" charset="0"/>
              <a:buChar char="•"/>
              <a:tabLst>
                <a:tab pos="182563" algn="l"/>
              </a:tabLst>
              <a:defRPr/>
            </a:pPr>
            <a:r>
              <a:rPr lang="sl-SI" sz="1600" dirty="0">
                <a:latin typeface="Calibri"/>
              </a:rPr>
              <a:t>Vizija prostorskega razvoja mesta Brežice</a:t>
            </a:r>
          </a:p>
          <a:p>
            <a:pPr marL="455612" lvl="2" indent="-285750">
              <a:lnSpc>
                <a:spcPct val="90000"/>
              </a:lnSpc>
              <a:spcBef>
                <a:spcPct val="20000"/>
              </a:spcBef>
              <a:buClr>
                <a:srgbClr val="2B9938"/>
              </a:buClr>
              <a:buSzPct val="100000"/>
              <a:buFont typeface="Arial" panose="020B0604020202020204" pitchFamily="34" charset="0"/>
              <a:buChar char="•"/>
              <a:tabLst>
                <a:tab pos="182563" algn="l"/>
              </a:tabLst>
              <a:defRPr/>
            </a:pPr>
            <a:r>
              <a:rPr lang="sl-SI" sz="1600" dirty="0">
                <a:latin typeface="Calibri"/>
              </a:rPr>
              <a:t>Cilji prostorskega razvoja mesta Brežice</a:t>
            </a:r>
          </a:p>
          <a:p>
            <a:pPr marL="455612" lvl="2" indent="-285750">
              <a:lnSpc>
                <a:spcPct val="90000"/>
              </a:lnSpc>
              <a:spcBef>
                <a:spcPct val="20000"/>
              </a:spcBef>
              <a:buClr>
                <a:srgbClr val="2B9938"/>
              </a:buClr>
              <a:buSzPct val="100000"/>
              <a:buFont typeface="Arial" panose="020B0604020202020204" pitchFamily="34" charset="0"/>
              <a:buChar char="•"/>
              <a:tabLst>
                <a:tab pos="182563" algn="l"/>
              </a:tabLst>
              <a:defRPr/>
            </a:pPr>
            <a:r>
              <a:rPr lang="sl-SI" sz="1600" dirty="0">
                <a:latin typeface="Calibri"/>
              </a:rPr>
              <a:t>Koncept prostorskega razvoja mesta</a:t>
            </a:r>
          </a:p>
          <a:p>
            <a:pPr marL="455612" lvl="2" indent="-285750">
              <a:lnSpc>
                <a:spcPct val="90000"/>
              </a:lnSpc>
              <a:spcBef>
                <a:spcPct val="20000"/>
              </a:spcBef>
              <a:buClr>
                <a:srgbClr val="2B9938"/>
              </a:buClr>
              <a:buSzPct val="100000"/>
              <a:buFont typeface="Arial" panose="020B0604020202020204" pitchFamily="34" charset="0"/>
              <a:buChar char="•"/>
              <a:tabLst>
                <a:tab pos="182563" algn="l"/>
              </a:tabLst>
              <a:defRPr/>
            </a:pPr>
            <a:r>
              <a:rPr lang="sl-SI" sz="1600" dirty="0">
                <a:latin typeface="Calibri"/>
              </a:rPr>
              <a:t>Trajnostna mobilnost mesta (zasnova prometnega omrežja)</a:t>
            </a:r>
          </a:p>
          <a:p>
            <a:pPr marL="455612" lvl="2" indent="-285750">
              <a:lnSpc>
                <a:spcPct val="90000"/>
              </a:lnSpc>
              <a:spcBef>
                <a:spcPct val="20000"/>
              </a:spcBef>
              <a:buClr>
                <a:srgbClr val="2B9938"/>
              </a:buClr>
              <a:buSzPct val="100000"/>
              <a:buFont typeface="Arial" panose="020B0604020202020204" pitchFamily="34" charset="0"/>
              <a:buChar char="•"/>
              <a:tabLst>
                <a:tab pos="182563" algn="l"/>
              </a:tabLst>
              <a:defRPr/>
            </a:pPr>
            <a:r>
              <a:rPr lang="sl-SI" sz="1600" dirty="0">
                <a:latin typeface="Calibri"/>
              </a:rPr>
              <a:t>Zeleni sistem mesta</a:t>
            </a:r>
          </a:p>
          <a:p>
            <a:pPr marL="455612" lvl="2" indent="-285750">
              <a:lnSpc>
                <a:spcPct val="90000"/>
              </a:lnSpc>
              <a:spcBef>
                <a:spcPct val="20000"/>
              </a:spcBef>
              <a:buClr>
                <a:srgbClr val="2B9938"/>
              </a:buClr>
              <a:buSzPct val="100000"/>
              <a:buFont typeface="Arial" panose="020B0604020202020204" pitchFamily="34" charset="0"/>
              <a:buChar char="•"/>
              <a:tabLst>
                <a:tab pos="182563" algn="l"/>
              </a:tabLst>
              <a:defRPr/>
            </a:pPr>
            <a:r>
              <a:rPr lang="sl-SI" sz="1600" dirty="0">
                <a:latin typeface="Calibri"/>
              </a:rPr>
              <a:t>Lokalni energetski koncept (zasnova energetskega omrežja)</a:t>
            </a:r>
          </a:p>
          <a:p>
            <a:pPr marL="455612" lvl="2" indent="-285750">
              <a:lnSpc>
                <a:spcPct val="90000"/>
              </a:lnSpc>
              <a:spcBef>
                <a:spcPct val="20000"/>
              </a:spcBef>
              <a:buClr>
                <a:srgbClr val="2B9938"/>
              </a:buClr>
              <a:buSzPct val="100000"/>
              <a:buFont typeface="Arial" panose="020B0604020202020204" pitchFamily="34" charset="0"/>
              <a:buChar char="•"/>
              <a:tabLst>
                <a:tab pos="182563" algn="l"/>
              </a:tabLst>
              <a:defRPr/>
            </a:pPr>
            <a:r>
              <a:rPr lang="sl-SI" sz="1600" dirty="0">
                <a:latin typeface="Calibri"/>
              </a:rPr>
              <a:t>Varstvo okolja in varstvo pred nesrečami (zasnova komunalnega omrežja in druge </a:t>
            </a:r>
            <a:r>
              <a:rPr lang="sl-SI" sz="1600" dirty="0" err="1">
                <a:latin typeface="Calibri"/>
              </a:rPr>
              <a:t>okoljske</a:t>
            </a:r>
            <a:r>
              <a:rPr lang="sl-SI" sz="1600" dirty="0">
                <a:latin typeface="Calibri"/>
              </a:rPr>
              <a:t> infrastrukture)</a:t>
            </a:r>
          </a:p>
          <a:p>
            <a:pPr marL="455612" lvl="2" indent="-285750">
              <a:lnSpc>
                <a:spcPct val="90000"/>
              </a:lnSpc>
              <a:spcBef>
                <a:spcPct val="20000"/>
              </a:spcBef>
              <a:buClr>
                <a:srgbClr val="2B9938"/>
              </a:buClr>
              <a:buSzPct val="100000"/>
              <a:buFont typeface="Arial" panose="020B0604020202020204" pitchFamily="34" charset="0"/>
              <a:buChar char="•"/>
              <a:tabLst>
                <a:tab pos="182563" algn="l"/>
              </a:tabLst>
              <a:defRPr/>
            </a:pPr>
            <a:r>
              <a:rPr lang="sl-SI" sz="1600" dirty="0">
                <a:latin typeface="Calibri"/>
              </a:rPr>
              <a:t>Koncept urbanističnega in arhitekturnega oblikovanja </a:t>
            </a:r>
          </a:p>
          <a:p>
            <a:pPr marL="455612" lvl="2" indent="-285750">
              <a:lnSpc>
                <a:spcPct val="90000"/>
              </a:lnSpc>
              <a:spcBef>
                <a:spcPct val="20000"/>
              </a:spcBef>
              <a:buClr>
                <a:srgbClr val="2B9938"/>
              </a:buClr>
              <a:buSzPct val="100000"/>
              <a:buFont typeface="Arial" panose="020B0604020202020204" pitchFamily="34" charset="0"/>
              <a:buChar char="•"/>
              <a:tabLst>
                <a:tab pos="182563" algn="l"/>
              </a:tabLst>
              <a:defRPr/>
            </a:pPr>
            <a:r>
              <a:rPr lang="sl-SI" sz="1600" dirty="0">
                <a:latin typeface="Calibri"/>
              </a:rPr>
              <a:t>Ureditveno območje mesta Brežice</a:t>
            </a:r>
          </a:p>
          <a:p>
            <a:pPr marL="455612" lvl="2" indent="-285750">
              <a:lnSpc>
                <a:spcPct val="90000"/>
              </a:lnSpc>
              <a:spcBef>
                <a:spcPct val="20000"/>
              </a:spcBef>
              <a:buClr>
                <a:srgbClr val="2B9938"/>
              </a:buClr>
              <a:buSzPct val="100000"/>
              <a:buFont typeface="Arial" panose="020B0604020202020204" pitchFamily="34" charset="0"/>
              <a:buChar char="•"/>
              <a:tabLst>
                <a:tab pos="182563" algn="l"/>
              </a:tabLst>
              <a:defRPr/>
            </a:pPr>
            <a:r>
              <a:rPr lang="sl-SI" sz="1600" dirty="0">
                <a:latin typeface="Calibri"/>
              </a:rPr>
              <a:t>Območje za dolgoročni razvoj mesta Brežice</a:t>
            </a:r>
          </a:p>
          <a:p>
            <a:pPr lvl="0" fontAlgn="auto">
              <a:spcBef>
                <a:spcPct val="20000"/>
              </a:spcBef>
              <a:spcAft>
                <a:spcPts val="0"/>
              </a:spcAft>
              <a:defRPr/>
            </a:pPr>
            <a:endParaRPr lang="sl-SI" sz="2600" dirty="0">
              <a:latin typeface="Calibri" pitchFamily="34" charset="0"/>
              <a:cs typeface="Arial" pitchFamily="34" charset="0"/>
            </a:endParaRPr>
          </a:p>
        </p:txBody>
      </p:sp>
    </p:spTree>
    <p:extLst>
      <p:ext uri="{BB962C8B-B14F-4D97-AF65-F5344CB8AC3E}">
        <p14:creationId xmlns:p14="http://schemas.microsoft.com/office/powerpoint/2010/main" val="1415488960"/>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8">
            <a:extLst>
              <a:ext uri="{FF2B5EF4-FFF2-40B4-BE49-F238E27FC236}">
                <a16:creationId xmlns:a16="http://schemas.microsoft.com/office/drawing/2014/main" id="{3E25B41C-D3FF-4515-A502-57B837772FBA}"/>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0" y="196179"/>
            <a:ext cx="9144000" cy="6465641"/>
          </a:xfrm>
          <a:prstGeom prst="rect">
            <a:avLst/>
          </a:prstGeom>
        </p:spPr>
      </p:pic>
      <p:pic>
        <p:nvPicPr>
          <p:cNvPr id="7" name="Picture 6">
            <a:extLst>
              <a:ext uri="{FF2B5EF4-FFF2-40B4-BE49-F238E27FC236}">
                <a16:creationId xmlns:a16="http://schemas.microsoft.com/office/drawing/2014/main" id="{983A0032-1781-4BE3-87EF-2F8F5575819A}"/>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926829" y="195798"/>
            <a:ext cx="1212513" cy="565201"/>
          </a:xfrm>
          <a:prstGeom prst="rect">
            <a:avLst/>
          </a:prstGeom>
        </p:spPr>
      </p:pic>
      <p:pic>
        <p:nvPicPr>
          <p:cNvPr id="8" name="Picture 7">
            <a:extLst>
              <a:ext uri="{FF2B5EF4-FFF2-40B4-BE49-F238E27FC236}">
                <a16:creationId xmlns:a16="http://schemas.microsoft.com/office/drawing/2014/main" id="{8F91FFCD-5C6E-4F02-A32F-A09345E22418}"/>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8139342" y="313749"/>
            <a:ext cx="823250" cy="329300"/>
          </a:xfrm>
          <a:prstGeom prst="rect">
            <a:avLst/>
          </a:prstGeom>
        </p:spPr>
      </p:pic>
      <p:sp>
        <p:nvSpPr>
          <p:cNvPr id="5" name="Rectangle 2">
            <a:extLst>
              <a:ext uri="{FF2B5EF4-FFF2-40B4-BE49-F238E27FC236}">
                <a16:creationId xmlns:a16="http://schemas.microsoft.com/office/drawing/2014/main" id="{05C1D9D1-5246-46E8-9456-1F93D174C0A1}"/>
              </a:ext>
            </a:extLst>
          </p:cNvPr>
          <p:cNvSpPr/>
          <p:nvPr/>
        </p:nvSpPr>
        <p:spPr>
          <a:xfrm>
            <a:off x="5884414" y="950215"/>
            <a:ext cx="3297846" cy="1034129"/>
          </a:xfrm>
          <a:prstGeom prst="rect">
            <a:avLst/>
          </a:prstGeom>
        </p:spPr>
        <p:txBody>
          <a:bodyPr wrap="square">
            <a:spAutoFit/>
          </a:bodyPr>
          <a:lstStyle/>
          <a:p>
            <a:pPr lvl="0" fontAlgn="auto">
              <a:spcBef>
                <a:spcPct val="20000"/>
              </a:spcBef>
              <a:spcAft>
                <a:spcPts val="0"/>
              </a:spcAft>
              <a:defRPr/>
            </a:pPr>
            <a:r>
              <a:rPr lang="en-US" sz="2600" dirty="0" err="1">
                <a:latin typeface="Calibri" pitchFamily="34" charset="0"/>
                <a:cs typeface="Arial" pitchFamily="34" charset="0"/>
              </a:rPr>
              <a:t>Kartografski</a:t>
            </a:r>
            <a:r>
              <a:rPr lang="en-US" sz="2600" dirty="0">
                <a:latin typeface="Calibri" pitchFamily="34" charset="0"/>
                <a:cs typeface="Arial" pitchFamily="34" charset="0"/>
              </a:rPr>
              <a:t> </a:t>
            </a:r>
            <a:r>
              <a:rPr lang="en-US" sz="2600" dirty="0" err="1">
                <a:latin typeface="Calibri" pitchFamily="34" charset="0"/>
                <a:cs typeface="Arial" pitchFamily="34" charset="0"/>
              </a:rPr>
              <a:t>prikaz</a:t>
            </a:r>
            <a:endParaRPr lang="sl-SI" sz="2600" dirty="0">
              <a:latin typeface="Calibri" pitchFamily="34" charset="0"/>
              <a:cs typeface="Arial" pitchFamily="34" charset="0"/>
            </a:endParaRPr>
          </a:p>
          <a:p>
            <a:pPr lvl="0" fontAlgn="auto">
              <a:spcBef>
                <a:spcPct val="20000"/>
              </a:spcBef>
              <a:spcAft>
                <a:spcPts val="0"/>
              </a:spcAft>
              <a:defRPr/>
            </a:pPr>
            <a:r>
              <a:rPr lang="en-US" sz="1600" dirty="0" err="1">
                <a:solidFill>
                  <a:schemeClr val="accent6">
                    <a:lumMod val="75000"/>
                  </a:schemeClr>
                </a:solidFill>
                <a:latin typeface="Calibri" pitchFamily="34" charset="0"/>
                <a:cs typeface="Arial" pitchFamily="34" charset="0"/>
              </a:rPr>
              <a:t>Urbanistično</a:t>
            </a:r>
            <a:r>
              <a:rPr lang="en-US" sz="1600" dirty="0">
                <a:solidFill>
                  <a:schemeClr val="accent6">
                    <a:lumMod val="75000"/>
                  </a:schemeClr>
                </a:solidFill>
                <a:latin typeface="Calibri" pitchFamily="34" charset="0"/>
                <a:cs typeface="Arial" pitchFamily="34" charset="0"/>
              </a:rPr>
              <a:t> in </a:t>
            </a:r>
            <a:r>
              <a:rPr lang="en-US" sz="1600" dirty="0" err="1">
                <a:solidFill>
                  <a:schemeClr val="accent6">
                    <a:lumMod val="75000"/>
                  </a:schemeClr>
                </a:solidFill>
                <a:latin typeface="Calibri" pitchFamily="34" charset="0"/>
                <a:cs typeface="Arial" pitchFamily="34" charset="0"/>
              </a:rPr>
              <a:t>arhitekturno</a:t>
            </a:r>
            <a:r>
              <a:rPr lang="en-US" sz="1600" dirty="0">
                <a:solidFill>
                  <a:schemeClr val="accent6">
                    <a:lumMod val="75000"/>
                  </a:schemeClr>
                </a:solidFill>
                <a:latin typeface="Calibri" pitchFamily="34" charset="0"/>
                <a:cs typeface="Arial" pitchFamily="34" charset="0"/>
              </a:rPr>
              <a:t> </a:t>
            </a:r>
            <a:r>
              <a:rPr lang="en-US" sz="1600" dirty="0" err="1">
                <a:solidFill>
                  <a:schemeClr val="accent6">
                    <a:lumMod val="75000"/>
                  </a:schemeClr>
                </a:solidFill>
                <a:latin typeface="Calibri" pitchFamily="34" charset="0"/>
                <a:cs typeface="Arial" pitchFamily="34" charset="0"/>
              </a:rPr>
              <a:t>oblikovanje</a:t>
            </a:r>
            <a:endParaRPr lang="sl-SI" sz="1600" dirty="0">
              <a:solidFill>
                <a:schemeClr val="accent6">
                  <a:lumMod val="75000"/>
                </a:schemeClr>
              </a:solidFill>
              <a:latin typeface="Calibri" pitchFamily="34" charset="0"/>
              <a:cs typeface="Arial" pitchFamily="34" charset="0"/>
            </a:endParaRPr>
          </a:p>
        </p:txBody>
      </p:sp>
    </p:spTree>
    <p:extLst>
      <p:ext uri="{BB962C8B-B14F-4D97-AF65-F5344CB8AC3E}">
        <p14:creationId xmlns:p14="http://schemas.microsoft.com/office/powerpoint/2010/main" val="833226489"/>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bg>
      <p:bgPr>
        <a:solidFill>
          <a:schemeClr val="accent6">
            <a:lumMod val="75000"/>
          </a:schemeClr>
        </a:solidFill>
        <a:effectLst/>
      </p:bgPr>
    </p:bg>
    <p:spTree>
      <p:nvGrpSpPr>
        <p:cNvPr id="1" name=""/>
        <p:cNvGrpSpPr/>
        <p:nvPr/>
      </p:nvGrpSpPr>
      <p:grpSpPr>
        <a:xfrm>
          <a:off x="0" y="0"/>
          <a:ext cx="0" cy="0"/>
          <a:chOff x="0" y="0"/>
          <a:chExt cx="0" cy="0"/>
        </a:xfrm>
      </p:grpSpPr>
      <p:sp>
        <p:nvSpPr>
          <p:cNvPr id="4" name="Rectangle 2"/>
          <p:cNvSpPr txBox="1">
            <a:spLocks noChangeArrowheads="1"/>
          </p:cNvSpPr>
          <p:nvPr/>
        </p:nvSpPr>
        <p:spPr>
          <a:xfrm>
            <a:off x="624508" y="2908562"/>
            <a:ext cx="6569704" cy="2762662"/>
          </a:xfrm>
          <a:prstGeom prst="rect">
            <a:avLst/>
          </a:prstGeom>
        </p:spPr>
        <p:txBody>
          <a:bodyPr anchor="b"/>
          <a:lstStyle/>
          <a:p>
            <a:pPr lvl="0" eaLnBrk="0" hangingPunct="0">
              <a:spcBef>
                <a:spcPct val="20000"/>
              </a:spcBef>
            </a:pPr>
            <a:r>
              <a:rPr lang="en-US" sz="3600" dirty="0">
                <a:solidFill>
                  <a:schemeClr val="bg1"/>
                </a:solidFill>
                <a:latin typeface="Calibri" pitchFamily="34" charset="0"/>
              </a:rPr>
              <a:t>POTENCIALI IN KONFLIKTI V PROSTORU </a:t>
            </a:r>
            <a:endParaRPr lang="sl-SI" sz="3600" dirty="0">
              <a:solidFill>
                <a:schemeClr val="bg1"/>
              </a:solidFill>
              <a:latin typeface="Calibri" pitchFamily="34" charset="0"/>
            </a:endParaRPr>
          </a:p>
          <a:p>
            <a:pPr lvl="0" fontAlgn="auto">
              <a:spcBef>
                <a:spcPct val="20000"/>
              </a:spcBef>
              <a:spcAft>
                <a:spcPts val="0"/>
              </a:spcAft>
              <a:defRPr/>
            </a:pPr>
            <a:endParaRPr lang="sl-SI" dirty="0">
              <a:solidFill>
                <a:schemeClr val="bg1"/>
              </a:solidFill>
              <a:latin typeface="Calibri"/>
            </a:endParaRPr>
          </a:p>
        </p:txBody>
      </p:sp>
      <p:pic>
        <p:nvPicPr>
          <p:cNvPr id="5" name="Picture 2" descr="C:\Documents and Settings\Lena\My Documents\Locus word\Locus_znak in logotip_RGB.jpg">
            <a:extLst>
              <a:ext uri="{FF2B5EF4-FFF2-40B4-BE49-F238E27FC236}">
                <a16:creationId xmlns:a16="http://schemas.microsoft.com/office/drawing/2014/main" id="{EA0FD00C-4868-436E-8862-0155E42C4107}"/>
              </a:ext>
            </a:extLst>
          </p:cNvPr>
          <p:cNvPicPr>
            <a:picLocks noChangeAspect="1" noChangeArrowheads="1"/>
          </p:cNvPicPr>
          <p:nvPr/>
        </p:nvPicPr>
        <p:blipFill>
          <a:blip r:embed="rId2" cstate="print">
            <a:extLst>
              <a:ext uri="{28A0092B-C50C-407E-A947-70E740481C1C}">
                <a14:useLocalDpi xmlns:a14="http://schemas.microsoft.com/office/drawing/2010/main"/>
              </a:ext>
            </a:extLst>
          </a:blip>
          <a:stretch>
            <a:fillRect/>
          </a:stretch>
        </p:blipFill>
        <p:spPr bwMode="auto">
          <a:xfrm>
            <a:off x="6194247" y="209048"/>
            <a:ext cx="1458781" cy="679996"/>
          </a:xfrm>
          <a:prstGeom prst="rect">
            <a:avLst/>
          </a:prstGeom>
          <a:noFill/>
          <a:ln>
            <a:noFill/>
          </a:ln>
        </p:spPr>
      </p:pic>
      <p:pic>
        <p:nvPicPr>
          <p:cNvPr id="6" name="Picture 6">
            <a:extLst>
              <a:ext uri="{FF2B5EF4-FFF2-40B4-BE49-F238E27FC236}">
                <a16:creationId xmlns:a16="http://schemas.microsoft.com/office/drawing/2014/main" id="{4FDCDAB5-1B74-45BC-AF65-ADB8C72BE601}"/>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7653028" y="386011"/>
            <a:ext cx="1111251" cy="326071"/>
          </a:xfrm>
          <a:prstGeom prst="rect">
            <a:avLst/>
          </a:prstGeom>
        </p:spPr>
      </p:pic>
    </p:spTree>
    <p:extLst>
      <p:ext uri="{BB962C8B-B14F-4D97-AF65-F5344CB8AC3E}">
        <p14:creationId xmlns:p14="http://schemas.microsoft.com/office/powerpoint/2010/main" val="2392518503"/>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bg>
      <p:bgPr>
        <a:solidFill>
          <a:schemeClr val="accent6">
            <a:lumMod val="75000"/>
          </a:schemeClr>
        </a:solidFill>
        <a:effectLst/>
      </p:bgPr>
    </p:bg>
    <p:spTree>
      <p:nvGrpSpPr>
        <p:cNvPr id="1" name=""/>
        <p:cNvGrpSpPr/>
        <p:nvPr/>
      </p:nvGrpSpPr>
      <p:grpSpPr>
        <a:xfrm>
          <a:off x="0" y="0"/>
          <a:ext cx="0" cy="0"/>
          <a:chOff x="0" y="0"/>
          <a:chExt cx="0" cy="0"/>
        </a:xfrm>
      </p:grpSpPr>
      <p:sp>
        <p:nvSpPr>
          <p:cNvPr id="4" name="Rectangle 2"/>
          <p:cNvSpPr txBox="1">
            <a:spLocks noChangeArrowheads="1"/>
          </p:cNvSpPr>
          <p:nvPr/>
        </p:nvSpPr>
        <p:spPr>
          <a:xfrm>
            <a:off x="624508" y="2908562"/>
            <a:ext cx="6569704" cy="2762662"/>
          </a:xfrm>
          <a:prstGeom prst="rect">
            <a:avLst/>
          </a:prstGeom>
        </p:spPr>
        <p:txBody>
          <a:bodyPr anchor="b"/>
          <a:lstStyle/>
          <a:p>
            <a:pPr lvl="0" eaLnBrk="0" hangingPunct="0">
              <a:spcBef>
                <a:spcPct val="20000"/>
              </a:spcBef>
            </a:pPr>
            <a:r>
              <a:rPr lang="en-US" sz="3600" dirty="0">
                <a:solidFill>
                  <a:schemeClr val="bg1"/>
                </a:solidFill>
                <a:latin typeface="Calibri" pitchFamily="34" charset="0"/>
              </a:rPr>
              <a:t>POVRŠINE ZA URBANI RAZVOJ</a:t>
            </a:r>
            <a:endParaRPr lang="sl-SI" sz="3600" dirty="0">
              <a:solidFill>
                <a:schemeClr val="bg1"/>
              </a:solidFill>
              <a:latin typeface="Calibri" pitchFamily="34" charset="0"/>
            </a:endParaRPr>
          </a:p>
          <a:p>
            <a:pPr lvl="0" fontAlgn="auto">
              <a:spcBef>
                <a:spcPct val="20000"/>
              </a:spcBef>
              <a:spcAft>
                <a:spcPts val="0"/>
              </a:spcAft>
              <a:defRPr/>
            </a:pPr>
            <a:endParaRPr lang="sl-SI" dirty="0">
              <a:solidFill>
                <a:schemeClr val="bg1"/>
              </a:solidFill>
              <a:latin typeface="Calibri"/>
            </a:endParaRPr>
          </a:p>
        </p:txBody>
      </p:sp>
      <p:pic>
        <p:nvPicPr>
          <p:cNvPr id="5" name="Picture 2" descr="C:\Documents and Settings\Lena\My Documents\Locus word\Locus_znak in logotip_RGB.jpg">
            <a:extLst>
              <a:ext uri="{FF2B5EF4-FFF2-40B4-BE49-F238E27FC236}">
                <a16:creationId xmlns:a16="http://schemas.microsoft.com/office/drawing/2014/main" id="{806116BD-66B8-465E-A238-95EFE3BB6A7C}"/>
              </a:ext>
            </a:extLst>
          </p:cNvPr>
          <p:cNvPicPr>
            <a:picLocks noChangeAspect="1" noChangeArrowheads="1"/>
          </p:cNvPicPr>
          <p:nvPr/>
        </p:nvPicPr>
        <p:blipFill>
          <a:blip r:embed="rId2" cstate="print">
            <a:extLst>
              <a:ext uri="{28A0092B-C50C-407E-A947-70E740481C1C}">
                <a14:useLocalDpi xmlns:a14="http://schemas.microsoft.com/office/drawing/2010/main"/>
              </a:ext>
            </a:extLst>
          </a:blip>
          <a:stretch>
            <a:fillRect/>
          </a:stretch>
        </p:blipFill>
        <p:spPr bwMode="auto">
          <a:xfrm>
            <a:off x="6194247" y="209048"/>
            <a:ext cx="1458781" cy="679996"/>
          </a:xfrm>
          <a:prstGeom prst="rect">
            <a:avLst/>
          </a:prstGeom>
          <a:noFill/>
          <a:ln>
            <a:noFill/>
          </a:ln>
        </p:spPr>
      </p:pic>
      <p:pic>
        <p:nvPicPr>
          <p:cNvPr id="6" name="Picture 6">
            <a:extLst>
              <a:ext uri="{FF2B5EF4-FFF2-40B4-BE49-F238E27FC236}">
                <a16:creationId xmlns:a16="http://schemas.microsoft.com/office/drawing/2014/main" id="{D77CBC59-45A8-402D-A98A-D4BEAA8E4356}"/>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7653028" y="386011"/>
            <a:ext cx="1111251" cy="326071"/>
          </a:xfrm>
          <a:prstGeom prst="rect">
            <a:avLst/>
          </a:prstGeom>
        </p:spPr>
      </p:pic>
    </p:spTree>
    <p:extLst>
      <p:ext uri="{BB962C8B-B14F-4D97-AF65-F5344CB8AC3E}">
        <p14:creationId xmlns:p14="http://schemas.microsoft.com/office/powerpoint/2010/main" val="3029257592"/>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446C38A-1E1D-463E-839D-D640CA22EAA0}"/>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0" y="196179"/>
            <a:ext cx="9144000" cy="6465641"/>
          </a:xfrm>
          <a:prstGeom prst="rect">
            <a:avLst/>
          </a:prstGeom>
        </p:spPr>
      </p:pic>
      <p:pic>
        <p:nvPicPr>
          <p:cNvPr id="6" name="Picture 6">
            <a:extLst>
              <a:ext uri="{FF2B5EF4-FFF2-40B4-BE49-F238E27FC236}">
                <a16:creationId xmlns:a16="http://schemas.microsoft.com/office/drawing/2014/main" id="{CA50155D-2013-42BD-841B-70986EAE610D}"/>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926829" y="195798"/>
            <a:ext cx="1212513" cy="565201"/>
          </a:xfrm>
          <a:prstGeom prst="rect">
            <a:avLst/>
          </a:prstGeom>
        </p:spPr>
      </p:pic>
      <p:pic>
        <p:nvPicPr>
          <p:cNvPr id="9" name="Picture 7">
            <a:extLst>
              <a:ext uri="{FF2B5EF4-FFF2-40B4-BE49-F238E27FC236}">
                <a16:creationId xmlns:a16="http://schemas.microsoft.com/office/drawing/2014/main" id="{3AC1F683-AFB6-47DD-A1E5-EF1330EE4C7B}"/>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8139342" y="313749"/>
            <a:ext cx="823250" cy="329300"/>
          </a:xfrm>
          <a:prstGeom prst="rect">
            <a:avLst/>
          </a:prstGeom>
        </p:spPr>
      </p:pic>
      <p:sp>
        <p:nvSpPr>
          <p:cNvPr id="13" name="Rectangle 2">
            <a:extLst>
              <a:ext uri="{FF2B5EF4-FFF2-40B4-BE49-F238E27FC236}">
                <a16:creationId xmlns:a16="http://schemas.microsoft.com/office/drawing/2014/main" id="{A67C70D2-2530-4724-9E34-C7B33BE5A474}"/>
              </a:ext>
            </a:extLst>
          </p:cNvPr>
          <p:cNvSpPr/>
          <p:nvPr/>
        </p:nvSpPr>
        <p:spPr>
          <a:xfrm>
            <a:off x="5884414" y="950215"/>
            <a:ext cx="3297846" cy="787908"/>
          </a:xfrm>
          <a:prstGeom prst="rect">
            <a:avLst/>
          </a:prstGeom>
        </p:spPr>
        <p:txBody>
          <a:bodyPr wrap="square">
            <a:spAutoFit/>
          </a:bodyPr>
          <a:lstStyle/>
          <a:p>
            <a:pPr lvl="0" fontAlgn="auto">
              <a:spcBef>
                <a:spcPct val="20000"/>
              </a:spcBef>
              <a:spcAft>
                <a:spcPts val="0"/>
              </a:spcAft>
              <a:defRPr/>
            </a:pPr>
            <a:r>
              <a:rPr lang="en-US" sz="2600" dirty="0" err="1">
                <a:latin typeface="Calibri" pitchFamily="34" charset="0"/>
                <a:cs typeface="Arial" pitchFamily="34" charset="0"/>
              </a:rPr>
              <a:t>Kartografski</a:t>
            </a:r>
            <a:r>
              <a:rPr lang="en-US" sz="2600" dirty="0">
                <a:latin typeface="Calibri" pitchFamily="34" charset="0"/>
                <a:cs typeface="Arial" pitchFamily="34" charset="0"/>
              </a:rPr>
              <a:t> </a:t>
            </a:r>
            <a:r>
              <a:rPr lang="en-US" sz="2600" dirty="0" err="1">
                <a:latin typeface="Calibri" pitchFamily="34" charset="0"/>
                <a:cs typeface="Arial" pitchFamily="34" charset="0"/>
              </a:rPr>
              <a:t>prikaz</a:t>
            </a:r>
            <a:endParaRPr lang="sl-SI" sz="2600" dirty="0">
              <a:latin typeface="Calibri" pitchFamily="34" charset="0"/>
              <a:cs typeface="Arial" pitchFamily="34" charset="0"/>
            </a:endParaRPr>
          </a:p>
          <a:p>
            <a:pPr lvl="0" fontAlgn="auto">
              <a:spcBef>
                <a:spcPct val="20000"/>
              </a:spcBef>
              <a:spcAft>
                <a:spcPts val="0"/>
              </a:spcAft>
              <a:defRPr/>
            </a:pPr>
            <a:r>
              <a:rPr lang="en-US" sz="1600" dirty="0" err="1">
                <a:solidFill>
                  <a:schemeClr val="accent6">
                    <a:lumMod val="75000"/>
                  </a:schemeClr>
                </a:solidFill>
                <a:latin typeface="Calibri" pitchFamily="34" charset="0"/>
                <a:cs typeface="Arial" pitchFamily="34" charset="0"/>
              </a:rPr>
              <a:t>Površine</a:t>
            </a:r>
            <a:r>
              <a:rPr lang="en-US" sz="1600" dirty="0">
                <a:solidFill>
                  <a:schemeClr val="accent6">
                    <a:lumMod val="75000"/>
                  </a:schemeClr>
                </a:solidFill>
                <a:latin typeface="Calibri" pitchFamily="34" charset="0"/>
                <a:cs typeface="Arial" pitchFamily="34" charset="0"/>
              </a:rPr>
              <a:t> za </a:t>
            </a:r>
            <a:r>
              <a:rPr lang="en-US" sz="1600" dirty="0" err="1">
                <a:solidFill>
                  <a:schemeClr val="accent6">
                    <a:lumMod val="75000"/>
                  </a:schemeClr>
                </a:solidFill>
                <a:latin typeface="Calibri" pitchFamily="34" charset="0"/>
                <a:cs typeface="Arial" pitchFamily="34" charset="0"/>
              </a:rPr>
              <a:t>urbani</a:t>
            </a:r>
            <a:r>
              <a:rPr lang="en-US" sz="1600" dirty="0">
                <a:solidFill>
                  <a:schemeClr val="accent6">
                    <a:lumMod val="75000"/>
                  </a:schemeClr>
                </a:solidFill>
                <a:latin typeface="Calibri" pitchFamily="34" charset="0"/>
                <a:cs typeface="Arial" pitchFamily="34" charset="0"/>
              </a:rPr>
              <a:t> </a:t>
            </a:r>
            <a:r>
              <a:rPr lang="en-US" sz="1600" dirty="0" err="1">
                <a:solidFill>
                  <a:schemeClr val="accent6">
                    <a:lumMod val="75000"/>
                  </a:schemeClr>
                </a:solidFill>
                <a:latin typeface="Calibri" pitchFamily="34" charset="0"/>
                <a:cs typeface="Arial" pitchFamily="34" charset="0"/>
              </a:rPr>
              <a:t>razvoj</a:t>
            </a:r>
            <a:endParaRPr lang="sl-SI" sz="1600" dirty="0">
              <a:solidFill>
                <a:schemeClr val="accent6">
                  <a:lumMod val="75000"/>
                </a:schemeClr>
              </a:solidFill>
              <a:latin typeface="Calibri" pitchFamily="34" charset="0"/>
              <a:cs typeface="Arial" pitchFamily="34" charset="0"/>
            </a:endParaRPr>
          </a:p>
        </p:txBody>
      </p:sp>
    </p:spTree>
    <p:extLst>
      <p:ext uri="{BB962C8B-B14F-4D97-AF65-F5344CB8AC3E}">
        <p14:creationId xmlns:p14="http://schemas.microsoft.com/office/powerpoint/2010/main" val="2330851673"/>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6F95342-F369-4D54-93FF-B85E8239D951}"/>
              </a:ext>
            </a:extLst>
          </p:cNvPr>
          <p:cNvSpPr/>
          <p:nvPr/>
        </p:nvSpPr>
        <p:spPr>
          <a:xfrm>
            <a:off x="633654" y="1131252"/>
            <a:ext cx="4572000" cy="787908"/>
          </a:xfrm>
          <a:prstGeom prst="rect">
            <a:avLst/>
          </a:prstGeom>
        </p:spPr>
        <p:txBody>
          <a:bodyPr>
            <a:spAutoFit/>
          </a:bodyPr>
          <a:lstStyle/>
          <a:p>
            <a:pPr lvl="0" fontAlgn="auto">
              <a:spcBef>
                <a:spcPct val="20000"/>
              </a:spcBef>
              <a:spcAft>
                <a:spcPts val="0"/>
              </a:spcAft>
              <a:defRPr/>
            </a:pPr>
            <a:r>
              <a:rPr lang="sl-SI" sz="2600" dirty="0">
                <a:latin typeface="Calibri" pitchFamily="34" charset="0"/>
                <a:cs typeface="Arial" pitchFamily="34" charset="0"/>
              </a:rPr>
              <a:t>Kazalniki</a:t>
            </a:r>
          </a:p>
          <a:p>
            <a:pPr lvl="0" fontAlgn="auto">
              <a:spcBef>
                <a:spcPct val="20000"/>
              </a:spcBef>
              <a:spcAft>
                <a:spcPts val="0"/>
              </a:spcAft>
              <a:defRPr/>
            </a:pPr>
            <a:r>
              <a:rPr lang="en-US" sz="1600" dirty="0" err="1">
                <a:solidFill>
                  <a:schemeClr val="accent6">
                    <a:lumMod val="75000"/>
                  </a:schemeClr>
                </a:solidFill>
                <a:latin typeface="Calibri" pitchFamily="34" charset="0"/>
                <a:cs typeface="Arial" pitchFamily="34" charset="0"/>
              </a:rPr>
              <a:t>Nezazidana</a:t>
            </a:r>
            <a:r>
              <a:rPr lang="en-US" sz="1600" dirty="0">
                <a:solidFill>
                  <a:schemeClr val="accent6">
                    <a:lumMod val="75000"/>
                  </a:schemeClr>
                </a:solidFill>
                <a:latin typeface="Calibri" pitchFamily="34" charset="0"/>
                <a:cs typeface="Arial" pitchFamily="34" charset="0"/>
              </a:rPr>
              <a:t> </a:t>
            </a:r>
            <a:r>
              <a:rPr lang="en-US" sz="1600" dirty="0" err="1">
                <a:solidFill>
                  <a:schemeClr val="accent6">
                    <a:lumMod val="75000"/>
                  </a:schemeClr>
                </a:solidFill>
                <a:latin typeface="Calibri" pitchFamily="34" charset="0"/>
                <a:cs typeface="Arial" pitchFamily="34" charset="0"/>
              </a:rPr>
              <a:t>stavbna</a:t>
            </a:r>
            <a:r>
              <a:rPr lang="en-US" sz="1600" dirty="0">
                <a:solidFill>
                  <a:schemeClr val="accent6">
                    <a:lumMod val="75000"/>
                  </a:schemeClr>
                </a:solidFill>
                <a:latin typeface="Calibri" pitchFamily="34" charset="0"/>
                <a:cs typeface="Arial" pitchFamily="34" charset="0"/>
              </a:rPr>
              <a:t> </a:t>
            </a:r>
            <a:r>
              <a:rPr lang="en-US" sz="1600" dirty="0" err="1">
                <a:solidFill>
                  <a:schemeClr val="accent6">
                    <a:lumMod val="75000"/>
                  </a:schemeClr>
                </a:solidFill>
                <a:latin typeface="Calibri" pitchFamily="34" charset="0"/>
                <a:cs typeface="Arial" pitchFamily="34" charset="0"/>
              </a:rPr>
              <a:t>zemljišča</a:t>
            </a:r>
            <a:endParaRPr lang="sl-SI" sz="1600" dirty="0">
              <a:solidFill>
                <a:schemeClr val="accent6">
                  <a:lumMod val="75000"/>
                </a:schemeClr>
              </a:solidFill>
              <a:latin typeface="Calibri" pitchFamily="34" charset="0"/>
              <a:cs typeface="Arial" pitchFamily="34" charset="0"/>
            </a:endParaRPr>
          </a:p>
        </p:txBody>
      </p:sp>
      <p:pic>
        <p:nvPicPr>
          <p:cNvPr id="6" name="Picture 6">
            <a:extLst>
              <a:ext uri="{FF2B5EF4-FFF2-40B4-BE49-F238E27FC236}">
                <a16:creationId xmlns:a16="http://schemas.microsoft.com/office/drawing/2014/main" id="{2236F885-BD99-40BA-B0CF-88E3B14242CB}"/>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6926829" y="195798"/>
            <a:ext cx="1212513" cy="565201"/>
          </a:xfrm>
          <a:prstGeom prst="rect">
            <a:avLst/>
          </a:prstGeom>
        </p:spPr>
      </p:pic>
      <p:pic>
        <p:nvPicPr>
          <p:cNvPr id="9" name="Picture 7">
            <a:extLst>
              <a:ext uri="{FF2B5EF4-FFF2-40B4-BE49-F238E27FC236}">
                <a16:creationId xmlns:a16="http://schemas.microsoft.com/office/drawing/2014/main" id="{564FF858-598B-4B6C-BBAC-0B1999B65027}"/>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139342" y="313749"/>
            <a:ext cx="823250" cy="329300"/>
          </a:xfrm>
          <a:prstGeom prst="rect">
            <a:avLst/>
          </a:prstGeom>
        </p:spPr>
      </p:pic>
      <p:pic>
        <p:nvPicPr>
          <p:cNvPr id="10" name="Picture 9">
            <a:extLst>
              <a:ext uri="{FF2B5EF4-FFF2-40B4-BE49-F238E27FC236}">
                <a16:creationId xmlns:a16="http://schemas.microsoft.com/office/drawing/2014/main" id="{A8D15039-BDF5-4941-9BAA-0EF4CCDEC144}"/>
              </a:ext>
            </a:extLst>
          </p:cNvPr>
          <p:cNvPicPr>
            <a:picLocks noChangeAspect="1"/>
          </p:cNvPicPr>
          <p:nvPr/>
        </p:nvPicPr>
        <p:blipFill>
          <a:blip r:embed="rId4"/>
          <a:stretch>
            <a:fillRect/>
          </a:stretch>
        </p:blipFill>
        <p:spPr>
          <a:xfrm>
            <a:off x="581025" y="2030571"/>
            <a:ext cx="3990975" cy="400050"/>
          </a:xfrm>
          <a:prstGeom prst="rect">
            <a:avLst/>
          </a:prstGeom>
        </p:spPr>
      </p:pic>
      <p:pic>
        <p:nvPicPr>
          <p:cNvPr id="4" name="Picture 3">
            <a:extLst>
              <a:ext uri="{FF2B5EF4-FFF2-40B4-BE49-F238E27FC236}">
                <a16:creationId xmlns:a16="http://schemas.microsoft.com/office/drawing/2014/main" id="{860C1EFA-B628-4BC9-9873-FFA006522C3D}"/>
              </a:ext>
            </a:extLst>
          </p:cNvPr>
          <p:cNvPicPr>
            <a:picLocks noChangeAspect="1"/>
          </p:cNvPicPr>
          <p:nvPr/>
        </p:nvPicPr>
        <p:blipFill>
          <a:blip r:embed="rId5"/>
          <a:stretch>
            <a:fillRect/>
          </a:stretch>
        </p:blipFill>
        <p:spPr>
          <a:xfrm>
            <a:off x="581025" y="2542032"/>
            <a:ext cx="7006789" cy="4045357"/>
          </a:xfrm>
          <a:prstGeom prst="rect">
            <a:avLst/>
          </a:prstGeom>
        </p:spPr>
      </p:pic>
    </p:spTree>
    <p:extLst>
      <p:ext uri="{BB962C8B-B14F-4D97-AF65-F5344CB8AC3E}">
        <p14:creationId xmlns:p14="http://schemas.microsoft.com/office/powerpoint/2010/main" val="1260057391"/>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6F95342-F369-4D54-93FF-B85E8239D951}"/>
              </a:ext>
            </a:extLst>
          </p:cNvPr>
          <p:cNvSpPr/>
          <p:nvPr/>
        </p:nvSpPr>
        <p:spPr>
          <a:xfrm>
            <a:off x="633654" y="1131252"/>
            <a:ext cx="4572000" cy="787908"/>
          </a:xfrm>
          <a:prstGeom prst="rect">
            <a:avLst/>
          </a:prstGeom>
        </p:spPr>
        <p:txBody>
          <a:bodyPr>
            <a:spAutoFit/>
          </a:bodyPr>
          <a:lstStyle/>
          <a:p>
            <a:pPr lvl="0" fontAlgn="auto">
              <a:spcBef>
                <a:spcPct val="20000"/>
              </a:spcBef>
              <a:spcAft>
                <a:spcPts val="0"/>
              </a:spcAft>
              <a:defRPr/>
            </a:pPr>
            <a:r>
              <a:rPr lang="sl-SI" sz="2600" dirty="0">
                <a:latin typeface="Calibri" pitchFamily="34" charset="0"/>
                <a:cs typeface="Arial" pitchFamily="34" charset="0"/>
              </a:rPr>
              <a:t>Kazalniki</a:t>
            </a:r>
          </a:p>
          <a:p>
            <a:pPr lvl="0" fontAlgn="auto">
              <a:spcBef>
                <a:spcPct val="20000"/>
              </a:spcBef>
              <a:spcAft>
                <a:spcPts val="0"/>
              </a:spcAft>
              <a:defRPr/>
            </a:pPr>
            <a:r>
              <a:rPr lang="en-US" sz="1600" dirty="0" err="1">
                <a:solidFill>
                  <a:schemeClr val="accent6">
                    <a:lumMod val="75000"/>
                  </a:schemeClr>
                </a:solidFill>
                <a:latin typeface="Calibri" pitchFamily="34" charset="0"/>
                <a:cs typeface="Arial" pitchFamily="34" charset="0"/>
              </a:rPr>
              <a:t>Nezazidana</a:t>
            </a:r>
            <a:r>
              <a:rPr lang="en-US" sz="1600" dirty="0">
                <a:solidFill>
                  <a:schemeClr val="accent6">
                    <a:lumMod val="75000"/>
                  </a:schemeClr>
                </a:solidFill>
                <a:latin typeface="Calibri" pitchFamily="34" charset="0"/>
                <a:cs typeface="Arial" pitchFamily="34" charset="0"/>
              </a:rPr>
              <a:t> </a:t>
            </a:r>
            <a:r>
              <a:rPr lang="en-US" sz="1600" dirty="0" err="1">
                <a:solidFill>
                  <a:schemeClr val="accent6">
                    <a:lumMod val="75000"/>
                  </a:schemeClr>
                </a:solidFill>
                <a:latin typeface="Calibri" pitchFamily="34" charset="0"/>
                <a:cs typeface="Arial" pitchFamily="34" charset="0"/>
              </a:rPr>
              <a:t>stavbna</a:t>
            </a:r>
            <a:r>
              <a:rPr lang="en-US" sz="1600" dirty="0">
                <a:solidFill>
                  <a:schemeClr val="accent6">
                    <a:lumMod val="75000"/>
                  </a:schemeClr>
                </a:solidFill>
                <a:latin typeface="Calibri" pitchFamily="34" charset="0"/>
                <a:cs typeface="Arial" pitchFamily="34" charset="0"/>
              </a:rPr>
              <a:t> </a:t>
            </a:r>
            <a:r>
              <a:rPr lang="en-US" sz="1600" dirty="0" err="1">
                <a:solidFill>
                  <a:schemeClr val="accent6">
                    <a:lumMod val="75000"/>
                  </a:schemeClr>
                </a:solidFill>
                <a:latin typeface="Calibri" pitchFamily="34" charset="0"/>
                <a:cs typeface="Arial" pitchFamily="34" charset="0"/>
              </a:rPr>
              <a:t>zemljišča</a:t>
            </a:r>
            <a:endParaRPr lang="sl-SI" sz="1600" dirty="0">
              <a:solidFill>
                <a:schemeClr val="accent6">
                  <a:lumMod val="75000"/>
                </a:schemeClr>
              </a:solidFill>
              <a:latin typeface="Calibri" pitchFamily="34" charset="0"/>
              <a:cs typeface="Arial" pitchFamily="34" charset="0"/>
            </a:endParaRPr>
          </a:p>
        </p:txBody>
      </p:sp>
      <p:pic>
        <p:nvPicPr>
          <p:cNvPr id="6" name="Picture 6">
            <a:extLst>
              <a:ext uri="{FF2B5EF4-FFF2-40B4-BE49-F238E27FC236}">
                <a16:creationId xmlns:a16="http://schemas.microsoft.com/office/drawing/2014/main" id="{2236F885-BD99-40BA-B0CF-88E3B14242CB}"/>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6926829" y="195798"/>
            <a:ext cx="1212513" cy="565201"/>
          </a:xfrm>
          <a:prstGeom prst="rect">
            <a:avLst/>
          </a:prstGeom>
        </p:spPr>
      </p:pic>
      <p:pic>
        <p:nvPicPr>
          <p:cNvPr id="9" name="Picture 7">
            <a:extLst>
              <a:ext uri="{FF2B5EF4-FFF2-40B4-BE49-F238E27FC236}">
                <a16:creationId xmlns:a16="http://schemas.microsoft.com/office/drawing/2014/main" id="{564FF858-598B-4B6C-BBAC-0B1999B65027}"/>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139342" y="313749"/>
            <a:ext cx="823250" cy="329300"/>
          </a:xfrm>
          <a:prstGeom prst="rect">
            <a:avLst/>
          </a:prstGeom>
        </p:spPr>
      </p:pic>
      <p:pic>
        <p:nvPicPr>
          <p:cNvPr id="4" name="Picture 3">
            <a:extLst>
              <a:ext uri="{FF2B5EF4-FFF2-40B4-BE49-F238E27FC236}">
                <a16:creationId xmlns:a16="http://schemas.microsoft.com/office/drawing/2014/main" id="{E9653AF2-001A-48DB-BCD9-1B5810EFC7FB}"/>
              </a:ext>
            </a:extLst>
          </p:cNvPr>
          <p:cNvPicPr>
            <a:picLocks noChangeAspect="1"/>
          </p:cNvPicPr>
          <p:nvPr/>
        </p:nvPicPr>
        <p:blipFill>
          <a:blip r:embed="rId4"/>
          <a:stretch>
            <a:fillRect/>
          </a:stretch>
        </p:blipFill>
        <p:spPr>
          <a:xfrm>
            <a:off x="0" y="1919160"/>
            <a:ext cx="9144000" cy="4874767"/>
          </a:xfrm>
          <a:prstGeom prst="rect">
            <a:avLst/>
          </a:prstGeom>
        </p:spPr>
      </p:pic>
    </p:spTree>
    <p:extLst>
      <p:ext uri="{BB962C8B-B14F-4D97-AF65-F5344CB8AC3E}">
        <p14:creationId xmlns:p14="http://schemas.microsoft.com/office/powerpoint/2010/main" val="3455991947"/>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6F95342-F369-4D54-93FF-B85E8239D951}"/>
              </a:ext>
            </a:extLst>
          </p:cNvPr>
          <p:cNvSpPr/>
          <p:nvPr/>
        </p:nvSpPr>
        <p:spPr>
          <a:xfrm>
            <a:off x="633654" y="1131252"/>
            <a:ext cx="4572000" cy="787908"/>
          </a:xfrm>
          <a:prstGeom prst="rect">
            <a:avLst/>
          </a:prstGeom>
        </p:spPr>
        <p:txBody>
          <a:bodyPr>
            <a:spAutoFit/>
          </a:bodyPr>
          <a:lstStyle/>
          <a:p>
            <a:pPr lvl="0" fontAlgn="auto">
              <a:spcBef>
                <a:spcPct val="20000"/>
              </a:spcBef>
              <a:spcAft>
                <a:spcPts val="0"/>
              </a:spcAft>
              <a:defRPr/>
            </a:pPr>
            <a:r>
              <a:rPr lang="sl-SI" sz="2600" dirty="0">
                <a:latin typeface="Calibri" pitchFamily="34" charset="0"/>
                <a:cs typeface="Arial" pitchFamily="34" charset="0"/>
              </a:rPr>
              <a:t>Kazalniki</a:t>
            </a:r>
          </a:p>
          <a:p>
            <a:pPr lvl="0" fontAlgn="auto">
              <a:spcBef>
                <a:spcPct val="20000"/>
              </a:spcBef>
              <a:spcAft>
                <a:spcPts val="0"/>
              </a:spcAft>
              <a:defRPr/>
            </a:pPr>
            <a:r>
              <a:rPr lang="en-US" sz="1600" dirty="0" err="1">
                <a:solidFill>
                  <a:schemeClr val="accent6">
                    <a:lumMod val="75000"/>
                  </a:schemeClr>
                </a:solidFill>
                <a:latin typeface="Calibri" pitchFamily="34" charset="0"/>
                <a:cs typeface="Arial" pitchFamily="34" charset="0"/>
              </a:rPr>
              <a:t>Površine</a:t>
            </a:r>
            <a:r>
              <a:rPr lang="en-US" sz="1600" dirty="0">
                <a:solidFill>
                  <a:schemeClr val="accent6">
                    <a:lumMod val="75000"/>
                  </a:schemeClr>
                </a:solidFill>
                <a:latin typeface="Calibri" pitchFamily="34" charset="0"/>
                <a:cs typeface="Arial" pitchFamily="34" charset="0"/>
              </a:rPr>
              <a:t> </a:t>
            </a:r>
            <a:r>
              <a:rPr lang="en-US" sz="1600" dirty="0" err="1">
                <a:solidFill>
                  <a:schemeClr val="accent6">
                    <a:lumMod val="75000"/>
                  </a:schemeClr>
                </a:solidFill>
                <a:latin typeface="Calibri" pitchFamily="34" charset="0"/>
                <a:cs typeface="Arial" pitchFamily="34" charset="0"/>
              </a:rPr>
              <a:t>notranjega</a:t>
            </a:r>
            <a:r>
              <a:rPr lang="en-US" sz="1600" dirty="0">
                <a:solidFill>
                  <a:schemeClr val="accent6">
                    <a:lumMod val="75000"/>
                  </a:schemeClr>
                </a:solidFill>
                <a:latin typeface="Calibri" pitchFamily="34" charset="0"/>
                <a:cs typeface="Arial" pitchFamily="34" charset="0"/>
              </a:rPr>
              <a:t> </a:t>
            </a:r>
            <a:r>
              <a:rPr lang="en-US" sz="1600" dirty="0" err="1">
                <a:solidFill>
                  <a:schemeClr val="accent6">
                    <a:lumMod val="75000"/>
                  </a:schemeClr>
                </a:solidFill>
                <a:latin typeface="Calibri" pitchFamily="34" charset="0"/>
                <a:cs typeface="Arial" pitchFamily="34" charset="0"/>
              </a:rPr>
              <a:t>razvoja</a:t>
            </a:r>
            <a:r>
              <a:rPr lang="en-US" sz="1600" dirty="0">
                <a:solidFill>
                  <a:schemeClr val="accent6">
                    <a:lumMod val="75000"/>
                  </a:schemeClr>
                </a:solidFill>
                <a:latin typeface="Calibri" pitchFamily="34" charset="0"/>
                <a:cs typeface="Arial" pitchFamily="34" charset="0"/>
              </a:rPr>
              <a:t> </a:t>
            </a:r>
            <a:endParaRPr lang="sl-SI" sz="1600" dirty="0">
              <a:solidFill>
                <a:schemeClr val="accent6">
                  <a:lumMod val="75000"/>
                </a:schemeClr>
              </a:solidFill>
              <a:latin typeface="Calibri" pitchFamily="34" charset="0"/>
              <a:cs typeface="Arial" pitchFamily="34" charset="0"/>
            </a:endParaRPr>
          </a:p>
        </p:txBody>
      </p:sp>
      <p:pic>
        <p:nvPicPr>
          <p:cNvPr id="6" name="Picture 6">
            <a:extLst>
              <a:ext uri="{FF2B5EF4-FFF2-40B4-BE49-F238E27FC236}">
                <a16:creationId xmlns:a16="http://schemas.microsoft.com/office/drawing/2014/main" id="{2236F885-BD99-40BA-B0CF-88E3B14242CB}"/>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6926829" y="195798"/>
            <a:ext cx="1212513" cy="565201"/>
          </a:xfrm>
          <a:prstGeom prst="rect">
            <a:avLst/>
          </a:prstGeom>
        </p:spPr>
      </p:pic>
      <p:pic>
        <p:nvPicPr>
          <p:cNvPr id="9" name="Picture 7">
            <a:extLst>
              <a:ext uri="{FF2B5EF4-FFF2-40B4-BE49-F238E27FC236}">
                <a16:creationId xmlns:a16="http://schemas.microsoft.com/office/drawing/2014/main" id="{564FF858-598B-4B6C-BBAC-0B1999B65027}"/>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139342" y="313749"/>
            <a:ext cx="823250" cy="329300"/>
          </a:xfrm>
          <a:prstGeom prst="rect">
            <a:avLst/>
          </a:prstGeom>
        </p:spPr>
      </p:pic>
      <p:pic>
        <p:nvPicPr>
          <p:cNvPr id="8" name="Picture 7">
            <a:extLst>
              <a:ext uri="{FF2B5EF4-FFF2-40B4-BE49-F238E27FC236}">
                <a16:creationId xmlns:a16="http://schemas.microsoft.com/office/drawing/2014/main" id="{9DC62B86-771F-4B94-811C-BDC06395644D}"/>
              </a:ext>
            </a:extLst>
          </p:cNvPr>
          <p:cNvPicPr>
            <a:picLocks noChangeAspect="1"/>
          </p:cNvPicPr>
          <p:nvPr/>
        </p:nvPicPr>
        <p:blipFill>
          <a:blip r:embed="rId4"/>
          <a:stretch>
            <a:fillRect/>
          </a:stretch>
        </p:blipFill>
        <p:spPr>
          <a:xfrm>
            <a:off x="0" y="2087670"/>
            <a:ext cx="9144000" cy="4456581"/>
          </a:xfrm>
          <a:prstGeom prst="rect">
            <a:avLst/>
          </a:prstGeom>
        </p:spPr>
      </p:pic>
    </p:spTree>
    <p:extLst>
      <p:ext uri="{BB962C8B-B14F-4D97-AF65-F5344CB8AC3E}">
        <p14:creationId xmlns:p14="http://schemas.microsoft.com/office/powerpoint/2010/main" val="2343238460"/>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bg>
      <p:bgPr>
        <a:solidFill>
          <a:schemeClr val="accent6">
            <a:lumMod val="75000"/>
          </a:schemeClr>
        </a:solidFill>
        <a:effectLst/>
      </p:bgPr>
    </p:bg>
    <p:spTree>
      <p:nvGrpSpPr>
        <p:cNvPr id="1" name=""/>
        <p:cNvGrpSpPr/>
        <p:nvPr/>
      </p:nvGrpSpPr>
      <p:grpSpPr>
        <a:xfrm>
          <a:off x="0" y="0"/>
          <a:ext cx="0" cy="0"/>
          <a:chOff x="0" y="0"/>
          <a:chExt cx="0" cy="0"/>
        </a:xfrm>
      </p:grpSpPr>
      <p:sp>
        <p:nvSpPr>
          <p:cNvPr id="4" name="Rectangle 2"/>
          <p:cNvSpPr txBox="1">
            <a:spLocks noChangeArrowheads="1"/>
          </p:cNvSpPr>
          <p:nvPr/>
        </p:nvSpPr>
        <p:spPr>
          <a:xfrm>
            <a:off x="624508" y="2908562"/>
            <a:ext cx="6569704" cy="2762662"/>
          </a:xfrm>
          <a:prstGeom prst="rect">
            <a:avLst/>
          </a:prstGeom>
        </p:spPr>
        <p:txBody>
          <a:bodyPr anchor="b"/>
          <a:lstStyle/>
          <a:p>
            <a:pPr marL="0" marR="0" lvl="0" indent="0" algn="l" defTabSz="914400" rtl="0" eaLnBrk="0" fontAlgn="base" latinLnBrk="0" hangingPunct="0">
              <a:lnSpc>
                <a:spcPct val="100000"/>
              </a:lnSpc>
              <a:spcBef>
                <a:spcPct val="20000"/>
              </a:spcBef>
              <a:spcAft>
                <a:spcPct val="0"/>
              </a:spcAft>
              <a:buClrTx/>
              <a:buSzTx/>
              <a:buFontTx/>
              <a:buNone/>
              <a:tabLst/>
              <a:defRPr/>
            </a:pPr>
            <a:r>
              <a:rPr kumimoji="0" lang="sl-SI" sz="3600" b="0" i="0" u="none" strike="noStrike" kern="1200" cap="none" spc="0" normalizeH="0" baseline="0" noProof="0" dirty="0">
                <a:ln>
                  <a:noFill/>
                </a:ln>
                <a:solidFill>
                  <a:prstClr val="white"/>
                </a:solidFill>
                <a:effectLst/>
                <a:uLnTx/>
                <a:uFillTx/>
                <a:latin typeface="Calibri" pitchFamily="34" charset="0"/>
                <a:ea typeface="+mn-ea"/>
                <a:cs typeface="+mn-cs"/>
              </a:rPr>
              <a:t>KAKO NAPREJ?</a:t>
            </a:r>
          </a:p>
          <a:p>
            <a:pPr marL="0" marR="0" lvl="0" indent="0" algn="l" defTabSz="914400" rtl="0" eaLnBrk="1" fontAlgn="auto" latinLnBrk="0" hangingPunct="1">
              <a:lnSpc>
                <a:spcPct val="100000"/>
              </a:lnSpc>
              <a:spcBef>
                <a:spcPct val="20000"/>
              </a:spcBef>
              <a:spcAft>
                <a:spcPts val="0"/>
              </a:spcAft>
              <a:buClrTx/>
              <a:buSzTx/>
              <a:buFontTx/>
              <a:buNone/>
              <a:tabLst/>
              <a:defRPr/>
            </a:pPr>
            <a:endParaRPr kumimoji="0" lang="sl-SI" sz="1800" b="0" i="0" u="none" strike="noStrike" kern="1200" cap="none" spc="0" normalizeH="0" baseline="0" noProof="0" dirty="0">
              <a:ln>
                <a:noFill/>
              </a:ln>
              <a:solidFill>
                <a:prstClr val="white"/>
              </a:solidFill>
              <a:effectLst/>
              <a:uLnTx/>
              <a:uFillTx/>
              <a:latin typeface="Calibri"/>
              <a:ea typeface="+mn-ea"/>
              <a:cs typeface="+mn-cs"/>
            </a:endParaRPr>
          </a:p>
        </p:txBody>
      </p:sp>
      <p:pic>
        <p:nvPicPr>
          <p:cNvPr id="5" name="Picture 2" descr="C:\Documents and Settings\Lena\My Documents\Locus word\Locus_znak in logotip_RGB.jpg">
            <a:extLst>
              <a:ext uri="{FF2B5EF4-FFF2-40B4-BE49-F238E27FC236}">
                <a16:creationId xmlns:a16="http://schemas.microsoft.com/office/drawing/2014/main" id="{806116BD-66B8-465E-A238-95EFE3BB6A7C}"/>
              </a:ext>
            </a:extLst>
          </p:cNvPr>
          <p:cNvPicPr>
            <a:picLocks noChangeAspect="1" noChangeArrowheads="1"/>
          </p:cNvPicPr>
          <p:nvPr/>
        </p:nvPicPr>
        <p:blipFill>
          <a:blip r:embed="rId2" cstate="print">
            <a:extLst>
              <a:ext uri="{28A0092B-C50C-407E-A947-70E740481C1C}">
                <a14:useLocalDpi xmlns:a14="http://schemas.microsoft.com/office/drawing/2010/main"/>
              </a:ext>
            </a:extLst>
          </a:blip>
          <a:stretch>
            <a:fillRect/>
          </a:stretch>
        </p:blipFill>
        <p:spPr bwMode="auto">
          <a:xfrm>
            <a:off x="6194247" y="209048"/>
            <a:ext cx="1458781" cy="679996"/>
          </a:xfrm>
          <a:prstGeom prst="rect">
            <a:avLst/>
          </a:prstGeom>
          <a:noFill/>
          <a:ln>
            <a:noFill/>
          </a:ln>
        </p:spPr>
      </p:pic>
      <p:pic>
        <p:nvPicPr>
          <p:cNvPr id="6" name="Picture 6">
            <a:extLst>
              <a:ext uri="{FF2B5EF4-FFF2-40B4-BE49-F238E27FC236}">
                <a16:creationId xmlns:a16="http://schemas.microsoft.com/office/drawing/2014/main" id="{D77CBC59-45A8-402D-A98A-D4BEAA8E4356}"/>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7653028" y="386011"/>
            <a:ext cx="1111251" cy="326071"/>
          </a:xfrm>
          <a:prstGeom prst="rect">
            <a:avLst/>
          </a:prstGeom>
        </p:spPr>
      </p:pic>
    </p:spTree>
    <p:extLst>
      <p:ext uri="{BB962C8B-B14F-4D97-AF65-F5344CB8AC3E}">
        <p14:creationId xmlns:p14="http://schemas.microsoft.com/office/powerpoint/2010/main" val="1323919157"/>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6">
            <a:extLst>
              <a:ext uri="{FF2B5EF4-FFF2-40B4-BE49-F238E27FC236}">
                <a16:creationId xmlns:a16="http://schemas.microsoft.com/office/drawing/2014/main" id="{2236F885-BD99-40BA-B0CF-88E3B14242C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26829" y="195798"/>
            <a:ext cx="1212513" cy="565201"/>
          </a:xfrm>
          <a:prstGeom prst="rect">
            <a:avLst/>
          </a:prstGeom>
        </p:spPr>
      </p:pic>
      <p:pic>
        <p:nvPicPr>
          <p:cNvPr id="9" name="Picture 7">
            <a:extLst>
              <a:ext uri="{FF2B5EF4-FFF2-40B4-BE49-F238E27FC236}">
                <a16:creationId xmlns:a16="http://schemas.microsoft.com/office/drawing/2014/main" id="{564FF858-598B-4B6C-BBAC-0B1999B6502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39342" y="313749"/>
            <a:ext cx="823250" cy="329300"/>
          </a:xfrm>
          <a:prstGeom prst="rect">
            <a:avLst/>
          </a:prstGeom>
        </p:spPr>
      </p:pic>
      <p:sp>
        <p:nvSpPr>
          <p:cNvPr id="7" name="Rectangle 6">
            <a:extLst>
              <a:ext uri="{FF2B5EF4-FFF2-40B4-BE49-F238E27FC236}">
                <a16:creationId xmlns:a16="http://schemas.microsoft.com/office/drawing/2014/main" id="{34BAD54B-9B24-4DC2-8ECD-6C0A1D6172C5}"/>
              </a:ext>
            </a:extLst>
          </p:cNvPr>
          <p:cNvSpPr/>
          <p:nvPr/>
        </p:nvSpPr>
        <p:spPr>
          <a:xfrm>
            <a:off x="605076" y="2529665"/>
            <a:ext cx="6167199" cy="1702004"/>
          </a:xfrm>
          <a:prstGeom prst="rect">
            <a:avLst/>
          </a:prstGeom>
        </p:spPr>
        <p:txBody>
          <a:bodyPr wrap="square">
            <a:spAutoFit/>
          </a:bodyPr>
          <a:lstStyle/>
          <a:p>
            <a:pPr marL="455612" indent="-285750">
              <a:lnSpc>
                <a:spcPct val="90000"/>
              </a:lnSpc>
              <a:spcBef>
                <a:spcPct val="20000"/>
              </a:spcBef>
              <a:buClr>
                <a:srgbClr val="2B9938"/>
              </a:buClr>
              <a:buSzPct val="100000"/>
              <a:buFont typeface="Arial" panose="020B0604020202020204" pitchFamily="34" charset="0"/>
              <a:buChar char="•"/>
              <a:tabLst>
                <a:tab pos="182563" algn="l"/>
              </a:tabLst>
              <a:defRPr/>
            </a:pPr>
            <a:r>
              <a:rPr lang="sl-SI" sz="1600" dirty="0">
                <a:solidFill>
                  <a:prstClr val="black"/>
                </a:solidFill>
                <a:latin typeface="Calibri"/>
              </a:rPr>
              <a:t>Pregled analitičnega dela-dopolnitev vsebin</a:t>
            </a:r>
          </a:p>
          <a:p>
            <a:pPr marL="455612" indent="-285750">
              <a:lnSpc>
                <a:spcPct val="90000"/>
              </a:lnSpc>
              <a:spcBef>
                <a:spcPct val="20000"/>
              </a:spcBef>
              <a:buClr>
                <a:srgbClr val="2B9938"/>
              </a:buClr>
              <a:buSzPct val="100000"/>
              <a:buFont typeface="Arial" panose="020B0604020202020204" pitchFamily="34" charset="0"/>
              <a:buChar char="•"/>
              <a:tabLst>
                <a:tab pos="182563" algn="l"/>
              </a:tabLst>
              <a:defRPr/>
            </a:pPr>
            <a:r>
              <a:rPr lang="sl-SI" sz="1600" dirty="0">
                <a:solidFill>
                  <a:prstClr val="black"/>
                </a:solidFill>
                <a:latin typeface="Calibri"/>
              </a:rPr>
              <a:t>Delavnica o viziji in prostorskem razvoju-kdaj?</a:t>
            </a:r>
          </a:p>
          <a:p>
            <a:pPr marL="455612" indent="-285750">
              <a:lnSpc>
                <a:spcPct val="90000"/>
              </a:lnSpc>
              <a:spcBef>
                <a:spcPct val="20000"/>
              </a:spcBef>
              <a:buClr>
                <a:srgbClr val="2B9938"/>
              </a:buClr>
              <a:buSzPct val="100000"/>
              <a:buFont typeface="Arial" panose="020B0604020202020204" pitchFamily="34" charset="0"/>
              <a:buChar char="•"/>
              <a:tabLst>
                <a:tab pos="182563" algn="l"/>
              </a:tabLst>
              <a:defRPr/>
            </a:pPr>
            <a:r>
              <a:rPr lang="sl-SI" sz="1600" dirty="0">
                <a:solidFill>
                  <a:prstClr val="black"/>
                </a:solidFill>
                <a:latin typeface="Calibri"/>
              </a:rPr>
              <a:t>Vključevanje javnosti? Spletna anketa? Delavnica?</a:t>
            </a:r>
          </a:p>
          <a:p>
            <a:pPr marL="455612" indent="-285750">
              <a:lnSpc>
                <a:spcPct val="90000"/>
              </a:lnSpc>
              <a:spcBef>
                <a:spcPct val="20000"/>
              </a:spcBef>
              <a:buClr>
                <a:srgbClr val="2B9938"/>
              </a:buClr>
              <a:buSzPct val="100000"/>
              <a:buFont typeface="Arial" panose="020B0604020202020204" pitchFamily="34" charset="0"/>
              <a:buChar char="•"/>
              <a:tabLst>
                <a:tab pos="182563" algn="l"/>
              </a:tabLst>
              <a:defRPr/>
            </a:pPr>
            <a:r>
              <a:rPr lang="sl-SI" sz="1600" dirty="0">
                <a:solidFill>
                  <a:prstClr val="black"/>
                </a:solidFill>
                <a:latin typeface="Calibri"/>
              </a:rPr>
              <a:t>Strokovne podlage za GJI?</a:t>
            </a:r>
            <a:endPar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pPr marL="455612" marR="0" lvl="0" indent="-285750" algn="l" defTabSz="914400" rtl="0" eaLnBrk="1" fontAlgn="base" latinLnBrk="0" hangingPunct="1">
              <a:lnSpc>
                <a:spcPct val="90000"/>
              </a:lnSpc>
              <a:spcBef>
                <a:spcPct val="20000"/>
              </a:spcBef>
              <a:spcAft>
                <a:spcPct val="0"/>
              </a:spcAft>
              <a:buClr>
                <a:srgbClr val="2B9938"/>
              </a:buClr>
              <a:buSzPct val="100000"/>
              <a:buFont typeface="Arial" panose="020B0604020202020204" pitchFamily="34" charset="0"/>
              <a:buChar char="•"/>
              <a:tabLst>
                <a:tab pos="182563" algn="l"/>
              </a:tabLst>
              <a:defRPr/>
            </a:pPr>
            <a:endParaRPr kumimoji="0" lang="sl-SI" sz="1600" b="0" i="0" u="none" strike="noStrike" kern="1200" cap="none" spc="0" normalizeH="0" baseline="0" noProof="0" dirty="0">
              <a:ln>
                <a:noFill/>
              </a:ln>
              <a:solidFill>
                <a:prstClr val="black"/>
              </a:solidFill>
              <a:effectLst/>
              <a:uLnTx/>
              <a:uFillTx/>
              <a:latin typeface="Calibri"/>
              <a:ea typeface="+mn-ea"/>
              <a:cs typeface="+mn-cs"/>
            </a:endParaRPr>
          </a:p>
          <a:p>
            <a:pPr marL="455612" marR="0" lvl="0" indent="-285750" algn="l" defTabSz="914400" rtl="0" eaLnBrk="1" fontAlgn="base" latinLnBrk="0" hangingPunct="1">
              <a:lnSpc>
                <a:spcPct val="90000"/>
              </a:lnSpc>
              <a:spcBef>
                <a:spcPct val="20000"/>
              </a:spcBef>
              <a:spcAft>
                <a:spcPct val="0"/>
              </a:spcAft>
              <a:buClr>
                <a:srgbClr val="E8BA00"/>
              </a:buClr>
              <a:buSzPct val="100000"/>
              <a:buFont typeface="Arial" panose="020B0604020202020204" pitchFamily="34" charset="0"/>
              <a:buChar char="•"/>
              <a:tabLst>
                <a:tab pos="182563" algn="l"/>
              </a:tabLst>
              <a:defRPr/>
            </a:pPr>
            <a:endParaRPr kumimoji="0" lang="sl-SI"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0" name="Rectangle 9">
            <a:extLst>
              <a:ext uri="{FF2B5EF4-FFF2-40B4-BE49-F238E27FC236}">
                <a16:creationId xmlns:a16="http://schemas.microsoft.com/office/drawing/2014/main" id="{1B7FDF5A-EDB7-4477-9697-7B6210E0F675}"/>
              </a:ext>
            </a:extLst>
          </p:cNvPr>
          <p:cNvSpPr/>
          <p:nvPr/>
        </p:nvSpPr>
        <p:spPr>
          <a:xfrm>
            <a:off x="633654" y="1131252"/>
            <a:ext cx="4572000" cy="492443"/>
          </a:xfrm>
          <a:prstGeom prst="rect">
            <a:avLst/>
          </a:prstGeom>
        </p:spPr>
        <p:txBody>
          <a:bodyPr>
            <a:spAutoFit/>
          </a:bodyPr>
          <a:lstStyle/>
          <a:p>
            <a:pPr marL="0" marR="0" lvl="0" indent="0" algn="l" defTabSz="914400" rtl="0" eaLnBrk="1" fontAlgn="auto" latinLnBrk="0" hangingPunct="1">
              <a:lnSpc>
                <a:spcPct val="100000"/>
              </a:lnSpc>
              <a:spcBef>
                <a:spcPct val="20000"/>
              </a:spcBef>
              <a:spcAft>
                <a:spcPts val="0"/>
              </a:spcAft>
              <a:buClrTx/>
              <a:buSzTx/>
              <a:buFontTx/>
              <a:buNone/>
              <a:tabLst/>
              <a:defRPr/>
            </a:pPr>
            <a:r>
              <a:rPr kumimoji="0" lang="sl-SI" sz="2600" b="0" i="0" u="none" strike="noStrike" kern="1200" cap="none" spc="0" normalizeH="0" baseline="0" noProof="0" dirty="0">
                <a:ln>
                  <a:noFill/>
                </a:ln>
                <a:solidFill>
                  <a:prstClr val="black"/>
                </a:solidFill>
                <a:effectLst/>
                <a:uLnTx/>
                <a:uFillTx/>
                <a:latin typeface="Calibri" pitchFamily="34" charset="0"/>
                <a:ea typeface="+mn-ea"/>
                <a:cs typeface="Arial" pitchFamily="34" charset="0"/>
              </a:rPr>
              <a:t>Nadaljnji koraki</a:t>
            </a:r>
          </a:p>
        </p:txBody>
      </p:sp>
    </p:spTree>
    <p:extLst>
      <p:ext uri="{BB962C8B-B14F-4D97-AF65-F5344CB8AC3E}">
        <p14:creationId xmlns:p14="http://schemas.microsoft.com/office/powerpoint/2010/main" val="2832985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83A0032-1781-4BE3-87EF-2F8F5575819A}"/>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7455447" y="270220"/>
            <a:ext cx="1458781" cy="679996"/>
          </a:xfrm>
          <a:prstGeom prst="rect">
            <a:avLst/>
          </a:prstGeom>
        </p:spPr>
      </p:pic>
      <p:pic>
        <p:nvPicPr>
          <p:cNvPr id="8" name="Picture 7">
            <a:extLst>
              <a:ext uri="{FF2B5EF4-FFF2-40B4-BE49-F238E27FC236}">
                <a16:creationId xmlns:a16="http://schemas.microsoft.com/office/drawing/2014/main" id="{8F91FFCD-5C6E-4F02-A32F-A09345E22418}"/>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464990" y="412126"/>
            <a:ext cx="990457" cy="396183"/>
          </a:xfrm>
          <a:prstGeom prst="rect">
            <a:avLst/>
          </a:prstGeom>
        </p:spPr>
      </p:pic>
      <p:sp>
        <p:nvSpPr>
          <p:cNvPr id="4" name="Rectangle 3">
            <a:extLst>
              <a:ext uri="{FF2B5EF4-FFF2-40B4-BE49-F238E27FC236}">
                <a16:creationId xmlns:a16="http://schemas.microsoft.com/office/drawing/2014/main" id="{F6E007E5-A2AC-44C1-84A3-A8D03D595433}"/>
              </a:ext>
            </a:extLst>
          </p:cNvPr>
          <p:cNvSpPr/>
          <p:nvPr/>
        </p:nvSpPr>
        <p:spPr>
          <a:xfrm>
            <a:off x="447760" y="1623695"/>
            <a:ext cx="8538924" cy="889474"/>
          </a:xfrm>
          <a:prstGeom prst="rect">
            <a:avLst/>
          </a:prstGeom>
        </p:spPr>
        <p:txBody>
          <a:bodyPr wrap="square">
            <a:spAutoFit/>
          </a:bodyPr>
          <a:lstStyle/>
          <a:p>
            <a:pPr marL="455612" lvl="0" indent="-285750">
              <a:lnSpc>
                <a:spcPct val="90000"/>
              </a:lnSpc>
              <a:spcBef>
                <a:spcPct val="20000"/>
              </a:spcBef>
              <a:buClr>
                <a:srgbClr val="2B9938"/>
              </a:buClr>
              <a:buSzPct val="100000"/>
              <a:buFont typeface="Arial" panose="020B0604020202020204" pitchFamily="34" charset="0"/>
              <a:buChar char="•"/>
              <a:tabLst>
                <a:tab pos="182563" algn="l"/>
              </a:tabLst>
              <a:defRPr/>
            </a:pPr>
            <a:endParaRPr lang="en-US" sz="16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endParaRPr>
          </a:p>
          <a:p>
            <a:pPr marL="455612" lvl="0" indent="-285750">
              <a:lnSpc>
                <a:spcPct val="90000"/>
              </a:lnSpc>
              <a:spcBef>
                <a:spcPct val="20000"/>
              </a:spcBef>
              <a:buClr>
                <a:srgbClr val="2B9938"/>
              </a:buClr>
              <a:buSzPct val="100000"/>
              <a:buFont typeface="Arial" panose="020B0604020202020204" pitchFamily="34" charset="0"/>
              <a:buChar char="•"/>
              <a:tabLst>
                <a:tab pos="182563" algn="l"/>
              </a:tabLst>
              <a:defRPr/>
            </a:pPr>
            <a:endParaRPr lang="sl-SI" sz="1600" dirty="0">
              <a:latin typeface="Calibri"/>
            </a:endParaRPr>
          </a:p>
          <a:p>
            <a:pPr marL="455612" lvl="0" indent="-285750">
              <a:lnSpc>
                <a:spcPct val="90000"/>
              </a:lnSpc>
              <a:spcBef>
                <a:spcPct val="20000"/>
              </a:spcBef>
              <a:buClr>
                <a:srgbClr val="E8BA00"/>
              </a:buClr>
              <a:buSzPct val="100000"/>
              <a:buFont typeface="Arial" panose="020B0604020202020204" pitchFamily="34" charset="0"/>
              <a:buChar char="•"/>
              <a:tabLst>
                <a:tab pos="182563" algn="l"/>
              </a:tabLst>
              <a:defRPr/>
            </a:pPr>
            <a:endParaRPr lang="sl-SI" dirty="0">
              <a:latin typeface="Calibri"/>
            </a:endParaRPr>
          </a:p>
        </p:txBody>
      </p:sp>
      <p:sp>
        <p:nvSpPr>
          <p:cNvPr id="3" name="Rectangle 2">
            <a:extLst>
              <a:ext uri="{FF2B5EF4-FFF2-40B4-BE49-F238E27FC236}">
                <a16:creationId xmlns:a16="http://schemas.microsoft.com/office/drawing/2014/main" id="{06F95342-F369-4D54-93FF-B85E8239D951}"/>
              </a:ext>
            </a:extLst>
          </p:cNvPr>
          <p:cNvSpPr/>
          <p:nvPr/>
        </p:nvSpPr>
        <p:spPr>
          <a:xfrm>
            <a:off x="633654" y="1131252"/>
            <a:ext cx="7841752" cy="5349157"/>
          </a:xfrm>
          <a:prstGeom prst="rect">
            <a:avLst/>
          </a:prstGeom>
        </p:spPr>
        <p:txBody>
          <a:bodyPr wrap="square">
            <a:spAutoFit/>
          </a:bodyPr>
          <a:lstStyle/>
          <a:p>
            <a:pPr lvl="0" fontAlgn="auto">
              <a:spcBef>
                <a:spcPct val="20000"/>
              </a:spcBef>
              <a:spcAft>
                <a:spcPts val="0"/>
              </a:spcAft>
              <a:defRPr/>
            </a:pPr>
            <a:r>
              <a:rPr lang="sl-SI" sz="2800" dirty="0">
                <a:latin typeface="Calibri"/>
              </a:rPr>
              <a:t>Izvedbeni del UZ</a:t>
            </a:r>
          </a:p>
          <a:p>
            <a:pPr lvl="0" fontAlgn="auto">
              <a:spcBef>
                <a:spcPct val="20000"/>
              </a:spcBef>
              <a:spcAft>
                <a:spcPts val="0"/>
              </a:spcAft>
              <a:defRPr/>
            </a:pPr>
            <a:endParaRPr lang="sl-SI" sz="2800" dirty="0">
              <a:latin typeface="Calibri"/>
            </a:endParaRPr>
          </a:p>
          <a:p>
            <a:pPr marL="455612" lvl="2" indent="-285750">
              <a:lnSpc>
                <a:spcPct val="90000"/>
              </a:lnSpc>
              <a:spcBef>
                <a:spcPct val="20000"/>
              </a:spcBef>
              <a:buClr>
                <a:srgbClr val="2B9938"/>
              </a:buClr>
              <a:buSzPct val="100000"/>
              <a:buFont typeface="Arial" panose="020B0604020202020204" pitchFamily="34" charset="0"/>
              <a:buChar char="•"/>
              <a:tabLst>
                <a:tab pos="182563" algn="l"/>
              </a:tabLst>
              <a:defRPr/>
            </a:pPr>
            <a:r>
              <a:rPr lang="sl-SI" sz="1600" dirty="0">
                <a:latin typeface="Calibri"/>
              </a:rPr>
              <a:t>Urejanje skupnega mestnega prostora (trgi, ulice, peš cone, zelene površine, parkirišča ipd.)</a:t>
            </a:r>
          </a:p>
          <a:p>
            <a:pPr marL="455612" lvl="2" indent="-285750">
              <a:lnSpc>
                <a:spcPct val="90000"/>
              </a:lnSpc>
              <a:spcBef>
                <a:spcPct val="20000"/>
              </a:spcBef>
              <a:buClr>
                <a:srgbClr val="2B9938"/>
              </a:buClr>
              <a:buSzPct val="100000"/>
              <a:buFont typeface="Arial" panose="020B0604020202020204" pitchFamily="34" charset="0"/>
              <a:buChar char="•"/>
              <a:tabLst>
                <a:tab pos="182563" algn="l"/>
              </a:tabLst>
              <a:defRPr/>
            </a:pPr>
            <a:r>
              <a:rPr lang="sl-SI" sz="1600" dirty="0" err="1">
                <a:latin typeface="Calibri"/>
              </a:rPr>
              <a:t>Okoljski</a:t>
            </a:r>
            <a:r>
              <a:rPr lang="sl-SI" sz="1600" dirty="0">
                <a:latin typeface="Calibri"/>
              </a:rPr>
              <a:t> sistemi mesta</a:t>
            </a:r>
          </a:p>
          <a:p>
            <a:pPr marL="455612" lvl="2" indent="-285750">
              <a:lnSpc>
                <a:spcPct val="90000"/>
              </a:lnSpc>
              <a:spcBef>
                <a:spcPct val="20000"/>
              </a:spcBef>
              <a:buClr>
                <a:srgbClr val="2B9938"/>
              </a:buClr>
              <a:buSzPct val="100000"/>
              <a:buFont typeface="Arial" panose="020B0604020202020204" pitchFamily="34" charset="0"/>
              <a:buChar char="•"/>
              <a:tabLst>
                <a:tab pos="182563" algn="l"/>
              </a:tabLst>
              <a:defRPr/>
            </a:pPr>
            <a:r>
              <a:rPr lang="sl-SI" sz="1600" dirty="0">
                <a:latin typeface="Calibri"/>
              </a:rPr>
              <a:t>Usmeritve za izrabo prostora</a:t>
            </a:r>
          </a:p>
          <a:p>
            <a:pPr marL="455612" lvl="2" indent="-285750">
              <a:lnSpc>
                <a:spcPct val="90000"/>
              </a:lnSpc>
              <a:spcBef>
                <a:spcPct val="20000"/>
              </a:spcBef>
              <a:buClr>
                <a:srgbClr val="2B9938"/>
              </a:buClr>
              <a:buSzPct val="100000"/>
              <a:buFont typeface="Arial" panose="020B0604020202020204" pitchFamily="34" charset="0"/>
              <a:buChar char="•"/>
              <a:tabLst>
                <a:tab pos="182563" algn="l"/>
              </a:tabLst>
              <a:defRPr/>
            </a:pPr>
            <a:r>
              <a:rPr lang="sl-SI" sz="1600" dirty="0">
                <a:latin typeface="Calibri"/>
              </a:rPr>
              <a:t>Podoba mesta </a:t>
            </a:r>
          </a:p>
          <a:p>
            <a:pPr marL="455612" lvl="2" indent="-285750">
              <a:lnSpc>
                <a:spcPct val="90000"/>
              </a:lnSpc>
              <a:spcBef>
                <a:spcPct val="20000"/>
              </a:spcBef>
              <a:buClr>
                <a:srgbClr val="2B9938"/>
              </a:buClr>
              <a:buSzPct val="100000"/>
              <a:buFont typeface="Arial" panose="020B0604020202020204" pitchFamily="34" charset="0"/>
              <a:buChar char="•"/>
              <a:tabLst>
                <a:tab pos="182563" algn="l"/>
              </a:tabLst>
              <a:defRPr/>
            </a:pPr>
            <a:r>
              <a:rPr lang="sl-SI" sz="1600" dirty="0">
                <a:latin typeface="Calibri"/>
              </a:rPr>
              <a:t>Razvoj stavbnih zemljišč</a:t>
            </a:r>
          </a:p>
          <a:p>
            <a:pPr marL="455612" lvl="2" indent="-285750">
              <a:lnSpc>
                <a:spcPct val="90000"/>
              </a:lnSpc>
              <a:spcBef>
                <a:spcPct val="20000"/>
              </a:spcBef>
              <a:buClr>
                <a:srgbClr val="2B9938"/>
              </a:buClr>
              <a:buSzPct val="100000"/>
              <a:buFont typeface="Arial" panose="020B0604020202020204" pitchFamily="34" charset="0"/>
              <a:buChar char="•"/>
              <a:tabLst>
                <a:tab pos="182563" algn="l"/>
              </a:tabLst>
              <a:defRPr/>
            </a:pPr>
            <a:r>
              <a:rPr lang="sl-SI" sz="1600" dirty="0">
                <a:latin typeface="Calibri"/>
              </a:rPr>
              <a:t>Začasna raba prostora </a:t>
            </a:r>
          </a:p>
          <a:p>
            <a:pPr fontAlgn="auto">
              <a:spcBef>
                <a:spcPct val="20000"/>
              </a:spcBef>
              <a:spcAft>
                <a:spcPts val="0"/>
              </a:spcAft>
              <a:defRPr/>
            </a:pPr>
            <a:endParaRPr lang="sl-SI" sz="2800" dirty="0">
              <a:latin typeface="Calibri"/>
            </a:endParaRPr>
          </a:p>
          <a:p>
            <a:pPr fontAlgn="auto">
              <a:spcBef>
                <a:spcPct val="20000"/>
              </a:spcBef>
              <a:spcAft>
                <a:spcPts val="0"/>
              </a:spcAft>
              <a:defRPr/>
            </a:pPr>
            <a:endParaRPr lang="sl-SI" sz="2800" dirty="0">
              <a:latin typeface="Calibri"/>
            </a:endParaRPr>
          </a:p>
          <a:p>
            <a:pPr fontAlgn="auto">
              <a:spcBef>
                <a:spcPct val="20000"/>
              </a:spcBef>
              <a:spcAft>
                <a:spcPts val="0"/>
              </a:spcAft>
              <a:defRPr/>
            </a:pPr>
            <a:r>
              <a:rPr lang="sl-SI" sz="2800" dirty="0">
                <a:latin typeface="Calibri"/>
              </a:rPr>
              <a:t>Ukrepi in akcijski načrt za izvajanje urbanistične zasnove mesta Brežice</a:t>
            </a:r>
          </a:p>
          <a:p>
            <a:pPr lvl="0" fontAlgn="auto">
              <a:spcBef>
                <a:spcPct val="20000"/>
              </a:spcBef>
              <a:spcAft>
                <a:spcPts val="0"/>
              </a:spcAft>
              <a:defRPr/>
            </a:pPr>
            <a:endParaRPr lang="sl-SI" sz="2600" dirty="0">
              <a:latin typeface="Calibri" pitchFamily="34" charset="0"/>
              <a:cs typeface="Arial" pitchFamily="34" charset="0"/>
            </a:endParaRPr>
          </a:p>
        </p:txBody>
      </p:sp>
    </p:spTree>
    <p:extLst>
      <p:ext uri="{BB962C8B-B14F-4D97-AF65-F5344CB8AC3E}">
        <p14:creationId xmlns:p14="http://schemas.microsoft.com/office/powerpoint/2010/main" val="34019602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6">
            <a:lumMod val="75000"/>
          </a:schemeClr>
        </a:solidFill>
        <a:effectLst/>
      </p:bgPr>
    </p:bg>
    <p:spTree>
      <p:nvGrpSpPr>
        <p:cNvPr id="1" name=""/>
        <p:cNvGrpSpPr/>
        <p:nvPr/>
      </p:nvGrpSpPr>
      <p:grpSpPr>
        <a:xfrm>
          <a:off x="0" y="0"/>
          <a:ext cx="0" cy="0"/>
          <a:chOff x="0" y="0"/>
          <a:chExt cx="0" cy="0"/>
        </a:xfrm>
      </p:grpSpPr>
      <p:pic>
        <p:nvPicPr>
          <p:cNvPr id="12" name="Picture 2" descr="C:\Documents and Settings\Lena\My Documents\Locus word\Locus_znak in logotip_RGB.jpg">
            <a:extLst>
              <a:ext uri="{FF2B5EF4-FFF2-40B4-BE49-F238E27FC236}">
                <a16:creationId xmlns:a16="http://schemas.microsoft.com/office/drawing/2014/main" id="{51EC9881-4C90-4C4A-A249-9A0E52232F9E}"/>
              </a:ext>
            </a:extLst>
          </p:cNvPr>
          <p:cNvPicPr>
            <a:picLocks noChangeAspect="1" noChangeArrowheads="1"/>
          </p:cNvPicPr>
          <p:nvPr/>
        </p:nvPicPr>
        <p:blipFill>
          <a:blip r:embed="rId2" cstate="print">
            <a:extLst>
              <a:ext uri="{28A0092B-C50C-407E-A947-70E740481C1C}">
                <a14:useLocalDpi xmlns:a14="http://schemas.microsoft.com/office/drawing/2010/main"/>
              </a:ext>
            </a:extLst>
          </a:blip>
          <a:stretch>
            <a:fillRect/>
          </a:stretch>
        </p:blipFill>
        <p:spPr bwMode="auto">
          <a:xfrm>
            <a:off x="5976155" y="256090"/>
            <a:ext cx="1458781" cy="679996"/>
          </a:xfrm>
          <a:prstGeom prst="rect">
            <a:avLst/>
          </a:prstGeom>
          <a:noFill/>
          <a:ln>
            <a:noFill/>
          </a:ln>
        </p:spPr>
      </p:pic>
      <p:sp>
        <p:nvSpPr>
          <p:cNvPr id="4" name="Rectangle 2"/>
          <p:cNvSpPr txBox="1">
            <a:spLocks noChangeArrowheads="1"/>
          </p:cNvSpPr>
          <p:nvPr/>
        </p:nvSpPr>
        <p:spPr>
          <a:xfrm>
            <a:off x="624508" y="2908562"/>
            <a:ext cx="6569704" cy="2762662"/>
          </a:xfrm>
          <a:prstGeom prst="rect">
            <a:avLst/>
          </a:prstGeom>
        </p:spPr>
        <p:txBody>
          <a:bodyPr anchor="b"/>
          <a:lstStyle/>
          <a:p>
            <a:pPr marL="0" marR="0" lvl="0" indent="0" algn="l" defTabSz="914400" rtl="0" eaLnBrk="0" fontAlgn="base" latinLnBrk="0" hangingPunct="0">
              <a:lnSpc>
                <a:spcPct val="100000"/>
              </a:lnSpc>
              <a:spcBef>
                <a:spcPct val="20000"/>
              </a:spcBef>
              <a:spcAft>
                <a:spcPct val="0"/>
              </a:spcAft>
              <a:buClrTx/>
              <a:buSzTx/>
              <a:buFontTx/>
              <a:buNone/>
              <a:tabLst/>
              <a:defRPr/>
            </a:pPr>
            <a:r>
              <a:rPr kumimoji="0" lang="sl-SI" sz="3600" b="0" i="0" u="none" strike="noStrike" kern="1200" cap="none" spc="0" normalizeH="0" baseline="0" noProof="0" dirty="0">
                <a:ln>
                  <a:noFill/>
                </a:ln>
                <a:solidFill>
                  <a:prstClr val="white"/>
                </a:solidFill>
                <a:effectLst/>
                <a:uLnTx/>
                <a:uFillTx/>
                <a:latin typeface="Calibri" pitchFamily="34" charset="0"/>
                <a:ea typeface="+mn-ea"/>
                <a:cs typeface="+mn-cs"/>
              </a:rPr>
              <a:t>ANALITIČNI DEL UZ</a:t>
            </a:r>
          </a:p>
          <a:p>
            <a:pPr marL="0" marR="0" lvl="0" indent="0" algn="l" defTabSz="914400" rtl="0" eaLnBrk="1" fontAlgn="auto" latinLnBrk="0" hangingPunct="1">
              <a:lnSpc>
                <a:spcPct val="100000"/>
              </a:lnSpc>
              <a:spcBef>
                <a:spcPct val="20000"/>
              </a:spcBef>
              <a:spcAft>
                <a:spcPts val="0"/>
              </a:spcAft>
              <a:buClrTx/>
              <a:buSzTx/>
              <a:buFontTx/>
              <a:buNone/>
              <a:tabLst/>
              <a:defRPr/>
            </a:pPr>
            <a:endParaRPr kumimoji="0" lang="sl-SI" sz="1800" b="0" i="0" u="none" strike="noStrike" kern="1200" cap="none" spc="0" normalizeH="0" baseline="0" noProof="0" dirty="0">
              <a:ln>
                <a:noFill/>
              </a:ln>
              <a:solidFill>
                <a:prstClr val="white"/>
              </a:solidFill>
              <a:effectLst/>
              <a:uLnTx/>
              <a:uFillTx/>
              <a:latin typeface="Calibri"/>
              <a:ea typeface="+mn-ea"/>
              <a:cs typeface="+mn-cs"/>
            </a:endParaRPr>
          </a:p>
        </p:txBody>
      </p:sp>
      <p:pic>
        <p:nvPicPr>
          <p:cNvPr id="7" name="Picture 6">
            <a:extLst>
              <a:ext uri="{FF2B5EF4-FFF2-40B4-BE49-F238E27FC236}">
                <a16:creationId xmlns:a16="http://schemas.microsoft.com/office/drawing/2014/main" id="{6444B438-707A-41BD-9948-83460F53FF54}"/>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7434936" y="433053"/>
            <a:ext cx="1111251" cy="326071"/>
          </a:xfrm>
          <a:prstGeom prst="rect">
            <a:avLst/>
          </a:prstGeom>
        </p:spPr>
      </p:pic>
    </p:spTree>
    <p:extLst>
      <p:ext uri="{BB962C8B-B14F-4D97-AF65-F5344CB8AC3E}">
        <p14:creationId xmlns:p14="http://schemas.microsoft.com/office/powerpoint/2010/main" val="28853349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83A0032-1781-4BE3-87EF-2F8F5575819A}"/>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7455447" y="270220"/>
            <a:ext cx="1458781" cy="679996"/>
          </a:xfrm>
          <a:prstGeom prst="rect">
            <a:avLst/>
          </a:prstGeom>
        </p:spPr>
      </p:pic>
      <p:pic>
        <p:nvPicPr>
          <p:cNvPr id="8" name="Picture 7">
            <a:extLst>
              <a:ext uri="{FF2B5EF4-FFF2-40B4-BE49-F238E27FC236}">
                <a16:creationId xmlns:a16="http://schemas.microsoft.com/office/drawing/2014/main" id="{8F91FFCD-5C6E-4F02-A32F-A09345E22418}"/>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464990" y="412126"/>
            <a:ext cx="990457" cy="396183"/>
          </a:xfrm>
          <a:prstGeom prst="rect">
            <a:avLst/>
          </a:prstGeom>
        </p:spPr>
      </p:pic>
      <p:sp>
        <p:nvSpPr>
          <p:cNvPr id="4" name="Rectangle 3">
            <a:extLst>
              <a:ext uri="{FF2B5EF4-FFF2-40B4-BE49-F238E27FC236}">
                <a16:creationId xmlns:a16="http://schemas.microsoft.com/office/drawing/2014/main" id="{F6E007E5-A2AC-44C1-84A3-A8D03D595433}"/>
              </a:ext>
            </a:extLst>
          </p:cNvPr>
          <p:cNvSpPr/>
          <p:nvPr/>
        </p:nvSpPr>
        <p:spPr>
          <a:xfrm>
            <a:off x="447760" y="1623695"/>
            <a:ext cx="8538924" cy="889474"/>
          </a:xfrm>
          <a:prstGeom prst="rect">
            <a:avLst/>
          </a:prstGeom>
        </p:spPr>
        <p:txBody>
          <a:bodyPr wrap="square">
            <a:spAutoFit/>
          </a:bodyPr>
          <a:lstStyle/>
          <a:p>
            <a:pPr marL="455612" lvl="0" indent="-285750">
              <a:lnSpc>
                <a:spcPct val="90000"/>
              </a:lnSpc>
              <a:spcBef>
                <a:spcPct val="20000"/>
              </a:spcBef>
              <a:buClr>
                <a:srgbClr val="2B9938"/>
              </a:buClr>
              <a:buSzPct val="100000"/>
              <a:buFont typeface="Arial" panose="020B0604020202020204" pitchFamily="34" charset="0"/>
              <a:buChar char="•"/>
              <a:tabLst>
                <a:tab pos="182563" algn="l"/>
              </a:tabLst>
              <a:defRPr/>
            </a:pPr>
            <a:endParaRPr lang="en-US" sz="16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endParaRPr>
          </a:p>
          <a:p>
            <a:pPr marL="455612" lvl="0" indent="-285750">
              <a:lnSpc>
                <a:spcPct val="90000"/>
              </a:lnSpc>
              <a:spcBef>
                <a:spcPct val="20000"/>
              </a:spcBef>
              <a:buClr>
                <a:srgbClr val="2B9938"/>
              </a:buClr>
              <a:buSzPct val="100000"/>
              <a:buFont typeface="Arial" panose="020B0604020202020204" pitchFamily="34" charset="0"/>
              <a:buChar char="•"/>
              <a:tabLst>
                <a:tab pos="182563" algn="l"/>
              </a:tabLst>
              <a:defRPr/>
            </a:pPr>
            <a:endParaRPr lang="sl-SI" sz="1600" dirty="0">
              <a:latin typeface="Calibri"/>
            </a:endParaRPr>
          </a:p>
          <a:p>
            <a:pPr marL="455612" lvl="0" indent="-285750">
              <a:lnSpc>
                <a:spcPct val="90000"/>
              </a:lnSpc>
              <a:spcBef>
                <a:spcPct val="20000"/>
              </a:spcBef>
              <a:buClr>
                <a:srgbClr val="E8BA00"/>
              </a:buClr>
              <a:buSzPct val="100000"/>
              <a:buFont typeface="Arial" panose="020B0604020202020204" pitchFamily="34" charset="0"/>
              <a:buChar char="•"/>
              <a:tabLst>
                <a:tab pos="182563" algn="l"/>
              </a:tabLst>
              <a:defRPr/>
            </a:pPr>
            <a:endParaRPr lang="sl-SI" dirty="0">
              <a:latin typeface="Calibri"/>
            </a:endParaRPr>
          </a:p>
        </p:txBody>
      </p:sp>
      <p:sp>
        <p:nvSpPr>
          <p:cNvPr id="3" name="Rectangle 2">
            <a:extLst>
              <a:ext uri="{FF2B5EF4-FFF2-40B4-BE49-F238E27FC236}">
                <a16:creationId xmlns:a16="http://schemas.microsoft.com/office/drawing/2014/main" id="{06F95342-F369-4D54-93FF-B85E8239D951}"/>
              </a:ext>
            </a:extLst>
          </p:cNvPr>
          <p:cNvSpPr/>
          <p:nvPr/>
        </p:nvSpPr>
        <p:spPr>
          <a:xfrm>
            <a:off x="633654" y="1131252"/>
            <a:ext cx="7841752" cy="5386090"/>
          </a:xfrm>
          <a:prstGeom prst="rect">
            <a:avLst/>
          </a:prstGeom>
        </p:spPr>
        <p:txBody>
          <a:bodyPr wrap="square">
            <a:spAutoFit/>
          </a:bodyPr>
          <a:lstStyle/>
          <a:p>
            <a:pPr lvl="0" fontAlgn="auto">
              <a:spcBef>
                <a:spcPct val="20000"/>
              </a:spcBef>
              <a:spcAft>
                <a:spcPts val="0"/>
              </a:spcAft>
              <a:defRPr/>
            </a:pPr>
            <a:r>
              <a:rPr lang="sl-SI" sz="2800" dirty="0">
                <a:latin typeface="Calibri"/>
              </a:rPr>
              <a:t>Analitičen del UZ</a:t>
            </a:r>
          </a:p>
          <a:p>
            <a:pPr lvl="0" fontAlgn="auto">
              <a:spcBef>
                <a:spcPct val="20000"/>
              </a:spcBef>
              <a:spcAft>
                <a:spcPts val="0"/>
              </a:spcAft>
              <a:defRPr/>
            </a:pPr>
            <a:endParaRPr lang="sl-SI" sz="2800" dirty="0">
              <a:latin typeface="Calibri"/>
            </a:endParaRPr>
          </a:p>
          <a:p>
            <a:pPr marL="455612" lvl="2" indent="-285750">
              <a:lnSpc>
                <a:spcPct val="90000"/>
              </a:lnSpc>
              <a:spcBef>
                <a:spcPct val="20000"/>
              </a:spcBef>
              <a:buClr>
                <a:srgbClr val="2B9938"/>
              </a:buClr>
              <a:buSzPct val="100000"/>
              <a:buFont typeface="Arial" panose="020B0604020202020204" pitchFamily="34" charset="0"/>
              <a:buChar char="•"/>
              <a:tabLst>
                <a:tab pos="182563" algn="l"/>
              </a:tabLst>
              <a:defRPr/>
            </a:pPr>
            <a:r>
              <a:rPr lang="sl-SI" sz="1600" dirty="0">
                <a:latin typeface="Calibri"/>
              </a:rPr>
              <a:t>Zgodovina in urbani razvoj mesta Brežice</a:t>
            </a:r>
          </a:p>
          <a:p>
            <a:pPr marL="455612" lvl="2" indent="-285750">
              <a:lnSpc>
                <a:spcPct val="90000"/>
              </a:lnSpc>
              <a:spcBef>
                <a:spcPct val="20000"/>
              </a:spcBef>
              <a:buClr>
                <a:srgbClr val="2B9938"/>
              </a:buClr>
              <a:buSzPct val="100000"/>
              <a:buFont typeface="Arial" panose="020B0604020202020204" pitchFamily="34" charset="0"/>
              <a:buChar char="•"/>
              <a:tabLst>
                <a:tab pos="182563" algn="l"/>
              </a:tabLst>
              <a:defRPr/>
            </a:pPr>
            <a:r>
              <a:rPr lang="sl-SI" sz="1600" dirty="0">
                <a:latin typeface="Calibri"/>
              </a:rPr>
              <a:t>Vloga in položaj mesta Brežice v širšem prostoru </a:t>
            </a:r>
          </a:p>
          <a:p>
            <a:pPr marL="455612" lvl="2" indent="-285750">
              <a:lnSpc>
                <a:spcPct val="90000"/>
              </a:lnSpc>
              <a:spcBef>
                <a:spcPct val="20000"/>
              </a:spcBef>
              <a:buClr>
                <a:srgbClr val="2B9938"/>
              </a:buClr>
              <a:buSzPct val="100000"/>
              <a:buFont typeface="Arial" panose="020B0604020202020204" pitchFamily="34" charset="0"/>
              <a:buChar char="•"/>
              <a:tabLst>
                <a:tab pos="182563" algn="l"/>
              </a:tabLst>
              <a:defRPr/>
            </a:pPr>
            <a:r>
              <a:rPr lang="sl-SI" sz="1600" dirty="0">
                <a:latin typeface="Calibri"/>
              </a:rPr>
              <a:t>Opis stanja in razvojnih teženj mesta Brežice</a:t>
            </a:r>
          </a:p>
          <a:p>
            <a:pPr marL="455612" lvl="2" indent="-285750">
              <a:lnSpc>
                <a:spcPct val="90000"/>
              </a:lnSpc>
              <a:spcBef>
                <a:spcPct val="20000"/>
              </a:spcBef>
              <a:buClr>
                <a:srgbClr val="2B9938"/>
              </a:buClr>
              <a:buSzPct val="100000"/>
              <a:buFont typeface="Arial" panose="020B0604020202020204" pitchFamily="34" charset="0"/>
              <a:buChar char="•"/>
              <a:tabLst>
                <a:tab pos="182563" algn="l"/>
              </a:tabLst>
              <a:defRPr/>
            </a:pPr>
            <a:r>
              <a:rPr lang="sl-SI" sz="1600" u="sng" dirty="0">
                <a:latin typeface="Calibri"/>
              </a:rPr>
              <a:t>Kazalniki prostorskega razvoja mesta Brežice</a:t>
            </a:r>
          </a:p>
          <a:p>
            <a:pPr marL="455612" lvl="2" indent="-285750">
              <a:lnSpc>
                <a:spcPct val="90000"/>
              </a:lnSpc>
              <a:spcBef>
                <a:spcPct val="20000"/>
              </a:spcBef>
              <a:buClr>
                <a:srgbClr val="2B9938"/>
              </a:buClr>
              <a:buSzPct val="100000"/>
              <a:buFont typeface="Arial" panose="020B0604020202020204" pitchFamily="34" charset="0"/>
              <a:buChar char="•"/>
              <a:tabLst>
                <a:tab pos="182563" algn="l"/>
              </a:tabLst>
              <a:defRPr/>
            </a:pPr>
            <a:r>
              <a:rPr lang="sl-SI" sz="1600" dirty="0">
                <a:latin typeface="Calibri"/>
              </a:rPr>
              <a:t>Ključne značilnosti mesta (struktura, </a:t>
            </a:r>
            <a:r>
              <a:rPr lang="sl-SI" sz="1600" dirty="0" err="1">
                <a:latin typeface="Calibri"/>
              </a:rPr>
              <a:t>conacija</a:t>
            </a:r>
            <a:r>
              <a:rPr lang="sl-SI" sz="1600" dirty="0">
                <a:latin typeface="Calibri"/>
              </a:rPr>
              <a:t>, dejavnosti, morfologija, degradirana območja, zeleni sistem)</a:t>
            </a:r>
          </a:p>
          <a:p>
            <a:pPr marL="455612" lvl="2" indent="-285750">
              <a:lnSpc>
                <a:spcPct val="90000"/>
              </a:lnSpc>
              <a:spcBef>
                <a:spcPct val="20000"/>
              </a:spcBef>
              <a:buClr>
                <a:srgbClr val="2B9938"/>
              </a:buClr>
              <a:buSzPct val="100000"/>
              <a:buFont typeface="Arial" panose="020B0604020202020204" pitchFamily="34" charset="0"/>
              <a:buChar char="•"/>
              <a:tabLst>
                <a:tab pos="182563" algn="l"/>
              </a:tabLst>
              <a:defRPr/>
            </a:pPr>
            <a:r>
              <a:rPr lang="sl-SI" sz="1600" dirty="0">
                <a:latin typeface="Calibri"/>
              </a:rPr>
              <a:t>Proste razvojne površine mesta (nezazidana stavbna zemljišča z razvojnimi stopnjami)</a:t>
            </a:r>
          </a:p>
          <a:p>
            <a:pPr marL="455612" lvl="2" indent="-285750">
              <a:lnSpc>
                <a:spcPct val="90000"/>
              </a:lnSpc>
              <a:spcBef>
                <a:spcPct val="20000"/>
              </a:spcBef>
              <a:buClr>
                <a:srgbClr val="2B9938"/>
              </a:buClr>
              <a:buSzPct val="100000"/>
              <a:buFont typeface="Arial" panose="020B0604020202020204" pitchFamily="34" charset="0"/>
              <a:buChar char="•"/>
              <a:tabLst>
                <a:tab pos="182563" algn="l"/>
              </a:tabLst>
              <a:defRPr/>
            </a:pPr>
            <a:r>
              <a:rPr lang="sl-SI" sz="1600" dirty="0">
                <a:latin typeface="Calibri"/>
              </a:rPr>
              <a:t>Povzetek prostorskih varstvenih režimov (kmetijstvo, gozdovi, vode, kulturna dediščina, varstvo narave, varovanje infrastrukturnih koridorjev itn.)</a:t>
            </a:r>
          </a:p>
          <a:p>
            <a:pPr marL="455612" lvl="2" indent="-285750">
              <a:lnSpc>
                <a:spcPct val="90000"/>
              </a:lnSpc>
              <a:spcBef>
                <a:spcPct val="20000"/>
              </a:spcBef>
              <a:buClr>
                <a:srgbClr val="2B9938"/>
              </a:buClr>
              <a:buSzPct val="100000"/>
              <a:buFont typeface="Arial" panose="020B0604020202020204" pitchFamily="34" charset="0"/>
              <a:buChar char="•"/>
              <a:tabLst>
                <a:tab pos="182563" algn="l"/>
              </a:tabLst>
              <a:defRPr/>
            </a:pPr>
            <a:r>
              <a:rPr lang="sl-SI" sz="1600" dirty="0">
                <a:latin typeface="Calibri"/>
              </a:rPr>
              <a:t>Povzetek varstva pred naravnimi in drugimi nesrečami (poplave, erozija, potres, civilna zaščita ipd.)</a:t>
            </a:r>
          </a:p>
          <a:p>
            <a:pPr marL="455612" lvl="2" indent="-285750">
              <a:lnSpc>
                <a:spcPct val="90000"/>
              </a:lnSpc>
              <a:spcBef>
                <a:spcPct val="20000"/>
              </a:spcBef>
              <a:buClr>
                <a:srgbClr val="2B9938"/>
              </a:buClr>
              <a:buSzPct val="100000"/>
              <a:buFont typeface="Arial" panose="020B0604020202020204" pitchFamily="34" charset="0"/>
              <a:buChar char="•"/>
              <a:tabLst>
                <a:tab pos="182563" algn="l"/>
              </a:tabLst>
              <a:defRPr/>
            </a:pPr>
            <a:r>
              <a:rPr lang="sl-SI" sz="1600" dirty="0">
                <a:latin typeface="Calibri"/>
              </a:rPr>
              <a:t>Potencialnih </a:t>
            </a:r>
            <a:r>
              <a:rPr lang="sl-SI" sz="1600" dirty="0" err="1">
                <a:latin typeface="Calibri"/>
              </a:rPr>
              <a:t>okoljskih</a:t>
            </a:r>
            <a:r>
              <a:rPr lang="sl-SI" sz="1600" dirty="0">
                <a:latin typeface="Calibri"/>
              </a:rPr>
              <a:t> problemov (pitna voda, hrup, zrak, mestne zelene površine, bivalno okolje ipd.)</a:t>
            </a:r>
          </a:p>
          <a:p>
            <a:pPr marL="455612" lvl="2" indent="-285750">
              <a:lnSpc>
                <a:spcPct val="90000"/>
              </a:lnSpc>
              <a:spcBef>
                <a:spcPct val="20000"/>
              </a:spcBef>
              <a:buClr>
                <a:srgbClr val="2B9938"/>
              </a:buClr>
              <a:buSzPct val="100000"/>
              <a:buFont typeface="Arial" panose="020B0604020202020204" pitchFamily="34" charset="0"/>
              <a:buChar char="•"/>
              <a:tabLst>
                <a:tab pos="182563" algn="l"/>
              </a:tabLst>
              <a:defRPr/>
            </a:pPr>
            <a:r>
              <a:rPr lang="sl-SI" sz="1600" dirty="0">
                <a:latin typeface="Calibri"/>
              </a:rPr>
              <a:t>Opis veljavnega OPN Brežice in UN Brežice in primerjava stanja in plana</a:t>
            </a:r>
          </a:p>
          <a:p>
            <a:pPr marL="455612" lvl="2" indent="-285750">
              <a:lnSpc>
                <a:spcPct val="90000"/>
              </a:lnSpc>
              <a:spcBef>
                <a:spcPct val="20000"/>
              </a:spcBef>
              <a:buClr>
                <a:srgbClr val="2B9938"/>
              </a:buClr>
              <a:buSzPct val="100000"/>
              <a:buFont typeface="Arial" panose="020B0604020202020204" pitchFamily="34" charset="0"/>
              <a:buChar char="•"/>
              <a:tabLst>
                <a:tab pos="182563" algn="l"/>
              </a:tabLst>
              <a:defRPr/>
            </a:pPr>
            <a:r>
              <a:rPr lang="sl-SI" sz="1600" dirty="0">
                <a:latin typeface="Calibri"/>
              </a:rPr>
              <a:t>Analiza in povzetek problemov in kvalitet mesta Brežice</a:t>
            </a:r>
          </a:p>
          <a:p>
            <a:pPr lvl="0" fontAlgn="auto">
              <a:spcBef>
                <a:spcPct val="20000"/>
              </a:spcBef>
              <a:spcAft>
                <a:spcPts val="0"/>
              </a:spcAft>
              <a:defRPr/>
            </a:pPr>
            <a:endParaRPr lang="sl-SI" sz="2600" dirty="0">
              <a:latin typeface="Calibri" pitchFamily="34" charset="0"/>
              <a:cs typeface="Arial" pitchFamily="34" charset="0"/>
            </a:endParaRPr>
          </a:p>
        </p:txBody>
      </p:sp>
    </p:spTree>
    <p:extLst>
      <p:ext uri="{BB962C8B-B14F-4D97-AF65-F5344CB8AC3E}">
        <p14:creationId xmlns:p14="http://schemas.microsoft.com/office/powerpoint/2010/main" val="16645099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83A0032-1781-4BE3-87EF-2F8F5575819A}"/>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7455447" y="270220"/>
            <a:ext cx="1458781" cy="679996"/>
          </a:xfrm>
          <a:prstGeom prst="rect">
            <a:avLst/>
          </a:prstGeom>
        </p:spPr>
      </p:pic>
      <p:pic>
        <p:nvPicPr>
          <p:cNvPr id="8" name="Picture 7">
            <a:extLst>
              <a:ext uri="{FF2B5EF4-FFF2-40B4-BE49-F238E27FC236}">
                <a16:creationId xmlns:a16="http://schemas.microsoft.com/office/drawing/2014/main" id="{8F91FFCD-5C6E-4F02-A32F-A09345E22418}"/>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464990" y="412126"/>
            <a:ext cx="990457" cy="396183"/>
          </a:xfrm>
          <a:prstGeom prst="rect">
            <a:avLst/>
          </a:prstGeom>
        </p:spPr>
      </p:pic>
      <p:sp>
        <p:nvSpPr>
          <p:cNvPr id="4" name="Rectangle 3">
            <a:extLst>
              <a:ext uri="{FF2B5EF4-FFF2-40B4-BE49-F238E27FC236}">
                <a16:creationId xmlns:a16="http://schemas.microsoft.com/office/drawing/2014/main" id="{F6E007E5-A2AC-44C1-84A3-A8D03D595433}"/>
              </a:ext>
            </a:extLst>
          </p:cNvPr>
          <p:cNvSpPr/>
          <p:nvPr/>
        </p:nvSpPr>
        <p:spPr>
          <a:xfrm>
            <a:off x="633654" y="1907498"/>
            <a:ext cx="6167199" cy="6207853"/>
          </a:xfrm>
          <a:prstGeom prst="rect">
            <a:avLst/>
          </a:prstGeom>
        </p:spPr>
        <p:txBody>
          <a:bodyPr wrap="square">
            <a:spAutoFit/>
          </a:bodyPr>
          <a:lstStyle/>
          <a:p>
            <a:pPr marL="455612" lvl="0" indent="-285750">
              <a:lnSpc>
                <a:spcPct val="90000"/>
              </a:lnSpc>
              <a:spcBef>
                <a:spcPct val="20000"/>
              </a:spcBef>
              <a:buClr>
                <a:srgbClr val="2B9938"/>
              </a:buClr>
              <a:buSzPct val="100000"/>
              <a:buFont typeface="Arial" panose="020B0604020202020204" pitchFamily="34" charset="0"/>
              <a:buChar char="•"/>
              <a:tabLst>
                <a:tab pos="182563" algn="l"/>
              </a:tabLst>
              <a:defRPr/>
            </a:pPr>
            <a:r>
              <a:rPr lang="en-US" sz="1600" dirty="0" err="1">
                <a:solidFill>
                  <a:srgbClr val="000000"/>
                </a:solidFill>
                <a:latin typeface="Calibri"/>
                <a:ea typeface="Times New Roman" panose="02020603050405020304" pitchFamily="18" charset="0"/>
                <a:cs typeface="Times New Roman" panose="02020603050405020304" pitchFamily="18" charset="0"/>
              </a:rPr>
              <a:t>Gostota</a:t>
            </a:r>
            <a:r>
              <a:rPr lang="en-US" sz="1600" dirty="0">
                <a:solidFill>
                  <a:srgbClr val="000000"/>
                </a:solidFill>
                <a:latin typeface="Calibri"/>
                <a:ea typeface="Times New Roman" panose="02020603050405020304" pitchFamily="18" charset="0"/>
                <a:cs typeface="Times New Roman" panose="02020603050405020304" pitchFamily="18" charset="0"/>
              </a:rPr>
              <a:t> </a:t>
            </a:r>
            <a:r>
              <a:rPr lang="en-US" sz="1600" dirty="0" err="1">
                <a:solidFill>
                  <a:srgbClr val="000000"/>
                </a:solidFill>
                <a:latin typeface="Calibri"/>
                <a:ea typeface="Times New Roman" panose="02020603050405020304" pitchFamily="18" charset="0"/>
                <a:cs typeface="Times New Roman" panose="02020603050405020304" pitchFamily="18" charset="0"/>
              </a:rPr>
              <a:t>pozidave</a:t>
            </a:r>
            <a:r>
              <a:rPr lang="en-US" sz="1600" dirty="0">
                <a:solidFill>
                  <a:srgbClr val="000000"/>
                </a:solidFill>
                <a:latin typeface="Calibri"/>
                <a:ea typeface="Times New Roman" panose="02020603050405020304" pitchFamily="18" charset="0"/>
                <a:cs typeface="Times New Roman" panose="02020603050405020304" pitchFamily="18" charset="0"/>
              </a:rPr>
              <a:t> – </a:t>
            </a:r>
            <a:r>
              <a:rPr lang="en-US" sz="1600" dirty="0" err="1">
                <a:solidFill>
                  <a:srgbClr val="000000"/>
                </a:solidFill>
                <a:latin typeface="Calibri"/>
                <a:ea typeface="Times New Roman" panose="02020603050405020304" pitchFamily="18" charset="0"/>
                <a:cs typeface="Times New Roman" panose="02020603050405020304" pitchFamily="18" charset="0"/>
              </a:rPr>
              <a:t>primerjava</a:t>
            </a:r>
            <a:r>
              <a:rPr lang="en-US" sz="1600" dirty="0">
                <a:solidFill>
                  <a:srgbClr val="000000"/>
                </a:solidFill>
                <a:latin typeface="Calibri"/>
                <a:ea typeface="Times New Roman" panose="02020603050405020304" pitchFamily="18" charset="0"/>
                <a:cs typeface="Times New Roman" panose="02020603050405020304" pitchFamily="18" charset="0"/>
              </a:rPr>
              <a:t> </a:t>
            </a:r>
            <a:r>
              <a:rPr lang="en-US" sz="1600" dirty="0" err="1">
                <a:solidFill>
                  <a:srgbClr val="000000"/>
                </a:solidFill>
                <a:latin typeface="Calibri"/>
                <a:ea typeface="Times New Roman" panose="02020603050405020304" pitchFamily="18" charset="0"/>
                <a:cs typeface="Times New Roman" panose="02020603050405020304" pitchFamily="18" charset="0"/>
              </a:rPr>
              <a:t>dejanske</a:t>
            </a:r>
            <a:r>
              <a:rPr lang="en-US" sz="1600" dirty="0">
                <a:solidFill>
                  <a:srgbClr val="000000"/>
                </a:solidFill>
                <a:latin typeface="Calibri"/>
                <a:ea typeface="Times New Roman" panose="02020603050405020304" pitchFamily="18" charset="0"/>
                <a:cs typeface="Times New Roman" panose="02020603050405020304" pitchFamily="18" charset="0"/>
              </a:rPr>
              <a:t> in z OPN </a:t>
            </a:r>
            <a:r>
              <a:rPr lang="en-US" sz="1600" dirty="0" err="1">
                <a:solidFill>
                  <a:srgbClr val="000000"/>
                </a:solidFill>
                <a:latin typeface="Calibri"/>
                <a:ea typeface="Times New Roman" panose="02020603050405020304" pitchFamily="18" charset="0"/>
                <a:cs typeface="Times New Roman" panose="02020603050405020304" pitchFamily="18" charset="0"/>
              </a:rPr>
              <a:t>predpisane</a:t>
            </a:r>
            <a:r>
              <a:rPr lang="en-US" sz="1600" dirty="0">
                <a:solidFill>
                  <a:srgbClr val="000000"/>
                </a:solidFill>
                <a:latin typeface="Calibri"/>
                <a:ea typeface="Times New Roman" panose="02020603050405020304" pitchFamily="18" charset="0"/>
                <a:cs typeface="Times New Roman" panose="02020603050405020304" pitchFamily="18" charset="0"/>
              </a:rPr>
              <a:t> rabe</a:t>
            </a:r>
          </a:p>
          <a:p>
            <a:pPr marL="455612" lvl="0" indent="-285750">
              <a:lnSpc>
                <a:spcPct val="90000"/>
              </a:lnSpc>
              <a:spcBef>
                <a:spcPct val="20000"/>
              </a:spcBef>
              <a:buClr>
                <a:srgbClr val="2B9938"/>
              </a:buClr>
              <a:buSzPct val="100000"/>
              <a:buFont typeface="Arial" panose="020B0604020202020204" pitchFamily="34" charset="0"/>
              <a:buChar char="•"/>
              <a:tabLst>
                <a:tab pos="182563" algn="l"/>
              </a:tabLst>
              <a:defRPr/>
            </a:pPr>
            <a:r>
              <a:rPr lang="en-US" sz="1600" dirty="0" err="1">
                <a:solidFill>
                  <a:srgbClr val="000000"/>
                </a:solidFill>
                <a:latin typeface="Calibri"/>
                <a:ea typeface="Times New Roman" panose="02020603050405020304" pitchFamily="18" charset="0"/>
                <a:cs typeface="Times New Roman" panose="02020603050405020304" pitchFamily="18" charset="0"/>
              </a:rPr>
              <a:t>Dinamika</a:t>
            </a:r>
            <a:r>
              <a:rPr lang="en-US" sz="1600" dirty="0">
                <a:solidFill>
                  <a:srgbClr val="000000"/>
                </a:solidFill>
                <a:latin typeface="Calibri"/>
                <a:ea typeface="Times New Roman" panose="02020603050405020304" pitchFamily="18" charset="0"/>
                <a:cs typeface="Times New Roman" panose="02020603050405020304" pitchFamily="18" charset="0"/>
              </a:rPr>
              <a:t> </a:t>
            </a:r>
            <a:r>
              <a:rPr lang="en-US" sz="1600" dirty="0" err="1">
                <a:solidFill>
                  <a:srgbClr val="000000"/>
                </a:solidFill>
                <a:latin typeface="Calibri"/>
                <a:ea typeface="Times New Roman" panose="02020603050405020304" pitchFamily="18" charset="0"/>
                <a:cs typeface="Times New Roman" panose="02020603050405020304" pitchFamily="18" charset="0"/>
              </a:rPr>
              <a:t>izvajanja</a:t>
            </a:r>
            <a:r>
              <a:rPr lang="en-US" sz="1600" dirty="0">
                <a:solidFill>
                  <a:srgbClr val="000000"/>
                </a:solidFill>
                <a:latin typeface="Calibri"/>
                <a:ea typeface="Times New Roman" panose="02020603050405020304" pitchFamily="18" charset="0"/>
                <a:cs typeface="Times New Roman" panose="02020603050405020304" pitchFamily="18" charset="0"/>
              </a:rPr>
              <a:t> </a:t>
            </a:r>
            <a:r>
              <a:rPr lang="en-US" sz="1600" dirty="0" err="1">
                <a:solidFill>
                  <a:srgbClr val="000000"/>
                </a:solidFill>
                <a:latin typeface="Calibri"/>
                <a:ea typeface="Times New Roman" panose="02020603050405020304" pitchFamily="18" charset="0"/>
                <a:cs typeface="Times New Roman" panose="02020603050405020304" pitchFamily="18" charset="0"/>
              </a:rPr>
              <a:t>aktov</a:t>
            </a:r>
            <a:r>
              <a:rPr lang="en-US" sz="1600" dirty="0">
                <a:solidFill>
                  <a:srgbClr val="000000"/>
                </a:solidFill>
                <a:latin typeface="Calibri"/>
                <a:ea typeface="Times New Roman" panose="02020603050405020304" pitchFamily="18" charset="0"/>
                <a:cs typeface="Times New Roman" panose="02020603050405020304" pitchFamily="18" charset="0"/>
              </a:rPr>
              <a:t> </a:t>
            </a:r>
          </a:p>
          <a:p>
            <a:pPr marL="455612" lvl="0" indent="-285750">
              <a:lnSpc>
                <a:spcPct val="90000"/>
              </a:lnSpc>
              <a:spcBef>
                <a:spcPct val="20000"/>
              </a:spcBef>
              <a:buClr>
                <a:srgbClr val="2B9938"/>
              </a:buClr>
              <a:buSzPct val="100000"/>
              <a:buFont typeface="Arial" panose="020B0604020202020204" pitchFamily="34" charset="0"/>
              <a:buChar char="•"/>
              <a:tabLst>
                <a:tab pos="182563" algn="l"/>
              </a:tabLst>
              <a:defRPr/>
            </a:pPr>
            <a:r>
              <a:rPr lang="en-US" sz="1600" dirty="0" err="1">
                <a:solidFill>
                  <a:srgbClr val="000000"/>
                </a:solidFill>
                <a:latin typeface="Calibri"/>
                <a:ea typeface="Times New Roman" panose="02020603050405020304" pitchFamily="18" charset="0"/>
                <a:cs typeface="Times New Roman" panose="02020603050405020304" pitchFamily="18" charset="0"/>
              </a:rPr>
              <a:t>Kvalitetna</a:t>
            </a:r>
            <a:r>
              <a:rPr lang="en-US" sz="1600" dirty="0">
                <a:solidFill>
                  <a:srgbClr val="000000"/>
                </a:solidFill>
                <a:latin typeface="Calibri"/>
                <a:ea typeface="Times New Roman" panose="02020603050405020304" pitchFamily="18" charset="0"/>
                <a:cs typeface="Times New Roman" panose="02020603050405020304" pitchFamily="18" charset="0"/>
              </a:rPr>
              <a:t> </a:t>
            </a:r>
            <a:r>
              <a:rPr lang="en-US" sz="1600" dirty="0" err="1">
                <a:solidFill>
                  <a:srgbClr val="000000"/>
                </a:solidFill>
                <a:latin typeface="Calibri"/>
                <a:ea typeface="Times New Roman" panose="02020603050405020304" pitchFamily="18" charset="0"/>
                <a:cs typeface="Times New Roman" panose="02020603050405020304" pitchFamily="18" charset="0"/>
              </a:rPr>
              <a:t>vizualna</a:t>
            </a:r>
            <a:r>
              <a:rPr lang="en-US" sz="1600" dirty="0">
                <a:solidFill>
                  <a:srgbClr val="000000"/>
                </a:solidFill>
                <a:latin typeface="Calibri"/>
                <a:ea typeface="Times New Roman" panose="02020603050405020304" pitchFamily="18" charset="0"/>
                <a:cs typeface="Times New Roman" panose="02020603050405020304" pitchFamily="18" charset="0"/>
              </a:rPr>
              <a:t> </a:t>
            </a:r>
            <a:r>
              <a:rPr lang="en-US" sz="1600" dirty="0" err="1">
                <a:solidFill>
                  <a:srgbClr val="000000"/>
                </a:solidFill>
                <a:latin typeface="Calibri"/>
                <a:ea typeface="Times New Roman" panose="02020603050405020304" pitchFamily="18" charset="0"/>
                <a:cs typeface="Times New Roman" panose="02020603050405020304" pitchFamily="18" charset="0"/>
              </a:rPr>
              <a:t>podoba</a:t>
            </a:r>
            <a:r>
              <a:rPr lang="en-US" sz="1600" dirty="0">
                <a:solidFill>
                  <a:srgbClr val="000000"/>
                </a:solidFill>
                <a:latin typeface="Calibri"/>
                <a:ea typeface="Times New Roman" panose="02020603050405020304" pitchFamily="18" charset="0"/>
                <a:cs typeface="Times New Roman" panose="02020603050405020304" pitchFamily="18" charset="0"/>
              </a:rPr>
              <a:t> </a:t>
            </a:r>
            <a:r>
              <a:rPr lang="en-US" sz="1600" dirty="0" err="1">
                <a:solidFill>
                  <a:srgbClr val="000000"/>
                </a:solidFill>
                <a:latin typeface="Calibri"/>
                <a:ea typeface="Times New Roman" panose="02020603050405020304" pitchFamily="18" charset="0"/>
                <a:cs typeface="Times New Roman" panose="02020603050405020304" pitchFamily="18" charset="0"/>
              </a:rPr>
              <a:t>naselja</a:t>
            </a:r>
            <a:endParaRPr lang="en-US" sz="1600" dirty="0">
              <a:solidFill>
                <a:srgbClr val="000000"/>
              </a:solidFill>
              <a:latin typeface="Calibri"/>
              <a:ea typeface="Times New Roman" panose="02020603050405020304" pitchFamily="18" charset="0"/>
              <a:cs typeface="Times New Roman" panose="02020603050405020304" pitchFamily="18" charset="0"/>
            </a:endParaRPr>
          </a:p>
          <a:p>
            <a:pPr marL="455612" lvl="0" indent="-285750">
              <a:lnSpc>
                <a:spcPct val="90000"/>
              </a:lnSpc>
              <a:spcBef>
                <a:spcPct val="20000"/>
              </a:spcBef>
              <a:buClr>
                <a:srgbClr val="2B9938"/>
              </a:buClr>
              <a:buSzPct val="100000"/>
              <a:buFont typeface="Arial" panose="020B0604020202020204" pitchFamily="34" charset="0"/>
              <a:buChar char="•"/>
              <a:tabLst>
                <a:tab pos="182563" algn="l"/>
              </a:tabLst>
              <a:defRPr/>
            </a:pPr>
            <a:r>
              <a:rPr lang="en-US" sz="1600" dirty="0" err="1">
                <a:solidFill>
                  <a:srgbClr val="000000"/>
                </a:solidFill>
                <a:latin typeface="Calibri"/>
                <a:ea typeface="Times New Roman" panose="02020603050405020304" pitchFamily="18" charset="0"/>
                <a:cs typeface="Times New Roman" panose="02020603050405020304" pitchFamily="18" charset="0"/>
              </a:rPr>
              <a:t>Prisotnost</a:t>
            </a:r>
            <a:r>
              <a:rPr lang="en-US" sz="1600" dirty="0">
                <a:solidFill>
                  <a:srgbClr val="000000"/>
                </a:solidFill>
                <a:latin typeface="Calibri"/>
                <a:ea typeface="Times New Roman" panose="02020603050405020304" pitchFamily="18" charset="0"/>
                <a:cs typeface="Times New Roman" panose="02020603050405020304" pitchFamily="18" charset="0"/>
              </a:rPr>
              <a:t> </a:t>
            </a:r>
            <a:r>
              <a:rPr lang="en-US" sz="1600" dirty="0" err="1">
                <a:solidFill>
                  <a:srgbClr val="000000"/>
                </a:solidFill>
                <a:latin typeface="Calibri"/>
                <a:ea typeface="Times New Roman" panose="02020603050405020304" pitchFamily="18" charset="0"/>
                <a:cs typeface="Times New Roman" panose="02020603050405020304" pitchFamily="18" charset="0"/>
              </a:rPr>
              <a:t>zelenih</a:t>
            </a:r>
            <a:r>
              <a:rPr lang="en-US" sz="1600" dirty="0">
                <a:solidFill>
                  <a:srgbClr val="000000"/>
                </a:solidFill>
                <a:latin typeface="Calibri"/>
                <a:ea typeface="Times New Roman" panose="02020603050405020304" pitchFamily="18" charset="0"/>
                <a:cs typeface="Times New Roman" panose="02020603050405020304" pitchFamily="18" charset="0"/>
              </a:rPr>
              <a:t> </a:t>
            </a:r>
            <a:r>
              <a:rPr lang="en-US" sz="1600" dirty="0" err="1">
                <a:solidFill>
                  <a:srgbClr val="000000"/>
                </a:solidFill>
                <a:latin typeface="Calibri"/>
                <a:ea typeface="Times New Roman" panose="02020603050405020304" pitchFamily="18" charset="0"/>
                <a:cs typeface="Times New Roman" panose="02020603050405020304" pitchFamily="18" charset="0"/>
              </a:rPr>
              <a:t>površin</a:t>
            </a:r>
            <a:r>
              <a:rPr lang="en-US" sz="1600" dirty="0">
                <a:solidFill>
                  <a:srgbClr val="000000"/>
                </a:solidFill>
                <a:latin typeface="Calibri"/>
                <a:ea typeface="Times New Roman" panose="02020603050405020304" pitchFamily="18" charset="0"/>
                <a:cs typeface="Times New Roman" panose="02020603050405020304" pitchFamily="18" charset="0"/>
              </a:rPr>
              <a:t> (po </a:t>
            </a:r>
            <a:r>
              <a:rPr lang="en-US" sz="1600" dirty="0" err="1">
                <a:solidFill>
                  <a:srgbClr val="000000"/>
                </a:solidFill>
                <a:latin typeface="Calibri"/>
                <a:ea typeface="Times New Roman" panose="02020603050405020304" pitchFamily="18" charset="0"/>
                <a:cs typeface="Times New Roman" panose="02020603050405020304" pitchFamily="18" charset="0"/>
              </a:rPr>
              <a:t>posameznih</a:t>
            </a:r>
            <a:r>
              <a:rPr lang="en-US" sz="1600" dirty="0">
                <a:solidFill>
                  <a:srgbClr val="000000"/>
                </a:solidFill>
                <a:latin typeface="Calibri"/>
                <a:ea typeface="Times New Roman" panose="02020603050405020304" pitchFamily="18" charset="0"/>
                <a:cs typeface="Times New Roman" panose="02020603050405020304" pitchFamily="18" charset="0"/>
              </a:rPr>
              <a:t> </a:t>
            </a:r>
            <a:r>
              <a:rPr lang="en-US" sz="1600" dirty="0" err="1">
                <a:solidFill>
                  <a:srgbClr val="000000"/>
                </a:solidFill>
                <a:latin typeface="Calibri"/>
                <a:ea typeface="Times New Roman" panose="02020603050405020304" pitchFamily="18" charset="0"/>
                <a:cs typeface="Times New Roman" panose="02020603050405020304" pitchFamily="18" charset="0"/>
              </a:rPr>
              <a:t>tipih</a:t>
            </a:r>
            <a:r>
              <a:rPr lang="en-US" sz="1600" dirty="0">
                <a:solidFill>
                  <a:srgbClr val="000000"/>
                </a:solidFill>
                <a:latin typeface="Calibri"/>
                <a:ea typeface="Times New Roman" panose="02020603050405020304" pitchFamily="18" charset="0"/>
                <a:cs typeface="Times New Roman" panose="02020603050405020304" pitchFamily="18" charset="0"/>
              </a:rPr>
              <a:t> ZP)</a:t>
            </a:r>
          </a:p>
          <a:p>
            <a:pPr marL="455612" lvl="0" indent="-285750">
              <a:lnSpc>
                <a:spcPct val="90000"/>
              </a:lnSpc>
              <a:spcBef>
                <a:spcPct val="20000"/>
              </a:spcBef>
              <a:buClr>
                <a:srgbClr val="2B9938"/>
              </a:buClr>
              <a:buSzPct val="100000"/>
              <a:buFont typeface="Arial" panose="020B0604020202020204" pitchFamily="34" charset="0"/>
              <a:buChar char="•"/>
              <a:tabLst>
                <a:tab pos="182563" algn="l"/>
              </a:tabLst>
              <a:defRPr/>
            </a:pPr>
            <a:r>
              <a:rPr lang="en-US" sz="1600" dirty="0" err="1">
                <a:solidFill>
                  <a:srgbClr val="000000"/>
                </a:solidFill>
                <a:latin typeface="Calibri"/>
                <a:ea typeface="Times New Roman" panose="02020603050405020304" pitchFamily="18" charset="0"/>
                <a:cs typeface="Times New Roman" panose="02020603050405020304" pitchFamily="18" charset="0"/>
              </a:rPr>
              <a:t>Površina</a:t>
            </a:r>
            <a:r>
              <a:rPr lang="en-US" sz="1600" dirty="0">
                <a:solidFill>
                  <a:srgbClr val="000000"/>
                </a:solidFill>
                <a:latin typeface="Calibri"/>
                <a:ea typeface="Times New Roman" panose="02020603050405020304" pitchFamily="18" charset="0"/>
                <a:cs typeface="Times New Roman" panose="02020603050405020304" pitchFamily="18" charset="0"/>
              </a:rPr>
              <a:t> </a:t>
            </a:r>
            <a:r>
              <a:rPr lang="en-US" sz="1600" dirty="0" err="1">
                <a:solidFill>
                  <a:srgbClr val="000000"/>
                </a:solidFill>
                <a:latin typeface="Calibri"/>
                <a:ea typeface="Times New Roman" panose="02020603050405020304" pitchFamily="18" charset="0"/>
                <a:cs typeface="Times New Roman" panose="02020603050405020304" pitchFamily="18" charset="0"/>
              </a:rPr>
              <a:t>posameznega</a:t>
            </a:r>
            <a:r>
              <a:rPr lang="en-US" sz="1600" dirty="0">
                <a:solidFill>
                  <a:srgbClr val="000000"/>
                </a:solidFill>
                <a:latin typeface="Calibri"/>
                <a:ea typeface="Times New Roman" panose="02020603050405020304" pitchFamily="18" charset="0"/>
                <a:cs typeface="Times New Roman" panose="02020603050405020304" pitchFamily="18" charset="0"/>
              </a:rPr>
              <a:t> </a:t>
            </a:r>
            <a:r>
              <a:rPr lang="en-US" sz="1600" dirty="0" err="1">
                <a:solidFill>
                  <a:srgbClr val="000000"/>
                </a:solidFill>
                <a:latin typeface="Calibri"/>
                <a:ea typeface="Times New Roman" panose="02020603050405020304" pitchFamily="18" charset="0"/>
                <a:cs typeface="Times New Roman" panose="02020603050405020304" pitchFamily="18" charset="0"/>
              </a:rPr>
              <a:t>tipa</a:t>
            </a:r>
            <a:r>
              <a:rPr lang="en-US" sz="1600" dirty="0">
                <a:solidFill>
                  <a:srgbClr val="000000"/>
                </a:solidFill>
                <a:latin typeface="Calibri"/>
                <a:ea typeface="Times New Roman" panose="02020603050405020304" pitchFamily="18" charset="0"/>
                <a:cs typeface="Times New Roman" panose="02020603050405020304" pitchFamily="18" charset="0"/>
              </a:rPr>
              <a:t> ZP </a:t>
            </a:r>
            <a:r>
              <a:rPr lang="en-US" sz="1600" dirty="0" err="1">
                <a:solidFill>
                  <a:srgbClr val="000000"/>
                </a:solidFill>
                <a:latin typeface="Calibri"/>
                <a:ea typeface="Times New Roman" panose="02020603050405020304" pitchFamily="18" charset="0"/>
                <a:cs typeface="Times New Roman" panose="02020603050405020304" pitchFamily="18" charset="0"/>
              </a:rPr>
              <a:t>na</a:t>
            </a:r>
            <a:r>
              <a:rPr lang="en-US" sz="1600" dirty="0">
                <a:solidFill>
                  <a:srgbClr val="000000"/>
                </a:solidFill>
                <a:latin typeface="Calibri"/>
                <a:ea typeface="Times New Roman" panose="02020603050405020304" pitchFamily="18" charset="0"/>
                <a:cs typeface="Times New Roman" panose="02020603050405020304" pitchFamily="18" charset="0"/>
              </a:rPr>
              <a:t> </a:t>
            </a:r>
            <a:r>
              <a:rPr lang="en-US" sz="1600" dirty="0" err="1">
                <a:solidFill>
                  <a:srgbClr val="000000"/>
                </a:solidFill>
                <a:latin typeface="Calibri"/>
                <a:ea typeface="Times New Roman" panose="02020603050405020304" pitchFamily="18" charset="0"/>
                <a:cs typeface="Times New Roman" panose="02020603050405020304" pitchFamily="18" charset="0"/>
              </a:rPr>
              <a:t>prebivalca</a:t>
            </a:r>
            <a:endParaRPr lang="en-US" sz="1600" dirty="0">
              <a:solidFill>
                <a:srgbClr val="000000"/>
              </a:solidFill>
              <a:latin typeface="Calibri"/>
              <a:ea typeface="Times New Roman" panose="02020603050405020304" pitchFamily="18" charset="0"/>
              <a:cs typeface="Times New Roman" panose="02020603050405020304" pitchFamily="18" charset="0"/>
            </a:endParaRPr>
          </a:p>
          <a:p>
            <a:pPr marL="455612" lvl="0" indent="-285750">
              <a:lnSpc>
                <a:spcPct val="90000"/>
              </a:lnSpc>
              <a:spcBef>
                <a:spcPct val="20000"/>
              </a:spcBef>
              <a:buClr>
                <a:srgbClr val="2B9938"/>
              </a:buClr>
              <a:buSzPct val="100000"/>
              <a:buFont typeface="Arial" panose="020B0604020202020204" pitchFamily="34" charset="0"/>
              <a:buChar char="•"/>
              <a:tabLst>
                <a:tab pos="182563" algn="l"/>
              </a:tabLst>
              <a:defRPr/>
            </a:pPr>
            <a:r>
              <a:rPr lang="en-US" sz="1600" dirty="0" err="1">
                <a:solidFill>
                  <a:srgbClr val="000000"/>
                </a:solidFill>
                <a:latin typeface="Calibri"/>
                <a:ea typeface="Times New Roman" panose="02020603050405020304" pitchFamily="18" charset="0"/>
                <a:cs typeface="Times New Roman" panose="02020603050405020304" pitchFamily="18" charset="0"/>
              </a:rPr>
              <a:t>Dostopnost</a:t>
            </a:r>
            <a:r>
              <a:rPr lang="en-US" sz="1600" dirty="0">
                <a:solidFill>
                  <a:srgbClr val="000000"/>
                </a:solidFill>
                <a:latin typeface="Calibri"/>
                <a:ea typeface="Times New Roman" panose="02020603050405020304" pitchFamily="18" charset="0"/>
                <a:cs typeface="Times New Roman" panose="02020603050405020304" pitchFamily="18" charset="0"/>
              </a:rPr>
              <a:t> do </a:t>
            </a:r>
            <a:r>
              <a:rPr lang="en-US" sz="1600" dirty="0" err="1">
                <a:solidFill>
                  <a:srgbClr val="000000"/>
                </a:solidFill>
                <a:latin typeface="Calibri"/>
                <a:ea typeface="Times New Roman" panose="02020603050405020304" pitchFamily="18" charset="0"/>
                <a:cs typeface="Times New Roman" panose="02020603050405020304" pitchFamily="18" charset="0"/>
              </a:rPr>
              <a:t>zelenih</a:t>
            </a:r>
            <a:r>
              <a:rPr lang="en-US" sz="1600" dirty="0">
                <a:solidFill>
                  <a:srgbClr val="000000"/>
                </a:solidFill>
                <a:latin typeface="Calibri"/>
                <a:ea typeface="Times New Roman" panose="02020603050405020304" pitchFamily="18" charset="0"/>
                <a:cs typeface="Times New Roman" panose="02020603050405020304" pitchFamily="18" charset="0"/>
              </a:rPr>
              <a:t> </a:t>
            </a:r>
            <a:r>
              <a:rPr lang="en-US" sz="1600" dirty="0" err="1">
                <a:solidFill>
                  <a:srgbClr val="000000"/>
                </a:solidFill>
                <a:latin typeface="Calibri"/>
                <a:ea typeface="Times New Roman" panose="02020603050405020304" pitchFamily="18" charset="0"/>
                <a:cs typeface="Times New Roman" panose="02020603050405020304" pitchFamily="18" charset="0"/>
              </a:rPr>
              <a:t>površin</a:t>
            </a:r>
            <a:endParaRPr lang="en-US" sz="1600" dirty="0">
              <a:solidFill>
                <a:srgbClr val="000000"/>
              </a:solidFill>
              <a:latin typeface="Calibri"/>
              <a:ea typeface="Times New Roman" panose="02020603050405020304" pitchFamily="18" charset="0"/>
              <a:cs typeface="Times New Roman" panose="02020603050405020304" pitchFamily="18" charset="0"/>
            </a:endParaRPr>
          </a:p>
          <a:p>
            <a:pPr marL="455612" lvl="0" indent="-285750">
              <a:lnSpc>
                <a:spcPct val="90000"/>
              </a:lnSpc>
              <a:spcBef>
                <a:spcPct val="20000"/>
              </a:spcBef>
              <a:buClr>
                <a:srgbClr val="2B9938"/>
              </a:buClr>
              <a:buSzPct val="100000"/>
              <a:buFont typeface="Arial" panose="020B0604020202020204" pitchFamily="34" charset="0"/>
              <a:buChar char="•"/>
              <a:tabLst>
                <a:tab pos="182563" algn="l"/>
              </a:tabLst>
              <a:defRPr/>
            </a:pPr>
            <a:r>
              <a:rPr lang="en-US" sz="1600" dirty="0" err="1">
                <a:solidFill>
                  <a:srgbClr val="000000"/>
                </a:solidFill>
                <a:latin typeface="Calibri"/>
                <a:ea typeface="Times New Roman" panose="02020603050405020304" pitchFamily="18" charset="0"/>
                <a:cs typeface="Times New Roman" panose="02020603050405020304" pitchFamily="18" charset="0"/>
              </a:rPr>
              <a:t>Opremljenost</a:t>
            </a:r>
            <a:r>
              <a:rPr lang="en-US" sz="1600" dirty="0">
                <a:solidFill>
                  <a:srgbClr val="000000"/>
                </a:solidFill>
                <a:latin typeface="Calibri"/>
                <a:ea typeface="Times New Roman" panose="02020603050405020304" pitchFamily="18" charset="0"/>
                <a:cs typeface="Times New Roman" panose="02020603050405020304" pitchFamily="18" charset="0"/>
              </a:rPr>
              <a:t> s </a:t>
            </a:r>
            <a:r>
              <a:rPr lang="en-US" sz="1600" dirty="0" err="1">
                <a:solidFill>
                  <a:srgbClr val="000000"/>
                </a:solidFill>
                <a:latin typeface="Calibri"/>
                <a:ea typeface="Times New Roman" panose="02020603050405020304" pitchFamily="18" charset="0"/>
                <a:cs typeface="Times New Roman" panose="02020603050405020304" pitchFamily="18" charset="0"/>
              </a:rPr>
              <a:t>površinami</a:t>
            </a:r>
            <a:r>
              <a:rPr lang="en-US" sz="1600" dirty="0">
                <a:solidFill>
                  <a:srgbClr val="000000"/>
                </a:solidFill>
                <a:latin typeface="Calibri"/>
                <a:ea typeface="Times New Roman" panose="02020603050405020304" pitchFamily="18" charset="0"/>
                <a:cs typeface="Times New Roman" panose="02020603050405020304" pitchFamily="18" charset="0"/>
              </a:rPr>
              <a:t> za </a:t>
            </a:r>
            <a:r>
              <a:rPr lang="en-US" sz="1600" dirty="0" err="1">
                <a:solidFill>
                  <a:srgbClr val="000000"/>
                </a:solidFill>
                <a:latin typeface="Calibri"/>
                <a:ea typeface="Times New Roman" panose="02020603050405020304" pitchFamily="18" charset="0"/>
                <a:cs typeface="Times New Roman" panose="02020603050405020304" pitchFamily="18" charset="0"/>
              </a:rPr>
              <a:t>pešce</a:t>
            </a:r>
            <a:endParaRPr lang="en-US" sz="1600" dirty="0">
              <a:solidFill>
                <a:srgbClr val="000000"/>
              </a:solidFill>
              <a:latin typeface="Calibri"/>
              <a:ea typeface="Times New Roman" panose="02020603050405020304" pitchFamily="18" charset="0"/>
              <a:cs typeface="Times New Roman" panose="02020603050405020304" pitchFamily="18" charset="0"/>
            </a:endParaRPr>
          </a:p>
          <a:p>
            <a:pPr marL="455612" lvl="0" indent="-285750">
              <a:lnSpc>
                <a:spcPct val="90000"/>
              </a:lnSpc>
              <a:spcBef>
                <a:spcPct val="20000"/>
              </a:spcBef>
              <a:buClr>
                <a:srgbClr val="2B9938"/>
              </a:buClr>
              <a:buSzPct val="100000"/>
              <a:buFont typeface="Arial" panose="020B0604020202020204" pitchFamily="34" charset="0"/>
              <a:buChar char="•"/>
              <a:tabLst>
                <a:tab pos="182563" algn="l"/>
              </a:tabLst>
              <a:defRPr/>
            </a:pPr>
            <a:r>
              <a:rPr lang="en-US" sz="1600" dirty="0" err="1">
                <a:solidFill>
                  <a:srgbClr val="000000"/>
                </a:solidFill>
                <a:latin typeface="Calibri"/>
                <a:ea typeface="Times New Roman" panose="02020603050405020304" pitchFamily="18" charset="0"/>
                <a:cs typeface="Times New Roman" panose="02020603050405020304" pitchFamily="18" charset="0"/>
              </a:rPr>
              <a:t>Opremljenost</a:t>
            </a:r>
            <a:r>
              <a:rPr lang="en-US" sz="1600" dirty="0">
                <a:solidFill>
                  <a:srgbClr val="000000"/>
                </a:solidFill>
                <a:latin typeface="Calibri"/>
                <a:ea typeface="Times New Roman" panose="02020603050405020304" pitchFamily="18" charset="0"/>
                <a:cs typeface="Times New Roman" panose="02020603050405020304" pitchFamily="18" charset="0"/>
              </a:rPr>
              <a:t> s </a:t>
            </a:r>
            <a:r>
              <a:rPr lang="en-US" sz="1600" dirty="0" err="1">
                <a:solidFill>
                  <a:srgbClr val="000000"/>
                </a:solidFill>
                <a:latin typeface="Calibri"/>
                <a:ea typeface="Times New Roman" panose="02020603050405020304" pitchFamily="18" charset="0"/>
                <a:cs typeface="Times New Roman" panose="02020603050405020304" pitchFamily="18" charset="0"/>
              </a:rPr>
              <a:t>površinami</a:t>
            </a:r>
            <a:r>
              <a:rPr lang="en-US" sz="1600" dirty="0">
                <a:solidFill>
                  <a:srgbClr val="000000"/>
                </a:solidFill>
                <a:latin typeface="Calibri"/>
                <a:ea typeface="Times New Roman" panose="02020603050405020304" pitchFamily="18" charset="0"/>
                <a:cs typeface="Times New Roman" panose="02020603050405020304" pitchFamily="18" charset="0"/>
              </a:rPr>
              <a:t> za </a:t>
            </a:r>
            <a:r>
              <a:rPr lang="en-US" sz="1600" dirty="0" err="1">
                <a:solidFill>
                  <a:srgbClr val="000000"/>
                </a:solidFill>
                <a:latin typeface="Calibri"/>
                <a:ea typeface="Times New Roman" panose="02020603050405020304" pitchFamily="18" charset="0"/>
                <a:cs typeface="Times New Roman" panose="02020603050405020304" pitchFamily="18" charset="0"/>
              </a:rPr>
              <a:t>kolesarje</a:t>
            </a:r>
            <a:endParaRPr lang="en-US" sz="1600" dirty="0">
              <a:solidFill>
                <a:srgbClr val="000000"/>
              </a:solidFill>
              <a:latin typeface="Calibri"/>
              <a:ea typeface="Times New Roman" panose="02020603050405020304" pitchFamily="18" charset="0"/>
              <a:cs typeface="Times New Roman" panose="02020603050405020304" pitchFamily="18" charset="0"/>
            </a:endParaRPr>
          </a:p>
          <a:p>
            <a:pPr marL="455612" lvl="0" indent="-285750">
              <a:lnSpc>
                <a:spcPct val="90000"/>
              </a:lnSpc>
              <a:spcBef>
                <a:spcPct val="20000"/>
              </a:spcBef>
              <a:buClr>
                <a:srgbClr val="2B9938"/>
              </a:buClr>
              <a:buSzPct val="100000"/>
              <a:buFont typeface="Arial" panose="020B0604020202020204" pitchFamily="34" charset="0"/>
              <a:buChar char="•"/>
              <a:tabLst>
                <a:tab pos="182563" algn="l"/>
              </a:tabLst>
              <a:defRPr/>
            </a:pPr>
            <a:r>
              <a:rPr lang="en-US" sz="1600" dirty="0" err="1">
                <a:solidFill>
                  <a:srgbClr val="000000"/>
                </a:solidFill>
                <a:latin typeface="Calibri"/>
                <a:ea typeface="Times New Roman" panose="02020603050405020304" pitchFamily="18" charset="0"/>
                <a:cs typeface="Times New Roman" panose="02020603050405020304" pitchFamily="18" charset="0"/>
              </a:rPr>
              <a:t>Peš</a:t>
            </a:r>
            <a:r>
              <a:rPr lang="en-US" sz="1600" dirty="0">
                <a:solidFill>
                  <a:srgbClr val="000000"/>
                </a:solidFill>
                <a:latin typeface="Calibri"/>
                <a:ea typeface="Times New Roman" panose="02020603050405020304" pitchFamily="18" charset="0"/>
                <a:cs typeface="Times New Roman" panose="02020603050405020304" pitchFamily="18" charset="0"/>
              </a:rPr>
              <a:t> </a:t>
            </a:r>
            <a:r>
              <a:rPr lang="en-US" sz="1600" dirty="0" err="1">
                <a:solidFill>
                  <a:srgbClr val="000000"/>
                </a:solidFill>
                <a:latin typeface="Calibri"/>
                <a:ea typeface="Times New Roman" panose="02020603050405020304" pitchFamily="18" charset="0"/>
                <a:cs typeface="Times New Roman" panose="02020603050405020304" pitchFamily="18" charset="0"/>
              </a:rPr>
              <a:t>dostopnost</a:t>
            </a:r>
            <a:r>
              <a:rPr lang="en-US" sz="1600" dirty="0">
                <a:solidFill>
                  <a:srgbClr val="000000"/>
                </a:solidFill>
                <a:latin typeface="Calibri"/>
                <a:ea typeface="Times New Roman" panose="02020603050405020304" pitchFamily="18" charset="0"/>
                <a:cs typeface="Times New Roman" panose="02020603050405020304" pitchFamily="18" charset="0"/>
              </a:rPr>
              <a:t> do </a:t>
            </a:r>
            <a:r>
              <a:rPr lang="en-US" sz="1600" dirty="0" err="1">
                <a:solidFill>
                  <a:srgbClr val="000000"/>
                </a:solidFill>
                <a:latin typeface="Calibri"/>
                <a:ea typeface="Times New Roman" panose="02020603050405020304" pitchFamily="18" charset="0"/>
                <a:cs typeface="Times New Roman" panose="02020603050405020304" pitchFamily="18" charset="0"/>
              </a:rPr>
              <a:t>ciljev</a:t>
            </a:r>
            <a:r>
              <a:rPr lang="en-US" sz="1600" dirty="0">
                <a:solidFill>
                  <a:srgbClr val="000000"/>
                </a:solidFill>
                <a:latin typeface="Calibri"/>
                <a:ea typeface="Times New Roman" panose="02020603050405020304" pitchFamily="18" charset="0"/>
                <a:cs typeface="Times New Roman" panose="02020603050405020304" pitchFamily="18" charset="0"/>
              </a:rPr>
              <a:t> </a:t>
            </a:r>
            <a:r>
              <a:rPr lang="en-US" sz="1600" dirty="0" err="1">
                <a:solidFill>
                  <a:srgbClr val="000000"/>
                </a:solidFill>
                <a:latin typeface="Calibri"/>
                <a:ea typeface="Times New Roman" panose="02020603050405020304" pitchFamily="18" charset="0"/>
                <a:cs typeface="Times New Roman" panose="02020603050405020304" pitchFamily="18" charset="0"/>
              </a:rPr>
              <a:t>pomembnih</a:t>
            </a:r>
            <a:r>
              <a:rPr lang="en-US" sz="1600" dirty="0">
                <a:solidFill>
                  <a:srgbClr val="000000"/>
                </a:solidFill>
                <a:latin typeface="Calibri"/>
                <a:ea typeface="Times New Roman" panose="02020603050405020304" pitchFamily="18" charset="0"/>
                <a:cs typeface="Times New Roman" panose="02020603050405020304" pitchFamily="18" charset="0"/>
              </a:rPr>
              <a:t> za </a:t>
            </a:r>
            <a:r>
              <a:rPr lang="en-US" sz="1600" dirty="0" err="1">
                <a:solidFill>
                  <a:srgbClr val="000000"/>
                </a:solidFill>
                <a:latin typeface="Calibri"/>
                <a:ea typeface="Times New Roman" panose="02020603050405020304" pitchFamily="18" charset="0"/>
                <a:cs typeface="Times New Roman" panose="02020603050405020304" pitchFamily="18" charset="0"/>
              </a:rPr>
              <a:t>dnevno</a:t>
            </a:r>
            <a:r>
              <a:rPr lang="en-US" sz="1600" dirty="0">
                <a:solidFill>
                  <a:srgbClr val="000000"/>
                </a:solidFill>
                <a:latin typeface="Calibri"/>
                <a:ea typeface="Times New Roman" panose="02020603050405020304" pitchFamily="18" charset="0"/>
                <a:cs typeface="Times New Roman" panose="02020603050405020304" pitchFamily="18" charset="0"/>
              </a:rPr>
              <a:t> </a:t>
            </a:r>
            <a:r>
              <a:rPr lang="en-US" sz="1600" dirty="0" err="1">
                <a:solidFill>
                  <a:srgbClr val="000000"/>
                </a:solidFill>
                <a:latin typeface="Calibri"/>
                <a:ea typeface="Times New Roman" panose="02020603050405020304" pitchFamily="18" charset="0"/>
                <a:cs typeface="Times New Roman" panose="02020603050405020304" pitchFamily="18" charset="0"/>
              </a:rPr>
              <a:t>mobilnost</a:t>
            </a:r>
            <a:r>
              <a:rPr lang="en-US" sz="1600" dirty="0">
                <a:solidFill>
                  <a:srgbClr val="000000"/>
                </a:solidFill>
                <a:latin typeface="Calibri"/>
                <a:ea typeface="Times New Roman" panose="02020603050405020304" pitchFamily="18" charset="0"/>
                <a:cs typeface="Times New Roman" panose="02020603050405020304" pitchFamily="18" charset="0"/>
              </a:rPr>
              <a:t> </a:t>
            </a:r>
            <a:r>
              <a:rPr lang="en-US" sz="1600" dirty="0" err="1">
                <a:solidFill>
                  <a:srgbClr val="000000"/>
                </a:solidFill>
                <a:latin typeface="Calibri"/>
                <a:ea typeface="Times New Roman" panose="02020603050405020304" pitchFamily="18" charset="0"/>
                <a:cs typeface="Times New Roman" panose="02020603050405020304" pitchFamily="18" charset="0"/>
              </a:rPr>
              <a:t>prebivalcev</a:t>
            </a:r>
            <a:endParaRPr lang="en-US" sz="1600" dirty="0">
              <a:solidFill>
                <a:srgbClr val="000000"/>
              </a:solidFill>
              <a:latin typeface="Calibri"/>
              <a:ea typeface="Times New Roman" panose="02020603050405020304" pitchFamily="18" charset="0"/>
              <a:cs typeface="Times New Roman" panose="02020603050405020304" pitchFamily="18" charset="0"/>
            </a:endParaRPr>
          </a:p>
          <a:p>
            <a:pPr marL="455612" lvl="0" indent="-285750">
              <a:lnSpc>
                <a:spcPct val="90000"/>
              </a:lnSpc>
              <a:spcBef>
                <a:spcPct val="20000"/>
              </a:spcBef>
              <a:buClr>
                <a:srgbClr val="2B9938"/>
              </a:buClr>
              <a:buSzPct val="100000"/>
              <a:buFont typeface="Arial" panose="020B0604020202020204" pitchFamily="34" charset="0"/>
              <a:buChar char="•"/>
              <a:tabLst>
                <a:tab pos="182563" algn="l"/>
              </a:tabLst>
              <a:defRPr/>
            </a:pPr>
            <a:r>
              <a:rPr lang="en-US" sz="1600" dirty="0" err="1">
                <a:solidFill>
                  <a:srgbClr val="000000"/>
                </a:solidFill>
                <a:latin typeface="Calibri"/>
                <a:ea typeface="Times New Roman" panose="02020603050405020304" pitchFamily="18" charset="0"/>
                <a:cs typeface="Times New Roman" panose="02020603050405020304" pitchFamily="18" charset="0"/>
              </a:rPr>
              <a:t>Dostopnost</a:t>
            </a:r>
            <a:r>
              <a:rPr lang="en-US" sz="1600" dirty="0">
                <a:solidFill>
                  <a:srgbClr val="000000"/>
                </a:solidFill>
                <a:latin typeface="Calibri"/>
                <a:ea typeface="Times New Roman" panose="02020603050405020304" pitchFamily="18" charset="0"/>
                <a:cs typeface="Times New Roman" panose="02020603050405020304" pitchFamily="18" charset="0"/>
              </a:rPr>
              <a:t> s </a:t>
            </a:r>
            <a:r>
              <a:rPr lang="en-US" sz="1600" dirty="0" err="1">
                <a:solidFill>
                  <a:srgbClr val="000000"/>
                </a:solidFill>
                <a:latin typeface="Calibri"/>
                <a:ea typeface="Times New Roman" panose="02020603050405020304" pitchFamily="18" charset="0"/>
                <a:cs typeface="Times New Roman" panose="02020603050405020304" pitchFamily="18" charset="0"/>
              </a:rPr>
              <a:t>kolesom</a:t>
            </a:r>
            <a:r>
              <a:rPr lang="en-US" sz="1600" dirty="0">
                <a:solidFill>
                  <a:srgbClr val="000000"/>
                </a:solidFill>
                <a:latin typeface="Calibri"/>
                <a:ea typeface="Times New Roman" panose="02020603050405020304" pitchFamily="18" charset="0"/>
                <a:cs typeface="Times New Roman" panose="02020603050405020304" pitchFamily="18" charset="0"/>
              </a:rPr>
              <a:t> do </a:t>
            </a:r>
            <a:r>
              <a:rPr lang="en-US" sz="1600" dirty="0" err="1">
                <a:solidFill>
                  <a:srgbClr val="000000"/>
                </a:solidFill>
                <a:latin typeface="Calibri"/>
                <a:ea typeface="Times New Roman" panose="02020603050405020304" pitchFamily="18" charset="0"/>
                <a:cs typeface="Times New Roman" panose="02020603050405020304" pitchFamily="18" charset="0"/>
              </a:rPr>
              <a:t>ciljev</a:t>
            </a:r>
            <a:r>
              <a:rPr lang="en-US" sz="1600" dirty="0">
                <a:solidFill>
                  <a:srgbClr val="000000"/>
                </a:solidFill>
                <a:latin typeface="Calibri"/>
                <a:ea typeface="Times New Roman" panose="02020603050405020304" pitchFamily="18" charset="0"/>
                <a:cs typeface="Times New Roman" panose="02020603050405020304" pitchFamily="18" charset="0"/>
              </a:rPr>
              <a:t> </a:t>
            </a:r>
            <a:r>
              <a:rPr lang="en-US" sz="1600" dirty="0" err="1">
                <a:solidFill>
                  <a:srgbClr val="000000"/>
                </a:solidFill>
                <a:latin typeface="Calibri"/>
                <a:ea typeface="Times New Roman" panose="02020603050405020304" pitchFamily="18" charset="0"/>
                <a:cs typeface="Times New Roman" panose="02020603050405020304" pitchFamily="18" charset="0"/>
              </a:rPr>
              <a:t>pomembnih</a:t>
            </a:r>
            <a:r>
              <a:rPr lang="en-US" sz="1600" dirty="0">
                <a:solidFill>
                  <a:srgbClr val="000000"/>
                </a:solidFill>
                <a:latin typeface="Calibri"/>
                <a:ea typeface="Times New Roman" panose="02020603050405020304" pitchFamily="18" charset="0"/>
                <a:cs typeface="Times New Roman" panose="02020603050405020304" pitchFamily="18" charset="0"/>
              </a:rPr>
              <a:t> za </a:t>
            </a:r>
            <a:r>
              <a:rPr lang="en-US" sz="1600" dirty="0" err="1">
                <a:solidFill>
                  <a:srgbClr val="000000"/>
                </a:solidFill>
                <a:latin typeface="Calibri"/>
                <a:ea typeface="Times New Roman" panose="02020603050405020304" pitchFamily="18" charset="0"/>
                <a:cs typeface="Times New Roman" panose="02020603050405020304" pitchFamily="18" charset="0"/>
              </a:rPr>
              <a:t>dnevno</a:t>
            </a:r>
            <a:r>
              <a:rPr lang="en-US" sz="1600" dirty="0">
                <a:solidFill>
                  <a:srgbClr val="000000"/>
                </a:solidFill>
                <a:latin typeface="Calibri"/>
                <a:ea typeface="Times New Roman" panose="02020603050405020304" pitchFamily="18" charset="0"/>
                <a:cs typeface="Times New Roman" panose="02020603050405020304" pitchFamily="18" charset="0"/>
              </a:rPr>
              <a:t> </a:t>
            </a:r>
            <a:r>
              <a:rPr lang="en-US" sz="1600" dirty="0" err="1">
                <a:solidFill>
                  <a:srgbClr val="000000"/>
                </a:solidFill>
                <a:latin typeface="Calibri"/>
                <a:ea typeface="Times New Roman" panose="02020603050405020304" pitchFamily="18" charset="0"/>
                <a:cs typeface="Times New Roman" panose="02020603050405020304" pitchFamily="18" charset="0"/>
              </a:rPr>
              <a:t>mobilnost</a:t>
            </a:r>
            <a:r>
              <a:rPr lang="en-US" sz="1600" dirty="0">
                <a:solidFill>
                  <a:srgbClr val="000000"/>
                </a:solidFill>
                <a:latin typeface="Calibri"/>
                <a:ea typeface="Times New Roman" panose="02020603050405020304" pitchFamily="18" charset="0"/>
                <a:cs typeface="Times New Roman" panose="02020603050405020304" pitchFamily="18" charset="0"/>
              </a:rPr>
              <a:t> </a:t>
            </a:r>
            <a:r>
              <a:rPr lang="en-US" sz="1600" dirty="0" err="1">
                <a:solidFill>
                  <a:srgbClr val="000000"/>
                </a:solidFill>
                <a:latin typeface="Calibri"/>
                <a:ea typeface="Times New Roman" panose="02020603050405020304" pitchFamily="18" charset="0"/>
                <a:cs typeface="Times New Roman" panose="02020603050405020304" pitchFamily="18" charset="0"/>
              </a:rPr>
              <a:t>prebivalcev</a:t>
            </a:r>
            <a:endParaRPr lang="en-US" sz="1600" dirty="0">
              <a:solidFill>
                <a:srgbClr val="000000"/>
              </a:solidFill>
              <a:latin typeface="Calibri"/>
              <a:ea typeface="Times New Roman" panose="02020603050405020304" pitchFamily="18" charset="0"/>
              <a:cs typeface="Times New Roman" panose="02020603050405020304" pitchFamily="18" charset="0"/>
            </a:endParaRPr>
          </a:p>
          <a:p>
            <a:pPr marL="455612" lvl="0" indent="-285750">
              <a:lnSpc>
                <a:spcPct val="90000"/>
              </a:lnSpc>
              <a:spcBef>
                <a:spcPct val="20000"/>
              </a:spcBef>
              <a:buClr>
                <a:srgbClr val="2B9938"/>
              </a:buClr>
              <a:buSzPct val="100000"/>
              <a:buFont typeface="Arial" panose="020B0604020202020204" pitchFamily="34" charset="0"/>
              <a:buChar char="•"/>
              <a:tabLst>
                <a:tab pos="182563" algn="l"/>
              </a:tabLst>
              <a:defRPr/>
            </a:pPr>
            <a:r>
              <a:rPr lang="en-US" sz="1600" dirty="0" err="1">
                <a:solidFill>
                  <a:srgbClr val="000000"/>
                </a:solidFill>
                <a:latin typeface="Calibri"/>
                <a:ea typeface="Times New Roman" panose="02020603050405020304" pitchFamily="18" charset="0"/>
                <a:cs typeface="Times New Roman" panose="02020603050405020304" pitchFamily="18" charset="0"/>
              </a:rPr>
              <a:t>Peš</a:t>
            </a:r>
            <a:r>
              <a:rPr lang="en-US" sz="1600" dirty="0">
                <a:solidFill>
                  <a:srgbClr val="000000"/>
                </a:solidFill>
                <a:latin typeface="Calibri"/>
                <a:ea typeface="Times New Roman" panose="02020603050405020304" pitchFamily="18" charset="0"/>
                <a:cs typeface="Times New Roman" panose="02020603050405020304" pitchFamily="18" charset="0"/>
              </a:rPr>
              <a:t> </a:t>
            </a:r>
            <a:r>
              <a:rPr lang="en-US" sz="1600" dirty="0" err="1">
                <a:solidFill>
                  <a:srgbClr val="000000"/>
                </a:solidFill>
                <a:latin typeface="Calibri"/>
                <a:ea typeface="Times New Roman" panose="02020603050405020304" pitchFamily="18" charset="0"/>
                <a:cs typeface="Times New Roman" panose="02020603050405020304" pitchFamily="18" charset="0"/>
              </a:rPr>
              <a:t>dostopnost</a:t>
            </a:r>
            <a:r>
              <a:rPr lang="en-US" sz="1600" dirty="0">
                <a:solidFill>
                  <a:srgbClr val="000000"/>
                </a:solidFill>
                <a:latin typeface="Calibri"/>
                <a:ea typeface="Times New Roman" panose="02020603050405020304" pitchFamily="18" charset="0"/>
                <a:cs typeface="Times New Roman" panose="02020603050405020304" pitchFamily="18" charset="0"/>
              </a:rPr>
              <a:t> do JPP</a:t>
            </a:r>
          </a:p>
          <a:p>
            <a:pPr marL="455612" lvl="0" indent="-285750">
              <a:lnSpc>
                <a:spcPct val="90000"/>
              </a:lnSpc>
              <a:spcBef>
                <a:spcPct val="20000"/>
              </a:spcBef>
              <a:buClr>
                <a:srgbClr val="2B9938"/>
              </a:buClr>
              <a:buSzPct val="100000"/>
              <a:buFont typeface="Arial" panose="020B0604020202020204" pitchFamily="34" charset="0"/>
              <a:buChar char="•"/>
              <a:tabLst>
                <a:tab pos="182563" algn="l"/>
              </a:tabLst>
              <a:defRPr/>
            </a:pPr>
            <a:r>
              <a:rPr lang="en-US" sz="1600" dirty="0" err="1">
                <a:solidFill>
                  <a:srgbClr val="000000"/>
                </a:solidFill>
                <a:latin typeface="Calibri"/>
                <a:ea typeface="Times New Roman" panose="02020603050405020304" pitchFamily="18" charset="0"/>
                <a:cs typeface="Times New Roman" panose="02020603050405020304" pitchFamily="18" charset="0"/>
              </a:rPr>
              <a:t>Ocena</a:t>
            </a:r>
            <a:r>
              <a:rPr lang="en-US" sz="1600" dirty="0">
                <a:solidFill>
                  <a:srgbClr val="000000"/>
                </a:solidFill>
                <a:latin typeface="Calibri"/>
                <a:ea typeface="Times New Roman" panose="02020603050405020304" pitchFamily="18" charset="0"/>
                <a:cs typeface="Times New Roman" panose="02020603050405020304" pitchFamily="18" charset="0"/>
              </a:rPr>
              <a:t> </a:t>
            </a:r>
            <a:r>
              <a:rPr lang="en-US" sz="1600" dirty="0" err="1">
                <a:solidFill>
                  <a:srgbClr val="000000"/>
                </a:solidFill>
                <a:latin typeface="Calibri"/>
                <a:ea typeface="Times New Roman" panose="02020603050405020304" pitchFamily="18" charset="0"/>
                <a:cs typeface="Times New Roman" panose="02020603050405020304" pitchFamily="18" charset="0"/>
              </a:rPr>
              <a:t>kapacitete</a:t>
            </a:r>
            <a:r>
              <a:rPr lang="en-US" sz="1600" dirty="0">
                <a:solidFill>
                  <a:srgbClr val="000000"/>
                </a:solidFill>
                <a:latin typeface="Calibri"/>
                <a:ea typeface="Times New Roman" panose="02020603050405020304" pitchFamily="18" charset="0"/>
                <a:cs typeface="Times New Roman" panose="02020603050405020304" pitchFamily="18" charset="0"/>
              </a:rPr>
              <a:t> in </a:t>
            </a:r>
            <a:r>
              <a:rPr lang="en-US" sz="1600" dirty="0" err="1">
                <a:solidFill>
                  <a:srgbClr val="000000"/>
                </a:solidFill>
                <a:latin typeface="Calibri"/>
                <a:ea typeface="Times New Roman" panose="02020603050405020304" pitchFamily="18" charset="0"/>
                <a:cs typeface="Times New Roman" panose="02020603050405020304" pitchFamily="18" charset="0"/>
              </a:rPr>
              <a:t>lokacije</a:t>
            </a:r>
            <a:r>
              <a:rPr lang="en-US" sz="1600" dirty="0">
                <a:solidFill>
                  <a:srgbClr val="000000"/>
                </a:solidFill>
                <a:latin typeface="Calibri"/>
                <a:ea typeface="Times New Roman" panose="02020603050405020304" pitchFamily="18" charset="0"/>
                <a:cs typeface="Times New Roman" panose="02020603050405020304" pitchFamily="18" charset="0"/>
              </a:rPr>
              <a:t> </a:t>
            </a:r>
            <a:r>
              <a:rPr lang="en-US" sz="1600" dirty="0" err="1">
                <a:solidFill>
                  <a:srgbClr val="000000"/>
                </a:solidFill>
                <a:latin typeface="Calibri"/>
                <a:ea typeface="Times New Roman" panose="02020603050405020304" pitchFamily="18" charset="0"/>
                <a:cs typeface="Times New Roman" panose="02020603050405020304" pitchFamily="18" charset="0"/>
              </a:rPr>
              <a:t>parkirišč</a:t>
            </a:r>
            <a:endParaRPr lang="en-US" sz="1600" dirty="0">
              <a:solidFill>
                <a:srgbClr val="000000"/>
              </a:solidFill>
              <a:latin typeface="Calibri"/>
              <a:ea typeface="Times New Roman" panose="02020603050405020304" pitchFamily="18" charset="0"/>
              <a:cs typeface="Times New Roman" panose="02020603050405020304" pitchFamily="18" charset="0"/>
            </a:endParaRPr>
          </a:p>
          <a:p>
            <a:pPr marL="455612" lvl="0" indent="-285750">
              <a:lnSpc>
                <a:spcPct val="90000"/>
              </a:lnSpc>
              <a:spcBef>
                <a:spcPct val="20000"/>
              </a:spcBef>
              <a:buClr>
                <a:srgbClr val="2B9938"/>
              </a:buClr>
              <a:buSzPct val="100000"/>
              <a:buFont typeface="Arial" panose="020B0604020202020204" pitchFamily="34" charset="0"/>
              <a:buChar char="•"/>
              <a:tabLst>
                <a:tab pos="182563" algn="l"/>
              </a:tabLst>
              <a:defRPr/>
            </a:pPr>
            <a:r>
              <a:rPr lang="en-US" sz="1600" dirty="0" err="1">
                <a:solidFill>
                  <a:srgbClr val="000000"/>
                </a:solidFill>
                <a:latin typeface="Calibri"/>
                <a:ea typeface="Times New Roman" panose="02020603050405020304" pitchFamily="18" charset="0"/>
                <a:cs typeface="Times New Roman" panose="02020603050405020304" pitchFamily="18" charset="0"/>
              </a:rPr>
              <a:t>Ocena</a:t>
            </a:r>
            <a:r>
              <a:rPr lang="en-US" sz="1600" dirty="0">
                <a:solidFill>
                  <a:srgbClr val="000000"/>
                </a:solidFill>
                <a:latin typeface="Calibri"/>
                <a:ea typeface="Times New Roman" panose="02020603050405020304" pitchFamily="18" charset="0"/>
                <a:cs typeface="Times New Roman" panose="02020603050405020304" pitchFamily="18" charset="0"/>
              </a:rPr>
              <a:t> </a:t>
            </a:r>
            <a:r>
              <a:rPr lang="en-US" sz="1600" dirty="0" err="1">
                <a:solidFill>
                  <a:srgbClr val="000000"/>
                </a:solidFill>
                <a:latin typeface="Calibri"/>
                <a:ea typeface="Times New Roman" panose="02020603050405020304" pitchFamily="18" charset="0"/>
                <a:cs typeface="Times New Roman" panose="02020603050405020304" pitchFamily="18" charset="0"/>
              </a:rPr>
              <a:t>količine</a:t>
            </a:r>
            <a:r>
              <a:rPr lang="en-US" sz="1600" dirty="0">
                <a:solidFill>
                  <a:srgbClr val="000000"/>
                </a:solidFill>
                <a:latin typeface="Calibri"/>
                <a:ea typeface="Times New Roman" panose="02020603050405020304" pitchFamily="18" charset="0"/>
                <a:cs typeface="Times New Roman" panose="02020603050405020304" pitchFamily="18" charset="0"/>
              </a:rPr>
              <a:t> </a:t>
            </a:r>
            <a:r>
              <a:rPr lang="en-US" sz="1600" dirty="0" err="1">
                <a:solidFill>
                  <a:srgbClr val="000000"/>
                </a:solidFill>
                <a:latin typeface="Calibri"/>
                <a:ea typeface="Times New Roman" panose="02020603050405020304" pitchFamily="18" charset="0"/>
                <a:cs typeface="Times New Roman" panose="02020603050405020304" pitchFamily="18" charset="0"/>
              </a:rPr>
              <a:t>novega</a:t>
            </a:r>
            <a:r>
              <a:rPr lang="en-US" sz="1600" dirty="0">
                <a:solidFill>
                  <a:srgbClr val="000000"/>
                </a:solidFill>
                <a:latin typeface="Calibri"/>
                <a:ea typeface="Times New Roman" panose="02020603050405020304" pitchFamily="18" charset="0"/>
                <a:cs typeface="Times New Roman" panose="02020603050405020304" pitchFamily="18" charset="0"/>
              </a:rPr>
              <a:t> </a:t>
            </a:r>
            <a:r>
              <a:rPr lang="en-US" sz="1600" dirty="0" err="1">
                <a:solidFill>
                  <a:srgbClr val="000000"/>
                </a:solidFill>
                <a:latin typeface="Calibri"/>
                <a:ea typeface="Times New Roman" panose="02020603050405020304" pitchFamily="18" charset="0"/>
                <a:cs typeface="Times New Roman" panose="02020603050405020304" pitchFamily="18" charset="0"/>
              </a:rPr>
              <a:t>prometa</a:t>
            </a:r>
            <a:r>
              <a:rPr lang="en-US" sz="1600" dirty="0">
                <a:solidFill>
                  <a:srgbClr val="000000"/>
                </a:solidFill>
                <a:latin typeface="Calibri"/>
                <a:ea typeface="Times New Roman" panose="02020603050405020304" pitchFamily="18" charset="0"/>
                <a:cs typeface="Times New Roman" panose="02020603050405020304" pitchFamily="18" charset="0"/>
              </a:rPr>
              <a:t> </a:t>
            </a:r>
            <a:r>
              <a:rPr lang="en-US" sz="1600" dirty="0" err="1">
                <a:solidFill>
                  <a:srgbClr val="000000"/>
                </a:solidFill>
                <a:latin typeface="Calibri"/>
                <a:ea typeface="Times New Roman" panose="02020603050405020304" pitchFamily="18" charset="0"/>
                <a:cs typeface="Times New Roman" panose="02020603050405020304" pitchFamily="18" charset="0"/>
              </a:rPr>
              <a:t>na</a:t>
            </a:r>
            <a:r>
              <a:rPr lang="en-US" sz="1600" dirty="0">
                <a:solidFill>
                  <a:srgbClr val="000000"/>
                </a:solidFill>
                <a:latin typeface="Calibri"/>
                <a:ea typeface="Times New Roman" panose="02020603050405020304" pitchFamily="18" charset="0"/>
                <a:cs typeface="Times New Roman" panose="02020603050405020304" pitchFamily="18" charset="0"/>
              </a:rPr>
              <a:t> </a:t>
            </a:r>
            <a:r>
              <a:rPr lang="en-US" sz="1600" dirty="0" err="1">
                <a:solidFill>
                  <a:srgbClr val="000000"/>
                </a:solidFill>
                <a:latin typeface="Calibri"/>
                <a:ea typeface="Times New Roman" panose="02020603050405020304" pitchFamily="18" charset="0"/>
                <a:cs typeface="Times New Roman" panose="02020603050405020304" pitchFamily="18" charset="0"/>
              </a:rPr>
              <a:t>nepozidanih</a:t>
            </a:r>
            <a:r>
              <a:rPr lang="en-US" sz="1600" dirty="0">
                <a:solidFill>
                  <a:srgbClr val="000000"/>
                </a:solidFill>
                <a:latin typeface="Calibri"/>
                <a:ea typeface="Times New Roman" panose="02020603050405020304" pitchFamily="18" charset="0"/>
                <a:cs typeface="Times New Roman" panose="02020603050405020304" pitchFamily="18" charset="0"/>
              </a:rPr>
              <a:t> </a:t>
            </a:r>
            <a:r>
              <a:rPr lang="en-US" sz="1600" dirty="0" err="1">
                <a:solidFill>
                  <a:srgbClr val="000000"/>
                </a:solidFill>
                <a:latin typeface="Calibri"/>
                <a:ea typeface="Times New Roman" panose="02020603050405020304" pitchFamily="18" charset="0"/>
                <a:cs typeface="Times New Roman" panose="02020603050405020304" pitchFamily="18" charset="0"/>
              </a:rPr>
              <a:t>območji</a:t>
            </a:r>
            <a:endParaRPr lang="en-US" sz="1600" dirty="0">
              <a:solidFill>
                <a:srgbClr val="000000"/>
              </a:solidFill>
              <a:latin typeface="Calibri"/>
              <a:ea typeface="Times New Roman" panose="02020603050405020304" pitchFamily="18" charset="0"/>
              <a:cs typeface="Times New Roman" panose="02020603050405020304" pitchFamily="18" charset="0"/>
            </a:endParaRPr>
          </a:p>
          <a:p>
            <a:pPr marL="455612" lvl="0" indent="-285750">
              <a:lnSpc>
                <a:spcPct val="90000"/>
              </a:lnSpc>
              <a:spcBef>
                <a:spcPct val="20000"/>
              </a:spcBef>
              <a:buClr>
                <a:srgbClr val="2B9938"/>
              </a:buClr>
              <a:buSzPct val="100000"/>
              <a:buFont typeface="Arial" panose="020B0604020202020204" pitchFamily="34" charset="0"/>
              <a:buChar char="•"/>
              <a:tabLst>
                <a:tab pos="182563" algn="l"/>
              </a:tabLst>
              <a:defRPr/>
            </a:pPr>
            <a:r>
              <a:rPr lang="en-US" sz="1600" dirty="0" err="1">
                <a:solidFill>
                  <a:srgbClr val="000000"/>
                </a:solidFill>
                <a:latin typeface="Calibri"/>
                <a:ea typeface="Times New Roman" panose="02020603050405020304" pitchFamily="18" charset="0"/>
                <a:cs typeface="Times New Roman" panose="02020603050405020304" pitchFamily="18" charset="0"/>
              </a:rPr>
              <a:t>Nezazidana</a:t>
            </a:r>
            <a:r>
              <a:rPr lang="en-US" sz="1600" dirty="0">
                <a:solidFill>
                  <a:srgbClr val="000000"/>
                </a:solidFill>
                <a:latin typeface="Calibri"/>
                <a:ea typeface="Times New Roman" panose="02020603050405020304" pitchFamily="18" charset="0"/>
                <a:cs typeface="Times New Roman" panose="02020603050405020304" pitchFamily="18" charset="0"/>
              </a:rPr>
              <a:t> </a:t>
            </a:r>
            <a:r>
              <a:rPr lang="en-US" sz="1600" dirty="0" err="1">
                <a:solidFill>
                  <a:srgbClr val="000000"/>
                </a:solidFill>
                <a:latin typeface="Calibri"/>
                <a:ea typeface="Times New Roman" panose="02020603050405020304" pitchFamily="18" charset="0"/>
                <a:cs typeface="Times New Roman" panose="02020603050405020304" pitchFamily="18" charset="0"/>
              </a:rPr>
              <a:t>stavbna</a:t>
            </a:r>
            <a:r>
              <a:rPr lang="en-US" sz="1600" dirty="0">
                <a:solidFill>
                  <a:srgbClr val="000000"/>
                </a:solidFill>
                <a:latin typeface="Calibri"/>
                <a:ea typeface="Times New Roman" panose="02020603050405020304" pitchFamily="18" charset="0"/>
                <a:cs typeface="Times New Roman" panose="02020603050405020304" pitchFamily="18" charset="0"/>
              </a:rPr>
              <a:t> </a:t>
            </a:r>
            <a:r>
              <a:rPr lang="en-US" sz="1600" dirty="0" err="1">
                <a:solidFill>
                  <a:srgbClr val="000000"/>
                </a:solidFill>
                <a:latin typeface="Calibri"/>
                <a:ea typeface="Times New Roman" panose="02020603050405020304" pitchFamily="18" charset="0"/>
                <a:cs typeface="Times New Roman" panose="02020603050405020304" pitchFamily="18" charset="0"/>
              </a:rPr>
              <a:t>zemljišča</a:t>
            </a:r>
            <a:endParaRPr lang="en-US" sz="1600" dirty="0">
              <a:solidFill>
                <a:srgbClr val="000000"/>
              </a:solidFill>
              <a:latin typeface="Calibri"/>
              <a:ea typeface="Times New Roman" panose="02020603050405020304" pitchFamily="18" charset="0"/>
              <a:cs typeface="Times New Roman" panose="02020603050405020304" pitchFamily="18" charset="0"/>
            </a:endParaRPr>
          </a:p>
          <a:p>
            <a:pPr marL="455612" lvl="0" indent="-285750">
              <a:lnSpc>
                <a:spcPct val="90000"/>
              </a:lnSpc>
              <a:spcBef>
                <a:spcPct val="20000"/>
              </a:spcBef>
              <a:buClr>
                <a:srgbClr val="2B9938"/>
              </a:buClr>
              <a:buSzPct val="100000"/>
              <a:buFont typeface="Arial" panose="020B0604020202020204" pitchFamily="34" charset="0"/>
              <a:buChar char="•"/>
              <a:tabLst>
                <a:tab pos="182563" algn="l"/>
              </a:tabLst>
              <a:defRPr/>
            </a:pPr>
            <a:r>
              <a:rPr lang="en-US" sz="1600" dirty="0" err="1">
                <a:solidFill>
                  <a:srgbClr val="000000"/>
                </a:solidFill>
                <a:latin typeface="Calibri"/>
                <a:ea typeface="Times New Roman" panose="02020603050405020304" pitchFamily="18" charset="0"/>
                <a:cs typeface="Times New Roman" panose="02020603050405020304" pitchFamily="18" charset="0"/>
              </a:rPr>
              <a:t>Površine</a:t>
            </a:r>
            <a:r>
              <a:rPr lang="en-US" sz="1600" dirty="0">
                <a:solidFill>
                  <a:srgbClr val="000000"/>
                </a:solidFill>
                <a:latin typeface="Calibri"/>
                <a:ea typeface="Times New Roman" panose="02020603050405020304" pitchFamily="18" charset="0"/>
                <a:cs typeface="Times New Roman" panose="02020603050405020304" pitchFamily="18" charset="0"/>
              </a:rPr>
              <a:t> </a:t>
            </a:r>
            <a:r>
              <a:rPr lang="en-US" sz="1600" dirty="0" err="1">
                <a:solidFill>
                  <a:srgbClr val="000000"/>
                </a:solidFill>
                <a:latin typeface="Calibri"/>
                <a:ea typeface="Times New Roman" panose="02020603050405020304" pitchFamily="18" charset="0"/>
                <a:cs typeface="Times New Roman" panose="02020603050405020304" pitchFamily="18" charset="0"/>
              </a:rPr>
              <a:t>notranjega</a:t>
            </a:r>
            <a:r>
              <a:rPr lang="en-US" sz="1600" dirty="0">
                <a:solidFill>
                  <a:srgbClr val="000000"/>
                </a:solidFill>
                <a:latin typeface="Calibri"/>
                <a:ea typeface="Times New Roman" panose="02020603050405020304" pitchFamily="18" charset="0"/>
                <a:cs typeface="Times New Roman" panose="02020603050405020304" pitchFamily="18" charset="0"/>
              </a:rPr>
              <a:t> </a:t>
            </a:r>
            <a:r>
              <a:rPr lang="en-US" sz="1600" dirty="0" err="1">
                <a:solidFill>
                  <a:srgbClr val="000000"/>
                </a:solidFill>
                <a:latin typeface="Calibri"/>
                <a:ea typeface="Times New Roman" panose="02020603050405020304" pitchFamily="18" charset="0"/>
                <a:cs typeface="Times New Roman" panose="02020603050405020304" pitchFamily="18" charset="0"/>
              </a:rPr>
              <a:t>razvoja</a:t>
            </a:r>
            <a:r>
              <a:rPr lang="en-US" sz="1600" dirty="0">
                <a:solidFill>
                  <a:srgbClr val="000000"/>
                </a:solidFill>
                <a:latin typeface="Calibri"/>
                <a:ea typeface="Times New Roman" panose="02020603050405020304" pitchFamily="18" charset="0"/>
                <a:cs typeface="Times New Roman" panose="02020603050405020304" pitchFamily="18" charset="0"/>
              </a:rPr>
              <a:t> </a:t>
            </a:r>
            <a:endParaRPr lang="sl-SI" sz="1600" dirty="0">
              <a:solidFill>
                <a:srgbClr val="000000"/>
              </a:solidFill>
              <a:latin typeface="Calibri"/>
              <a:ea typeface="Times New Roman" panose="02020603050405020304" pitchFamily="18" charset="0"/>
              <a:cs typeface="Times New Roman" panose="02020603050405020304" pitchFamily="18" charset="0"/>
            </a:endParaRPr>
          </a:p>
          <a:p>
            <a:pPr marL="455612" lvl="0" indent="-285750">
              <a:lnSpc>
                <a:spcPct val="90000"/>
              </a:lnSpc>
              <a:spcBef>
                <a:spcPct val="20000"/>
              </a:spcBef>
              <a:buClr>
                <a:srgbClr val="2B9938"/>
              </a:buClr>
              <a:buSzPct val="100000"/>
              <a:buFont typeface="Arial" panose="020B0604020202020204" pitchFamily="34" charset="0"/>
              <a:buChar char="•"/>
              <a:tabLst>
                <a:tab pos="182563" algn="l"/>
              </a:tabLst>
              <a:defRPr/>
            </a:pPr>
            <a:r>
              <a:rPr lang="sl-SI" sz="1600" dirty="0">
                <a:solidFill>
                  <a:srgbClr val="000000"/>
                </a:solidFill>
                <a:latin typeface="Calibri"/>
                <a:ea typeface="Times New Roman" panose="02020603050405020304" pitchFamily="18" charset="0"/>
                <a:cs typeface="Times New Roman" panose="02020603050405020304" pitchFamily="18" charset="0"/>
              </a:rPr>
              <a:t>Opremljenost z gospodarsko javno infrastrukturo</a:t>
            </a:r>
            <a:endParaRPr lang="en-US" sz="1600" dirty="0">
              <a:solidFill>
                <a:srgbClr val="000000"/>
              </a:solidFill>
              <a:latin typeface="Calibri"/>
              <a:ea typeface="Times New Roman" panose="02020603050405020304" pitchFamily="18" charset="0"/>
              <a:cs typeface="Times New Roman" panose="02020603050405020304" pitchFamily="18" charset="0"/>
            </a:endParaRPr>
          </a:p>
          <a:p>
            <a:pPr marL="169862" lvl="0">
              <a:lnSpc>
                <a:spcPct val="90000"/>
              </a:lnSpc>
              <a:spcBef>
                <a:spcPct val="20000"/>
              </a:spcBef>
              <a:buClr>
                <a:srgbClr val="2B9938"/>
              </a:buClr>
              <a:buSzPct val="100000"/>
              <a:tabLst>
                <a:tab pos="182563" algn="l"/>
              </a:tabLst>
              <a:defRPr/>
            </a:pPr>
            <a:endParaRPr lang="en-US" sz="1600" dirty="0">
              <a:solidFill>
                <a:srgbClr val="000000"/>
              </a:solidFill>
              <a:latin typeface="Calibri"/>
              <a:ea typeface="Times New Roman" panose="02020603050405020304" pitchFamily="18" charset="0"/>
              <a:cs typeface="Times New Roman" panose="02020603050405020304" pitchFamily="18" charset="0"/>
            </a:endParaRPr>
          </a:p>
          <a:p>
            <a:pPr marL="455612" lvl="0" indent="-285750">
              <a:lnSpc>
                <a:spcPct val="90000"/>
              </a:lnSpc>
              <a:spcBef>
                <a:spcPct val="20000"/>
              </a:spcBef>
              <a:buClr>
                <a:srgbClr val="2B9938"/>
              </a:buClr>
              <a:buSzPct val="100000"/>
              <a:buFont typeface="Arial" panose="020B0604020202020204" pitchFamily="34" charset="0"/>
              <a:buChar char="•"/>
              <a:tabLst>
                <a:tab pos="182563" algn="l"/>
              </a:tabLst>
              <a:defRPr/>
            </a:pPr>
            <a:endParaRPr lang="en-US" sz="1600" dirty="0">
              <a:solidFill>
                <a:srgbClr val="000000"/>
              </a:solidFill>
              <a:latin typeface="Calibri"/>
              <a:ea typeface="Times New Roman" panose="02020603050405020304" pitchFamily="18" charset="0"/>
              <a:cs typeface="Times New Roman" panose="02020603050405020304" pitchFamily="18" charset="0"/>
            </a:endParaRPr>
          </a:p>
          <a:p>
            <a:pPr marL="455612" lvl="0" indent="-285750">
              <a:lnSpc>
                <a:spcPct val="90000"/>
              </a:lnSpc>
              <a:spcBef>
                <a:spcPct val="20000"/>
              </a:spcBef>
              <a:buClr>
                <a:srgbClr val="2B9938"/>
              </a:buClr>
              <a:buSzPct val="100000"/>
              <a:buFont typeface="Arial" panose="020B0604020202020204" pitchFamily="34" charset="0"/>
              <a:buChar char="•"/>
              <a:tabLst>
                <a:tab pos="182563" algn="l"/>
              </a:tabLst>
              <a:defRPr/>
            </a:pPr>
            <a:endParaRPr lang="en-US" sz="16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endParaRPr>
          </a:p>
          <a:p>
            <a:pPr marL="455612" lvl="0" indent="-285750">
              <a:lnSpc>
                <a:spcPct val="90000"/>
              </a:lnSpc>
              <a:spcBef>
                <a:spcPct val="20000"/>
              </a:spcBef>
              <a:buClr>
                <a:srgbClr val="2B9938"/>
              </a:buClr>
              <a:buSzPct val="100000"/>
              <a:buFont typeface="Arial" panose="020B0604020202020204" pitchFamily="34" charset="0"/>
              <a:buChar char="•"/>
              <a:tabLst>
                <a:tab pos="182563" algn="l"/>
              </a:tabLst>
              <a:defRPr/>
            </a:pPr>
            <a:endParaRPr lang="sl-SI" sz="1600" dirty="0">
              <a:latin typeface="Calibri"/>
            </a:endParaRPr>
          </a:p>
          <a:p>
            <a:pPr marL="455612" lvl="0" indent="-285750">
              <a:lnSpc>
                <a:spcPct val="90000"/>
              </a:lnSpc>
              <a:spcBef>
                <a:spcPct val="20000"/>
              </a:spcBef>
              <a:buClr>
                <a:srgbClr val="E8BA00"/>
              </a:buClr>
              <a:buSzPct val="100000"/>
              <a:buFont typeface="Arial" panose="020B0604020202020204" pitchFamily="34" charset="0"/>
              <a:buChar char="•"/>
              <a:tabLst>
                <a:tab pos="182563" algn="l"/>
              </a:tabLst>
              <a:defRPr/>
            </a:pPr>
            <a:endParaRPr lang="sl-SI" dirty="0">
              <a:latin typeface="Calibri"/>
            </a:endParaRPr>
          </a:p>
        </p:txBody>
      </p:sp>
      <p:sp>
        <p:nvSpPr>
          <p:cNvPr id="3" name="Rectangle 2">
            <a:extLst>
              <a:ext uri="{FF2B5EF4-FFF2-40B4-BE49-F238E27FC236}">
                <a16:creationId xmlns:a16="http://schemas.microsoft.com/office/drawing/2014/main" id="{06F95342-F369-4D54-93FF-B85E8239D951}"/>
              </a:ext>
            </a:extLst>
          </p:cNvPr>
          <p:cNvSpPr/>
          <p:nvPr/>
        </p:nvSpPr>
        <p:spPr>
          <a:xfrm>
            <a:off x="633654" y="1131252"/>
            <a:ext cx="4572000" cy="492443"/>
          </a:xfrm>
          <a:prstGeom prst="rect">
            <a:avLst/>
          </a:prstGeom>
        </p:spPr>
        <p:txBody>
          <a:bodyPr>
            <a:spAutoFit/>
          </a:bodyPr>
          <a:lstStyle/>
          <a:p>
            <a:pPr lvl="0" fontAlgn="auto">
              <a:spcBef>
                <a:spcPct val="20000"/>
              </a:spcBef>
              <a:spcAft>
                <a:spcPts val="0"/>
              </a:spcAft>
              <a:defRPr/>
            </a:pPr>
            <a:r>
              <a:rPr lang="en-US" sz="2600" dirty="0" err="1">
                <a:latin typeface="Calibri" pitchFamily="34" charset="0"/>
                <a:cs typeface="Arial" pitchFamily="34" charset="0"/>
              </a:rPr>
              <a:t>Nabor</a:t>
            </a:r>
            <a:r>
              <a:rPr lang="en-US" sz="2600" dirty="0">
                <a:latin typeface="Calibri" pitchFamily="34" charset="0"/>
                <a:cs typeface="Arial" pitchFamily="34" charset="0"/>
              </a:rPr>
              <a:t> </a:t>
            </a:r>
            <a:r>
              <a:rPr lang="en-US" sz="2600" dirty="0" err="1">
                <a:latin typeface="Calibri" pitchFamily="34" charset="0"/>
                <a:cs typeface="Arial" pitchFamily="34" charset="0"/>
              </a:rPr>
              <a:t>kazalnikov</a:t>
            </a:r>
            <a:endParaRPr lang="sl-SI" sz="2600" dirty="0">
              <a:latin typeface="Calibri" pitchFamily="34" charset="0"/>
              <a:cs typeface="Arial" pitchFamily="34" charset="0"/>
            </a:endParaRPr>
          </a:p>
        </p:txBody>
      </p:sp>
    </p:spTree>
    <p:extLst>
      <p:ext uri="{BB962C8B-B14F-4D97-AF65-F5344CB8AC3E}">
        <p14:creationId xmlns:p14="http://schemas.microsoft.com/office/powerpoint/2010/main" val="5806157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83A0032-1781-4BE3-87EF-2F8F5575819A}"/>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7455447" y="270220"/>
            <a:ext cx="1458781" cy="679996"/>
          </a:xfrm>
          <a:prstGeom prst="rect">
            <a:avLst/>
          </a:prstGeom>
        </p:spPr>
      </p:pic>
      <p:pic>
        <p:nvPicPr>
          <p:cNvPr id="8" name="Picture 7">
            <a:extLst>
              <a:ext uri="{FF2B5EF4-FFF2-40B4-BE49-F238E27FC236}">
                <a16:creationId xmlns:a16="http://schemas.microsoft.com/office/drawing/2014/main" id="{8F91FFCD-5C6E-4F02-A32F-A09345E22418}"/>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464990" y="412126"/>
            <a:ext cx="990457" cy="396183"/>
          </a:xfrm>
          <a:prstGeom prst="rect">
            <a:avLst/>
          </a:prstGeom>
        </p:spPr>
      </p:pic>
      <p:sp>
        <p:nvSpPr>
          <p:cNvPr id="4" name="Rectangle 3">
            <a:extLst>
              <a:ext uri="{FF2B5EF4-FFF2-40B4-BE49-F238E27FC236}">
                <a16:creationId xmlns:a16="http://schemas.microsoft.com/office/drawing/2014/main" id="{F6E007E5-A2AC-44C1-84A3-A8D03D595433}"/>
              </a:ext>
            </a:extLst>
          </p:cNvPr>
          <p:cNvSpPr/>
          <p:nvPr/>
        </p:nvSpPr>
        <p:spPr>
          <a:xfrm>
            <a:off x="633653" y="2462990"/>
            <a:ext cx="3799999" cy="1677382"/>
          </a:xfrm>
          <a:prstGeom prst="rect">
            <a:avLst/>
          </a:prstGeom>
        </p:spPr>
        <p:txBody>
          <a:bodyPr wrap="square">
            <a:spAutoFit/>
          </a:bodyPr>
          <a:lstStyle/>
          <a:p>
            <a:pPr lvl="0" fontAlgn="auto">
              <a:spcBef>
                <a:spcPct val="20000"/>
              </a:spcBef>
              <a:spcAft>
                <a:spcPts val="0"/>
              </a:spcAft>
              <a:defRPr/>
            </a:pPr>
            <a:r>
              <a:rPr lang="en-US" sz="1600" b="1" dirty="0" err="1">
                <a:solidFill>
                  <a:schemeClr val="accent6">
                    <a:lumMod val="75000"/>
                  </a:schemeClr>
                </a:solidFill>
                <a:latin typeface="Calibri"/>
              </a:rPr>
              <a:t>Demografija</a:t>
            </a:r>
            <a:r>
              <a:rPr lang="en-US" sz="1600" b="1" dirty="0">
                <a:solidFill>
                  <a:schemeClr val="accent6">
                    <a:lumMod val="75000"/>
                  </a:schemeClr>
                </a:solidFill>
                <a:latin typeface="Calibri"/>
              </a:rPr>
              <a:t>:</a:t>
            </a:r>
            <a:endParaRPr lang="sl-SI" sz="1600" dirty="0">
              <a:latin typeface="Calibri"/>
            </a:endParaRPr>
          </a:p>
          <a:p>
            <a:pPr marL="455612" lvl="0" indent="-285750">
              <a:lnSpc>
                <a:spcPct val="90000"/>
              </a:lnSpc>
              <a:spcBef>
                <a:spcPct val="20000"/>
              </a:spcBef>
              <a:buClr>
                <a:srgbClr val="2B9938"/>
              </a:buClr>
              <a:buSzPct val="100000"/>
              <a:buFont typeface="Arial" panose="020B0604020202020204" pitchFamily="34" charset="0"/>
              <a:buChar char="•"/>
              <a:tabLst>
                <a:tab pos="182563" algn="l"/>
              </a:tabLst>
              <a:defRPr/>
            </a:pPr>
            <a:r>
              <a:rPr lang="sl-SI" sz="1600" dirty="0">
                <a:effectLst/>
                <a:latin typeface="Calibri" panose="020F0502020204030204" pitchFamily="34" charset="0"/>
                <a:ea typeface="Calibri" panose="020F0502020204030204" pitchFamily="34" charset="0"/>
                <a:cs typeface="Times New Roman" panose="02020603050405020304" pitchFamily="18" charset="0"/>
              </a:rPr>
              <a:t>zmanjševanje števila prebivalstva (za 1,7 % v zadnjih 20 letih),</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455612" lvl="0" indent="-285750">
              <a:lnSpc>
                <a:spcPct val="90000"/>
              </a:lnSpc>
              <a:spcBef>
                <a:spcPct val="20000"/>
              </a:spcBef>
              <a:buClr>
                <a:srgbClr val="2B9938"/>
              </a:buClr>
              <a:buSzPct val="100000"/>
              <a:buFont typeface="Arial" panose="020B0604020202020204" pitchFamily="34" charset="0"/>
              <a:buChar char="•"/>
              <a:tabLst>
                <a:tab pos="182563" algn="l"/>
              </a:tabLst>
              <a:defRPr/>
            </a:pPr>
            <a:r>
              <a:rPr lang="en-US" sz="1600" dirty="0" err="1">
                <a:latin typeface="Calibri"/>
              </a:rPr>
              <a:t>izrazito</a:t>
            </a:r>
            <a:r>
              <a:rPr lang="en-US" sz="1600" dirty="0">
                <a:latin typeface="Calibri"/>
              </a:rPr>
              <a:t> </a:t>
            </a:r>
            <a:r>
              <a:rPr lang="en-US" sz="1600" dirty="0" err="1">
                <a:latin typeface="Calibri"/>
              </a:rPr>
              <a:t>negativen</a:t>
            </a:r>
            <a:r>
              <a:rPr lang="en-US" sz="1600" dirty="0">
                <a:latin typeface="Calibri"/>
              </a:rPr>
              <a:t> </a:t>
            </a:r>
            <a:r>
              <a:rPr lang="en-US" sz="1600" dirty="0" err="1">
                <a:latin typeface="Calibri"/>
              </a:rPr>
              <a:t>naravni</a:t>
            </a:r>
            <a:r>
              <a:rPr lang="en-US" sz="1600" dirty="0">
                <a:latin typeface="Calibri"/>
              </a:rPr>
              <a:t> </a:t>
            </a:r>
            <a:r>
              <a:rPr lang="en-US" sz="1600" dirty="0" err="1">
                <a:latin typeface="Calibri"/>
              </a:rPr>
              <a:t>prirast</a:t>
            </a:r>
            <a:r>
              <a:rPr lang="en-US" sz="1600" dirty="0">
                <a:latin typeface="Calibri"/>
              </a:rPr>
              <a:t>,</a:t>
            </a:r>
          </a:p>
          <a:p>
            <a:pPr marL="455612" lvl="0" indent="-285750">
              <a:lnSpc>
                <a:spcPct val="90000"/>
              </a:lnSpc>
              <a:spcBef>
                <a:spcPct val="20000"/>
              </a:spcBef>
              <a:buClr>
                <a:srgbClr val="2B9938"/>
              </a:buClr>
              <a:buSzPct val="100000"/>
              <a:buFont typeface="Arial" panose="020B0604020202020204" pitchFamily="34" charset="0"/>
              <a:buChar char="•"/>
              <a:tabLst>
                <a:tab pos="182563" algn="l"/>
              </a:tabLst>
              <a:defRPr/>
            </a:pPr>
            <a:r>
              <a:rPr lang="en-US" sz="1600" dirty="0" err="1">
                <a:latin typeface="Calibri"/>
              </a:rPr>
              <a:t>pozitiven</a:t>
            </a:r>
            <a:r>
              <a:rPr lang="en-US" sz="1600" dirty="0">
                <a:latin typeface="Calibri"/>
              </a:rPr>
              <a:t> </a:t>
            </a:r>
            <a:r>
              <a:rPr lang="en-US" sz="1600" dirty="0" err="1">
                <a:latin typeface="Calibri"/>
              </a:rPr>
              <a:t>selitveni</a:t>
            </a:r>
            <a:r>
              <a:rPr lang="en-US" sz="1600" dirty="0">
                <a:latin typeface="Calibri"/>
              </a:rPr>
              <a:t> </a:t>
            </a:r>
            <a:r>
              <a:rPr lang="en-US" sz="1600" dirty="0" err="1">
                <a:latin typeface="Calibri"/>
              </a:rPr>
              <a:t>prirast</a:t>
            </a:r>
            <a:r>
              <a:rPr lang="en-US" sz="1600" dirty="0">
                <a:latin typeface="Calibri"/>
              </a:rPr>
              <a:t>.</a:t>
            </a:r>
            <a:endParaRPr lang="sl-SI" dirty="0">
              <a:latin typeface="Calibri"/>
            </a:endParaRPr>
          </a:p>
          <a:p>
            <a:pPr marL="455612" lvl="0" indent="-285750">
              <a:lnSpc>
                <a:spcPct val="90000"/>
              </a:lnSpc>
              <a:spcBef>
                <a:spcPct val="20000"/>
              </a:spcBef>
              <a:buClr>
                <a:srgbClr val="E8BA00"/>
              </a:buClr>
              <a:buSzPct val="100000"/>
              <a:buFont typeface="Arial" panose="020B0604020202020204" pitchFamily="34" charset="0"/>
              <a:buChar char="•"/>
              <a:tabLst>
                <a:tab pos="182563" algn="l"/>
              </a:tabLst>
              <a:defRPr/>
            </a:pPr>
            <a:endParaRPr lang="sl-SI" dirty="0">
              <a:latin typeface="Calibri"/>
            </a:endParaRPr>
          </a:p>
        </p:txBody>
      </p:sp>
      <p:sp>
        <p:nvSpPr>
          <p:cNvPr id="3" name="Rectangle 2">
            <a:extLst>
              <a:ext uri="{FF2B5EF4-FFF2-40B4-BE49-F238E27FC236}">
                <a16:creationId xmlns:a16="http://schemas.microsoft.com/office/drawing/2014/main" id="{06F95342-F369-4D54-93FF-B85E8239D951}"/>
              </a:ext>
            </a:extLst>
          </p:cNvPr>
          <p:cNvSpPr/>
          <p:nvPr/>
        </p:nvSpPr>
        <p:spPr>
          <a:xfrm>
            <a:off x="633654" y="1015121"/>
            <a:ext cx="4890846" cy="1188018"/>
          </a:xfrm>
          <a:prstGeom prst="rect">
            <a:avLst/>
          </a:prstGeom>
        </p:spPr>
        <p:txBody>
          <a:bodyPr wrap="square">
            <a:spAutoFit/>
          </a:bodyPr>
          <a:lstStyle/>
          <a:p>
            <a:pPr lvl="0" fontAlgn="auto">
              <a:spcBef>
                <a:spcPct val="20000"/>
              </a:spcBef>
              <a:spcAft>
                <a:spcPts val="0"/>
              </a:spcAft>
              <a:defRPr/>
            </a:pPr>
            <a:r>
              <a:rPr lang="sl-SI" sz="2600" dirty="0">
                <a:latin typeface="Calibri" pitchFamily="34" charset="0"/>
                <a:cs typeface="Arial" pitchFamily="34" charset="0"/>
              </a:rPr>
              <a:t>Ključne</a:t>
            </a:r>
            <a:r>
              <a:rPr lang="en-US" sz="2600" dirty="0">
                <a:latin typeface="Calibri" pitchFamily="34" charset="0"/>
                <a:cs typeface="Arial" pitchFamily="34" charset="0"/>
              </a:rPr>
              <a:t> </a:t>
            </a:r>
            <a:r>
              <a:rPr lang="sl-SI" sz="2600" dirty="0">
                <a:latin typeface="Calibri" pitchFamily="34" charset="0"/>
                <a:cs typeface="Arial" pitchFamily="34" charset="0"/>
              </a:rPr>
              <a:t>ugotovitve</a:t>
            </a:r>
            <a:r>
              <a:rPr lang="en-US" sz="2600" dirty="0">
                <a:latin typeface="Calibri" pitchFamily="34" charset="0"/>
                <a:cs typeface="Arial" pitchFamily="34" charset="0"/>
              </a:rPr>
              <a:t> </a:t>
            </a:r>
            <a:r>
              <a:rPr lang="sl-SI" sz="2600" dirty="0">
                <a:latin typeface="Calibri" pitchFamily="34" charset="0"/>
                <a:cs typeface="Arial" pitchFamily="34" charset="0"/>
              </a:rPr>
              <a:t>prost</a:t>
            </a:r>
            <a:r>
              <a:rPr lang="en-US" sz="2600" dirty="0">
                <a:latin typeface="Calibri" pitchFamily="34" charset="0"/>
                <a:cs typeface="Arial" pitchFamily="34" charset="0"/>
              </a:rPr>
              <a:t>o</a:t>
            </a:r>
            <a:r>
              <a:rPr lang="sl-SI" sz="2600" dirty="0" err="1">
                <a:latin typeface="Calibri" pitchFamily="34" charset="0"/>
                <a:cs typeface="Arial" pitchFamily="34" charset="0"/>
              </a:rPr>
              <a:t>rskega</a:t>
            </a:r>
            <a:r>
              <a:rPr lang="en-US" sz="2600" dirty="0">
                <a:latin typeface="Calibri" pitchFamily="34" charset="0"/>
                <a:cs typeface="Arial" pitchFamily="34" charset="0"/>
              </a:rPr>
              <a:t> </a:t>
            </a:r>
            <a:r>
              <a:rPr lang="sl-SI" sz="2600" dirty="0">
                <a:latin typeface="Calibri" pitchFamily="34" charset="0"/>
                <a:cs typeface="Arial" pitchFamily="34" charset="0"/>
              </a:rPr>
              <a:t>razvoja</a:t>
            </a:r>
          </a:p>
          <a:p>
            <a:pPr lvl="0" fontAlgn="auto">
              <a:spcBef>
                <a:spcPct val="20000"/>
              </a:spcBef>
              <a:spcAft>
                <a:spcPts val="0"/>
              </a:spcAft>
              <a:defRPr/>
            </a:pPr>
            <a:r>
              <a:rPr lang="sl-SI" sz="1600" dirty="0">
                <a:solidFill>
                  <a:schemeClr val="accent6">
                    <a:lumMod val="75000"/>
                  </a:schemeClr>
                </a:solidFill>
                <a:latin typeface="Calibri" pitchFamily="34" charset="0"/>
                <a:cs typeface="Arial" pitchFamily="34" charset="0"/>
              </a:rPr>
              <a:t>Povzetek</a:t>
            </a:r>
            <a:r>
              <a:rPr lang="en-US" sz="1600" dirty="0">
                <a:solidFill>
                  <a:schemeClr val="accent6">
                    <a:lumMod val="75000"/>
                  </a:schemeClr>
                </a:solidFill>
                <a:latin typeface="Calibri" pitchFamily="34" charset="0"/>
                <a:cs typeface="Arial" pitchFamily="34" charset="0"/>
              </a:rPr>
              <a:t> </a:t>
            </a:r>
            <a:r>
              <a:rPr lang="sl-SI" sz="1600" dirty="0">
                <a:solidFill>
                  <a:schemeClr val="accent6">
                    <a:lumMod val="75000"/>
                  </a:schemeClr>
                </a:solidFill>
                <a:latin typeface="Calibri" pitchFamily="34" charset="0"/>
                <a:cs typeface="Arial" pitchFamily="34" charset="0"/>
              </a:rPr>
              <a:t>Poročila</a:t>
            </a:r>
            <a:r>
              <a:rPr lang="en-US" sz="1600" dirty="0">
                <a:solidFill>
                  <a:schemeClr val="accent6">
                    <a:lumMod val="75000"/>
                  </a:schemeClr>
                </a:solidFill>
                <a:latin typeface="Calibri" pitchFamily="34" charset="0"/>
                <a:cs typeface="Arial" pitchFamily="34" charset="0"/>
              </a:rPr>
              <a:t> o </a:t>
            </a:r>
            <a:r>
              <a:rPr lang="sl-SI" sz="1600" dirty="0">
                <a:solidFill>
                  <a:schemeClr val="accent6">
                    <a:lumMod val="75000"/>
                  </a:schemeClr>
                </a:solidFill>
                <a:latin typeface="Calibri" pitchFamily="34" charset="0"/>
                <a:cs typeface="Arial" pitchFamily="34" charset="0"/>
              </a:rPr>
              <a:t>prostorskem</a:t>
            </a:r>
            <a:r>
              <a:rPr lang="en-US" sz="1600" dirty="0">
                <a:solidFill>
                  <a:schemeClr val="accent6">
                    <a:lumMod val="75000"/>
                  </a:schemeClr>
                </a:solidFill>
                <a:latin typeface="Calibri" pitchFamily="34" charset="0"/>
                <a:cs typeface="Arial" pitchFamily="34" charset="0"/>
              </a:rPr>
              <a:t> </a:t>
            </a:r>
            <a:r>
              <a:rPr lang="sl-SI" sz="1600" dirty="0">
                <a:solidFill>
                  <a:schemeClr val="accent6">
                    <a:lumMod val="75000"/>
                  </a:schemeClr>
                </a:solidFill>
                <a:latin typeface="Calibri" pitchFamily="34" charset="0"/>
                <a:cs typeface="Arial" pitchFamily="34" charset="0"/>
              </a:rPr>
              <a:t>razvoju</a:t>
            </a:r>
            <a:r>
              <a:rPr lang="en-US" sz="1600" dirty="0">
                <a:solidFill>
                  <a:schemeClr val="accent6">
                    <a:lumMod val="75000"/>
                  </a:schemeClr>
                </a:solidFill>
                <a:latin typeface="Calibri" pitchFamily="34" charset="0"/>
                <a:cs typeface="Arial" pitchFamily="34" charset="0"/>
              </a:rPr>
              <a:t> </a:t>
            </a:r>
            <a:r>
              <a:rPr lang="sl-SI" sz="1600" dirty="0">
                <a:solidFill>
                  <a:schemeClr val="accent6">
                    <a:lumMod val="75000"/>
                  </a:schemeClr>
                </a:solidFill>
                <a:latin typeface="Calibri" pitchFamily="34" charset="0"/>
                <a:cs typeface="Arial" pitchFamily="34" charset="0"/>
              </a:rPr>
              <a:t>občine</a:t>
            </a:r>
            <a:r>
              <a:rPr lang="en-US" sz="1600" dirty="0">
                <a:solidFill>
                  <a:schemeClr val="accent6">
                    <a:lumMod val="75000"/>
                  </a:schemeClr>
                </a:solidFill>
                <a:latin typeface="Calibri" pitchFamily="34" charset="0"/>
                <a:cs typeface="Arial" pitchFamily="34" charset="0"/>
              </a:rPr>
              <a:t> </a:t>
            </a:r>
            <a:r>
              <a:rPr lang="sl-SI" sz="1600" dirty="0">
                <a:solidFill>
                  <a:schemeClr val="accent6">
                    <a:lumMod val="75000"/>
                  </a:schemeClr>
                </a:solidFill>
                <a:latin typeface="Calibri" pitchFamily="34" charset="0"/>
                <a:cs typeface="Arial" pitchFamily="34" charset="0"/>
              </a:rPr>
              <a:t>Brežice</a:t>
            </a:r>
            <a:r>
              <a:rPr lang="en-US" sz="1600" dirty="0">
                <a:solidFill>
                  <a:schemeClr val="accent6">
                    <a:lumMod val="75000"/>
                  </a:schemeClr>
                </a:solidFill>
                <a:latin typeface="Calibri" pitchFamily="34" charset="0"/>
                <a:cs typeface="Arial" pitchFamily="34" charset="0"/>
              </a:rPr>
              <a:t> </a:t>
            </a:r>
            <a:endParaRPr lang="sl-SI" sz="1600" dirty="0">
              <a:solidFill>
                <a:schemeClr val="accent6">
                  <a:lumMod val="75000"/>
                </a:schemeClr>
              </a:solidFill>
              <a:latin typeface="Calibri" pitchFamily="34" charset="0"/>
              <a:cs typeface="Arial" pitchFamily="34" charset="0"/>
            </a:endParaRPr>
          </a:p>
        </p:txBody>
      </p:sp>
      <p:sp>
        <p:nvSpPr>
          <p:cNvPr id="6" name="Rectangle 5">
            <a:extLst>
              <a:ext uri="{FF2B5EF4-FFF2-40B4-BE49-F238E27FC236}">
                <a16:creationId xmlns:a16="http://schemas.microsoft.com/office/drawing/2014/main" id="{8677D713-8412-446C-8B29-99F71C7D98DE}"/>
              </a:ext>
            </a:extLst>
          </p:cNvPr>
          <p:cNvSpPr/>
          <p:nvPr/>
        </p:nvSpPr>
        <p:spPr>
          <a:xfrm>
            <a:off x="633653" y="3935066"/>
            <a:ext cx="3799999" cy="1101840"/>
          </a:xfrm>
          <a:prstGeom prst="rect">
            <a:avLst/>
          </a:prstGeom>
        </p:spPr>
        <p:txBody>
          <a:bodyPr wrap="square">
            <a:spAutoFit/>
          </a:bodyPr>
          <a:lstStyle/>
          <a:p>
            <a:pPr lvl="0" fontAlgn="auto">
              <a:spcBef>
                <a:spcPct val="20000"/>
              </a:spcBef>
              <a:spcAft>
                <a:spcPts val="0"/>
              </a:spcAft>
              <a:defRPr/>
            </a:pPr>
            <a:r>
              <a:rPr lang="en-US" sz="1600" b="1" dirty="0" err="1">
                <a:solidFill>
                  <a:schemeClr val="accent6">
                    <a:lumMod val="75000"/>
                  </a:schemeClr>
                </a:solidFill>
                <a:latin typeface="Calibri"/>
              </a:rPr>
              <a:t>Gospodarstvo</a:t>
            </a:r>
            <a:r>
              <a:rPr lang="en-US" sz="1600" b="1" dirty="0">
                <a:solidFill>
                  <a:schemeClr val="accent6">
                    <a:lumMod val="75000"/>
                  </a:schemeClr>
                </a:solidFill>
                <a:latin typeface="Calibri"/>
              </a:rPr>
              <a:t>:</a:t>
            </a:r>
            <a:endParaRPr lang="sl-SI" sz="1600" dirty="0">
              <a:latin typeface="Calibri"/>
            </a:endParaRPr>
          </a:p>
          <a:p>
            <a:pPr marL="455612" lvl="0" indent="-285750">
              <a:lnSpc>
                <a:spcPct val="90000"/>
              </a:lnSpc>
              <a:spcBef>
                <a:spcPct val="20000"/>
              </a:spcBef>
              <a:buClr>
                <a:srgbClr val="2B9938"/>
              </a:buClr>
              <a:buSzPct val="100000"/>
              <a:buFont typeface="Arial" panose="020B0604020202020204" pitchFamily="34" charset="0"/>
              <a:buChar char="•"/>
              <a:tabLst>
                <a:tab pos="182563" algn="l"/>
              </a:tabLst>
              <a:defRPr/>
            </a:pPr>
            <a:r>
              <a:rPr lang="en-US" sz="1600" dirty="0" err="1">
                <a:latin typeface="Calibri" panose="020F0502020204030204" pitchFamily="34" charset="0"/>
                <a:cs typeface="Times New Roman" panose="02020603050405020304" pitchFamily="18" charset="0"/>
              </a:rPr>
              <a:t>stagnacija</a:t>
            </a:r>
            <a:r>
              <a:rPr lang="en-US" sz="1600" dirty="0">
                <a:latin typeface="Calibri" panose="020F0502020204030204" pitchFamily="34" charset="0"/>
                <a:cs typeface="Times New Roman" panose="02020603050405020304" pitchFamily="18" charset="0"/>
              </a:rPr>
              <a:t> </a:t>
            </a:r>
            <a:r>
              <a:rPr lang="en-US" sz="1600" dirty="0" err="1">
                <a:latin typeface="Calibri" panose="020F0502020204030204" pitchFamily="34" charset="0"/>
                <a:cs typeface="Times New Roman" panose="02020603050405020304" pitchFamily="18" charset="0"/>
              </a:rPr>
              <a:t>delovnih</a:t>
            </a:r>
            <a:r>
              <a:rPr lang="en-US" sz="1600" dirty="0">
                <a:latin typeface="Calibri" panose="020F0502020204030204" pitchFamily="34" charset="0"/>
                <a:cs typeface="Times New Roman" panose="02020603050405020304" pitchFamily="18" charset="0"/>
              </a:rPr>
              <a:t> </a:t>
            </a:r>
            <a:r>
              <a:rPr lang="en-US" sz="1600" dirty="0" err="1">
                <a:latin typeface="Calibri" panose="020F0502020204030204" pitchFamily="34" charset="0"/>
                <a:cs typeface="Times New Roman" panose="02020603050405020304" pitchFamily="18" charset="0"/>
              </a:rPr>
              <a:t>mest</a:t>
            </a:r>
            <a:r>
              <a:rPr lang="en-US" sz="1600" dirty="0">
                <a:latin typeface="Calibri" panose="020F0502020204030204" pitchFamily="34" charset="0"/>
                <a:cs typeface="Times New Roman" panose="02020603050405020304" pitchFamily="18" charset="0"/>
              </a:rPr>
              <a:t>,</a:t>
            </a:r>
          </a:p>
          <a:p>
            <a:pPr marL="455612" lvl="0" indent="-285750">
              <a:lnSpc>
                <a:spcPct val="90000"/>
              </a:lnSpc>
              <a:spcBef>
                <a:spcPct val="20000"/>
              </a:spcBef>
              <a:buClr>
                <a:srgbClr val="2B9938"/>
              </a:buClr>
              <a:buSzPct val="100000"/>
              <a:buFont typeface="Arial" panose="020B0604020202020204" pitchFamily="34" charset="0"/>
              <a:buChar char="•"/>
              <a:tabLst>
                <a:tab pos="182563" algn="l"/>
              </a:tabLst>
              <a:defRPr/>
            </a:pPr>
            <a:r>
              <a:rPr lang="en-US" sz="1600" dirty="0">
                <a:latin typeface="Calibri" panose="020F0502020204030204" pitchFamily="34" charset="0"/>
                <a:cs typeface="Times New Roman" panose="02020603050405020304" pitchFamily="18" charset="0"/>
              </a:rPr>
              <a:t>dobra </a:t>
            </a:r>
            <a:r>
              <a:rPr lang="en-US" sz="1600" dirty="0" err="1">
                <a:latin typeface="Calibri" panose="020F0502020204030204" pitchFamily="34" charset="0"/>
                <a:cs typeface="Times New Roman" panose="02020603050405020304" pitchFamily="18" charset="0"/>
              </a:rPr>
              <a:t>strateška</a:t>
            </a:r>
            <a:r>
              <a:rPr lang="en-US" sz="1600" dirty="0">
                <a:latin typeface="Calibri" panose="020F0502020204030204" pitchFamily="34" charset="0"/>
                <a:cs typeface="Times New Roman" panose="02020603050405020304" pitchFamily="18" charset="0"/>
              </a:rPr>
              <a:t> </a:t>
            </a:r>
            <a:r>
              <a:rPr lang="en-US" sz="1600" dirty="0" err="1">
                <a:latin typeface="Calibri" panose="020F0502020204030204" pitchFamily="34" charset="0"/>
                <a:cs typeface="Times New Roman" panose="02020603050405020304" pitchFamily="18" charset="0"/>
              </a:rPr>
              <a:t>lega</a:t>
            </a:r>
            <a:r>
              <a:rPr lang="en-US" sz="1600" dirty="0">
                <a:latin typeface="Calibri" panose="020F0502020204030204" pitchFamily="34" charset="0"/>
                <a:cs typeface="Times New Roman" panose="02020603050405020304" pitchFamily="18" charset="0"/>
              </a:rPr>
              <a:t> (</a:t>
            </a:r>
            <a:r>
              <a:rPr lang="en-US" sz="1600" dirty="0" err="1">
                <a:latin typeface="Calibri" panose="020F0502020204030204" pitchFamily="34" charset="0"/>
                <a:cs typeface="Times New Roman" panose="02020603050405020304" pitchFamily="18" charset="0"/>
              </a:rPr>
              <a:t>infrastrukturni</a:t>
            </a:r>
            <a:r>
              <a:rPr lang="en-US" sz="1600" dirty="0">
                <a:latin typeface="Calibri" panose="020F0502020204030204" pitchFamily="34" charset="0"/>
                <a:cs typeface="Times New Roman" panose="02020603050405020304" pitchFamily="18" charset="0"/>
              </a:rPr>
              <a:t> </a:t>
            </a:r>
            <a:r>
              <a:rPr lang="en-US" sz="1600" dirty="0" err="1">
                <a:latin typeface="Calibri" panose="020F0502020204030204" pitchFamily="34" charset="0"/>
                <a:cs typeface="Times New Roman" panose="02020603050405020304" pitchFamily="18" charset="0"/>
              </a:rPr>
              <a:t>koridor</a:t>
            </a:r>
            <a:r>
              <a:rPr lang="en-US" sz="1600" dirty="0">
                <a:latin typeface="Calibri" panose="020F0502020204030204" pitchFamily="34" charset="0"/>
                <a:cs typeface="Times New Roman" panose="02020603050405020304" pitchFamily="18" charset="0"/>
              </a:rPr>
              <a:t>).</a:t>
            </a:r>
            <a:endParaRPr lang="sl-SI" dirty="0">
              <a:latin typeface="Calibri"/>
            </a:endParaRPr>
          </a:p>
        </p:txBody>
      </p:sp>
      <p:sp>
        <p:nvSpPr>
          <p:cNvPr id="9" name="Rectangle 8">
            <a:extLst>
              <a:ext uri="{FF2B5EF4-FFF2-40B4-BE49-F238E27FC236}">
                <a16:creationId xmlns:a16="http://schemas.microsoft.com/office/drawing/2014/main" id="{2876708B-3423-46C9-A022-E80BD566DCB5}"/>
              </a:ext>
            </a:extLst>
          </p:cNvPr>
          <p:cNvSpPr/>
          <p:nvPr/>
        </p:nvSpPr>
        <p:spPr>
          <a:xfrm>
            <a:off x="633653" y="5291959"/>
            <a:ext cx="3799999" cy="1086451"/>
          </a:xfrm>
          <a:prstGeom prst="rect">
            <a:avLst/>
          </a:prstGeom>
        </p:spPr>
        <p:txBody>
          <a:bodyPr wrap="square">
            <a:spAutoFit/>
          </a:bodyPr>
          <a:lstStyle/>
          <a:p>
            <a:pPr lvl="0" fontAlgn="auto">
              <a:spcBef>
                <a:spcPct val="20000"/>
              </a:spcBef>
              <a:spcAft>
                <a:spcPts val="0"/>
              </a:spcAft>
              <a:defRPr/>
            </a:pPr>
            <a:r>
              <a:rPr lang="en-US" sz="1600" b="1" dirty="0" err="1">
                <a:solidFill>
                  <a:schemeClr val="accent6">
                    <a:lumMod val="75000"/>
                  </a:schemeClr>
                </a:solidFill>
                <a:latin typeface="Calibri"/>
              </a:rPr>
              <a:t>Centralne</a:t>
            </a:r>
            <a:r>
              <a:rPr lang="en-US" sz="1600" b="1" dirty="0">
                <a:solidFill>
                  <a:schemeClr val="accent6">
                    <a:lumMod val="75000"/>
                  </a:schemeClr>
                </a:solidFill>
                <a:latin typeface="Calibri"/>
              </a:rPr>
              <a:t> </a:t>
            </a:r>
            <a:r>
              <a:rPr lang="en-US" sz="1600" b="1" dirty="0" err="1">
                <a:solidFill>
                  <a:schemeClr val="accent6">
                    <a:lumMod val="75000"/>
                  </a:schemeClr>
                </a:solidFill>
                <a:latin typeface="Calibri"/>
              </a:rPr>
              <a:t>dejavnosti</a:t>
            </a:r>
            <a:r>
              <a:rPr lang="en-US" sz="1600" b="1" dirty="0">
                <a:solidFill>
                  <a:schemeClr val="accent6">
                    <a:lumMod val="75000"/>
                  </a:schemeClr>
                </a:solidFill>
                <a:latin typeface="Calibri"/>
              </a:rPr>
              <a:t>:</a:t>
            </a:r>
            <a:endParaRPr lang="sl-SI" sz="1600" dirty="0">
              <a:latin typeface="Calibri"/>
            </a:endParaRPr>
          </a:p>
          <a:p>
            <a:pPr marL="455612" lvl="0" indent="-285750">
              <a:lnSpc>
                <a:spcPct val="90000"/>
              </a:lnSpc>
              <a:spcBef>
                <a:spcPct val="20000"/>
              </a:spcBef>
              <a:buClr>
                <a:srgbClr val="2B9938"/>
              </a:buClr>
              <a:buSzPct val="100000"/>
              <a:buFont typeface="Arial" panose="020B0604020202020204" pitchFamily="34" charset="0"/>
              <a:buChar char="•"/>
              <a:tabLst>
                <a:tab pos="182563" algn="l"/>
              </a:tabLst>
              <a:defRPr/>
            </a:pPr>
            <a:r>
              <a:rPr lang="sl-SI" sz="1600" dirty="0">
                <a:effectLst/>
                <a:latin typeface="Calibri" panose="020F0502020204030204" pitchFamily="34" charset="0"/>
                <a:ea typeface="Calibri" panose="020F0502020204030204" pitchFamily="34" charset="0"/>
                <a:cs typeface="Times New Roman" panose="02020603050405020304" pitchFamily="18" charset="0"/>
              </a:rPr>
              <a:t>mesto Brežice dosega nivo oskrbe tako regijskega kot občinskega središča</a:t>
            </a:r>
            <a:r>
              <a:rPr lang="en-US" sz="1600" dirty="0">
                <a:effectLst/>
                <a:latin typeface="Calibri" panose="020F0502020204030204" pitchFamily="34" charset="0"/>
                <a:ea typeface="Calibri" panose="020F0502020204030204" pitchFamily="34" charset="0"/>
                <a:cs typeface="Times New Roman" panose="02020603050405020304" pitchFamily="18" charset="0"/>
              </a:rPr>
              <a:t>.</a:t>
            </a:r>
            <a:r>
              <a:rPr lang="en-US" sz="1400" dirty="0">
                <a:latin typeface="Calibri" panose="020F0502020204030204" pitchFamily="34" charset="0"/>
                <a:cs typeface="Times New Roman" panose="02020603050405020304" pitchFamily="18" charset="0"/>
              </a:rPr>
              <a:t> </a:t>
            </a:r>
          </a:p>
        </p:txBody>
      </p:sp>
      <p:sp>
        <p:nvSpPr>
          <p:cNvPr id="10" name="Rectangle 9">
            <a:extLst>
              <a:ext uri="{FF2B5EF4-FFF2-40B4-BE49-F238E27FC236}">
                <a16:creationId xmlns:a16="http://schemas.microsoft.com/office/drawing/2014/main" id="{F7A4FEB6-279E-4395-8288-9E8844D1AB83}"/>
              </a:ext>
            </a:extLst>
          </p:cNvPr>
          <p:cNvSpPr/>
          <p:nvPr/>
        </p:nvSpPr>
        <p:spPr>
          <a:xfrm>
            <a:off x="4710350" y="2462990"/>
            <a:ext cx="3799999" cy="1545038"/>
          </a:xfrm>
          <a:prstGeom prst="rect">
            <a:avLst/>
          </a:prstGeom>
        </p:spPr>
        <p:txBody>
          <a:bodyPr wrap="square">
            <a:spAutoFit/>
          </a:bodyPr>
          <a:lstStyle/>
          <a:p>
            <a:pPr lvl="0" fontAlgn="auto">
              <a:spcBef>
                <a:spcPct val="20000"/>
              </a:spcBef>
              <a:spcAft>
                <a:spcPts val="0"/>
              </a:spcAft>
              <a:defRPr/>
            </a:pPr>
            <a:r>
              <a:rPr lang="en-US" sz="1600" b="1" dirty="0" err="1">
                <a:solidFill>
                  <a:schemeClr val="accent6">
                    <a:lumMod val="75000"/>
                  </a:schemeClr>
                </a:solidFill>
                <a:latin typeface="Calibri"/>
              </a:rPr>
              <a:t>Urejanje</a:t>
            </a:r>
            <a:r>
              <a:rPr lang="en-US" sz="1600" b="1" dirty="0">
                <a:solidFill>
                  <a:schemeClr val="accent6">
                    <a:lumMod val="75000"/>
                  </a:schemeClr>
                </a:solidFill>
                <a:latin typeface="Calibri"/>
              </a:rPr>
              <a:t> </a:t>
            </a:r>
            <a:r>
              <a:rPr lang="en-US" sz="1600" b="1" dirty="0" err="1">
                <a:solidFill>
                  <a:schemeClr val="accent6">
                    <a:lumMod val="75000"/>
                  </a:schemeClr>
                </a:solidFill>
                <a:latin typeface="Calibri"/>
              </a:rPr>
              <a:t>poselitvenih</a:t>
            </a:r>
            <a:r>
              <a:rPr lang="en-US" sz="1600" b="1" dirty="0">
                <a:solidFill>
                  <a:schemeClr val="accent6">
                    <a:lumMod val="75000"/>
                  </a:schemeClr>
                </a:solidFill>
                <a:latin typeface="Calibri"/>
              </a:rPr>
              <a:t> </a:t>
            </a:r>
            <a:r>
              <a:rPr lang="en-US" sz="1600" b="1" dirty="0" err="1">
                <a:solidFill>
                  <a:schemeClr val="accent6">
                    <a:lumMod val="75000"/>
                  </a:schemeClr>
                </a:solidFill>
                <a:latin typeface="Calibri"/>
              </a:rPr>
              <a:t>območij</a:t>
            </a:r>
            <a:r>
              <a:rPr lang="en-US" sz="1600" b="1" dirty="0">
                <a:solidFill>
                  <a:schemeClr val="accent6">
                    <a:lumMod val="75000"/>
                  </a:schemeClr>
                </a:solidFill>
                <a:latin typeface="Calibri"/>
              </a:rPr>
              <a:t>:</a:t>
            </a:r>
            <a:endParaRPr lang="sl-SI" sz="1600" dirty="0">
              <a:latin typeface="Calibri"/>
            </a:endParaRPr>
          </a:p>
          <a:p>
            <a:pPr marL="455612" indent="-285750">
              <a:lnSpc>
                <a:spcPct val="90000"/>
              </a:lnSpc>
              <a:spcBef>
                <a:spcPct val="20000"/>
              </a:spcBef>
              <a:buClr>
                <a:srgbClr val="2B9938"/>
              </a:buClr>
              <a:buSzPct val="100000"/>
              <a:buFont typeface="Arial" panose="020B0604020202020204" pitchFamily="34" charset="0"/>
              <a:buChar char="•"/>
              <a:tabLst>
                <a:tab pos="182563" algn="l"/>
              </a:tabLst>
              <a:defRPr/>
            </a:pPr>
            <a:r>
              <a:rPr lang="en-US" sz="1600" dirty="0">
                <a:latin typeface="Calibri" panose="020F0502020204030204" pitchFamily="34" charset="0"/>
                <a:ea typeface="Calibri" panose="020F0502020204030204" pitchFamily="34" charset="0"/>
                <a:cs typeface="Times New Roman" panose="02020603050405020304" pitchFamily="18" charset="0"/>
              </a:rPr>
              <a:t>v</a:t>
            </a:r>
            <a:r>
              <a:rPr lang="sl-SI" sz="1600" dirty="0">
                <a:effectLst/>
                <a:latin typeface="Calibri" panose="020F0502020204030204" pitchFamily="34" charset="0"/>
                <a:ea typeface="Calibri" panose="020F0502020204030204" pitchFamily="34" charset="0"/>
                <a:cs typeface="Times New Roman" panose="02020603050405020304" pitchFamily="18" charset="0"/>
              </a:rPr>
              <a:t> splošnem so zaloge stavbnih zemljišč v občini velike</a:t>
            </a:r>
            <a:r>
              <a:rPr lang="en-US" sz="1600" dirty="0">
                <a:effectLst/>
                <a:latin typeface="Calibri" panose="020F0502020204030204" pitchFamily="34" charset="0"/>
                <a:ea typeface="Calibri" panose="020F0502020204030204" pitchFamily="34" charset="0"/>
                <a:cs typeface="Times New Roman" panose="02020603050405020304" pitchFamily="18" charset="0"/>
              </a:rPr>
              <a:t>,</a:t>
            </a:r>
            <a:endParaRPr lang="en-US" sz="1600" dirty="0">
              <a:latin typeface="Calibri" panose="020F0502020204030204" pitchFamily="34" charset="0"/>
              <a:cs typeface="Times New Roman" panose="02020603050405020304" pitchFamily="18" charset="0"/>
            </a:endParaRPr>
          </a:p>
          <a:p>
            <a:pPr marL="455612" lvl="0" indent="-285750">
              <a:lnSpc>
                <a:spcPct val="90000"/>
              </a:lnSpc>
              <a:spcBef>
                <a:spcPct val="20000"/>
              </a:spcBef>
              <a:buClr>
                <a:srgbClr val="2B9938"/>
              </a:buClr>
              <a:buSzPct val="100000"/>
              <a:buFont typeface="Arial" panose="020B0604020202020204" pitchFamily="34" charset="0"/>
              <a:buChar char="•"/>
              <a:tabLst>
                <a:tab pos="182563" algn="l"/>
              </a:tabLst>
              <a:defRPr/>
            </a:pPr>
            <a:r>
              <a:rPr lang="sl-SI" sz="1600" dirty="0">
                <a:latin typeface="Calibri"/>
              </a:rPr>
              <a:t>prostorska razmestitev stavbnih zemljišč po oceni stanja ne sledi razvojnim ciljem občine</a:t>
            </a:r>
            <a:r>
              <a:rPr lang="en-US" sz="1600" dirty="0">
                <a:latin typeface="Calibri"/>
              </a:rPr>
              <a:t>.</a:t>
            </a:r>
            <a:endParaRPr lang="sl-SI" sz="1600" dirty="0">
              <a:latin typeface="Calibri"/>
            </a:endParaRPr>
          </a:p>
        </p:txBody>
      </p:sp>
      <p:sp>
        <p:nvSpPr>
          <p:cNvPr id="11" name="Rectangle 10">
            <a:extLst>
              <a:ext uri="{FF2B5EF4-FFF2-40B4-BE49-F238E27FC236}">
                <a16:creationId xmlns:a16="http://schemas.microsoft.com/office/drawing/2014/main" id="{4DEB8401-B6A3-4548-9B51-7064B87C357C}"/>
              </a:ext>
            </a:extLst>
          </p:cNvPr>
          <p:cNvSpPr/>
          <p:nvPr/>
        </p:nvSpPr>
        <p:spPr>
          <a:xfrm>
            <a:off x="4710350" y="4008028"/>
            <a:ext cx="3799999" cy="1052596"/>
          </a:xfrm>
          <a:prstGeom prst="rect">
            <a:avLst/>
          </a:prstGeom>
        </p:spPr>
        <p:txBody>
          <a:bodyPr wrap="square">
            <a:spAutoFit/>
          </a:bodyPr>
          <a:lstStyle/>
          <a:p>
            <a:pPr lvl="0" fontAlgn="auto">
              <a:spcBef>
                <a:spcPct val="20000"/>
              </a:spcBef>
              <a:spcAft>
                <a:spcPts val="0"/>
              </a:spcAft>
              <a:defRPr/>
            </a:pPr>
            <a:r>
              <a:rPr lang="en-US" sz="1600" b="1" dirty="0">
                <a:solidFill>
                  <a:schemeClr val="accent6">
                    <a:lumMod val="75000"/>
                  </a:schemeClr>
                </a:solidFill>
                <a:latin typeface="Calibri"/>
              </a:rPr>
              <a:t>GJI:</a:t>
            </a:r>
            <a:endParaRPr lang="sl-SI" sz="1600" dirty="0">
              <a:latin typeface="Calibri"/>
            </a:endParaRPr>
          </a:p>
          <a:p>
            <a:pPr marL="455612" indent="-285750">
              <a:lnSpc>
                <a:spcPct val="90000"/>
              </a:lnSpc>
              <a:spcBef>
                <a:spcPct val="20000"/>
              </a:spcBef>
              <a:buClr>
                <a:srgbClr val="2B9938"/>
              </a:buClr>
              <a:buSzPct val="100000"/>
              <a:buFont typeface="Arial" panose="020B0604020202020204" pitchFamily="34" charset="0"/>
              <a:buChar char="•"/>
              <a:tabLst>
                <a:tab pos="182563" algn="l"/>
              </a:tabLst>
              <a:defRPr/>
            </a:pPr>
            <a:r>
              <a:rPr lang="pl-PL" sz="1600" dirty="0">
                <a:latin typeface="Calibri"/>
              </a:rPr>
              <a:t>stanje opremljenosti z gospodarsko javno infrastrukturo lokalnega pomena je v splošnem dobro</a:t>
            </a:r>
            <a:r>
              <a:rPr lang="en-US" sz="1600" dirty="0">
                <a:latin typeface="Calibri"/>
              </a:rPr>
              <a:t>.</a:t>
            </a:r>
            <a:endParaRPr lang="sl-SI" sz="1600" dirty="0">
              <a:latin typeface="Calibri"/>
            </a:endParaRPr>
          </a:p>
        </p:txBody>
      </p:sp>
      <p:sp>
        <p:nvSpPr>
          <p:cNvPr id="12" name="Rectangle 11">
            <a:extLst>
              <a:ext uri="{FF2B5EF4-FFF2-40B4-BE49-F238E27FC236}">
                <a16:creationId xmlns:a16="http://schemas.microsoft.com/office/drawing/2014/main" id="{2F8D7CEF-F91A-490B-9964-972F299D879A}"/>
              </a:ext>
            </a:extLst>
          </p:cNvPr>
          <p:cNvSpPr/>
          <p:nvPr/>
        </p:nvSpPr>
        <p:spPr>
          <a:xfrm>
            <a:off x="4710350" y="5269906"/>
            <a:ext cx="3799999" cy="1101840"/>
          </a:xfrm>
          <a:prstGeom prst="rect">
            <a:avLst/>
          </a:prstGeom>
        </p:spPr>
        <p:txBody>
          <a:bodyPr wrap="square">
            <a:spAutoFit/>
          </a:bodyPr>
          <a:lstStyle/>
          <a:p>
            <a:pPr lvl="0" fontAlgn="auto">
              <a:spcBef>
                <a:spcPct val="20000"/>
              </a:spcBef>
              <a:spcAft>
                <a:spcPts val="0"/>
              </a:spcAft>
              <a:defRPr/>
            </a:pPr>
            <a:r>
              <a:rPr lang="en-US" sz="1600" b="1" dirty="0" err="1">
                <a:solidFill>
                  <a:schemeClr val="accent6">
                    <a:lumMod val="75000"/>
                  </a:schemeClr>
                </a:solidFill>
                <a:latin typeface="Calibri"/>
              </a:rPr>
              <a:t>Zemljiška</a:t>
            </a:r>
            <a:r>
              <a:rPr lang="en-US" sz="1600" b="1" dirty="0">
                <a:solidFill>
                  <a:schemeClr val="accent6">
                    <a:lumMod val="75000"/>
                  </a:schemeClr>
                </a:solidFill>
                <a:latin typeface="Calibri"/>
              </a:rPr>
              <a:t> </a:t>
            </a:r>
            <a:r>
              <a:rPr lang="en-US" sz="1600" b="1" dirty="0" err="1">
                <a:solidFill>
                  <a:schemeClr val="accent6">
                    <a:lumMod val="75000"/>
                  </a:schemeClr>
                </a:solidFill>
                <a:latin typeface="Calibri"/>
              </a:rPr>
              <a:t>politika</a:t>
            </a:r>
            <a:r>
              <a:rPr lang="en-US" sz="1600" b="1" dirty="0">
                <a:solidFill>
                  <a:schemeClr val="accent6">
                    <a:lumMod val="75000"/>
                  </a:schemeClr>
                </a:solidFill>
                <a:latin typeface="Calibri"/>
              </a:rPr>
              <a:t>:</a:t>
            </a:r>
            <a:endParaRPr lang="sl-SI" sz="1600" dirty="0">
              <a:latin typeface="Calibri"/>
            </a:endParaRPr>
          </a:p>
          <a:p>
            <a:pPr marL="455612" indent="-285750">
              <a:lnSpc>
                <a:spcPct val="90000"/>
              </a:lnSpc>
              <a:spcBef>
                <a:spcPct val="20000"/>
              </a:spcBef>
              <a:buClr>
                <a:srgbClr val="2B9938"/>
              </a:buClr>
              <a:buSzPct val="100000"/>
              <a:buFont typeface="Arial" panose="020B0604020202020204" pitchFamily="34" charset="0"/>
              <a:buChar char="•"/>
              <a:tabLst>
                <a:tab pos="182563" algn="l"/>
              </a:tabLst>
              <a:defRPr/>
            </a:pPr>
            <a:r>
              <a:rPr lang="en-US" sz="1600" dirty="0" err="1">
                <a:latin typeface="Calibri"/>
              </a:rPr>
              <a:t>neustrezno</a:t>
            </a:r>
            <a:r>
              <a:rPr lang="en-US" sz="1600" dirty="0">
                <a:latin typeface="Calibri"/>
              </a:rPr>
              <a:t> </a:t>
            </a:r>
            <a:r>
              <a:rPr lang="en-US" sz="1600" dirty="0" err="1">
                <a:latin typeface="Calibri"/>
              </a:rPr>
              <a:t>odmerjen</a:t>
            </a:r>
            <a:r>
              <a:rPr lang="en-US" sz="1600" dirty="0">
                <a:latin typeface="Calibri"/>
              </a:rPr>
              <a:t> </a:t>
            </a:r>
            <a:r>
              <a:rPr lang="en-US" sz="1600" dirty="0" err="1">
                <a:latin typeface="Calibri"/>
              </a:rPr>
              <a:t>komunalni</a:t>
            </a:r>
            <a:r>
              <a:rPr lang="en-US" sz="1600" dirty="0">
                <a:latin typeface="Calibri"/>
              </a:rPr>
              <a:t> </a:t>
            </a:r>
            <a:r>
              <a:rPr lang="en-US" sz="1600" dirty="0" err="1">
                <a:latin typeface="Calibri"/>
              </a:rPr>
              <a:t>prispevek</a:t>
            </a:r>
            <a:r>
              <a:rPr lang="en-US" sz="1600" dirty="0">
                <a:latin typeface="Calibri"/>
              </a:rPr>
              <a:t>,</a:t>
            </a:r>
          </a:p>
          <a:p>
            <a:pPr marL="455612" indent="-285750">
              <a:lnSpc>
                <a:spcPct val="90000"/>
              </a:lnSpc>
              <a:spcBef>
                <a:spcPct val="20000"/>
              </a:spcBef>
              <a:buClr>
                <a:srgbClr val="2B9938"/>
              </a:buClr>
              <a:buSzPct val="100000"/>
              <a:buFont typeface="Arial" panose="020B0604020202020204" pitchFamily="34" charset="0"/>
              <a:buChar char="•"/>
              <a:tabLst>
                <a:tab pos="182563" algn="l"/>
              </a:tabLst>
              <a:defRPr/>
            </a:pPr>
            <a:r>
              <a:rPr lang="en-US" sz="1600" dirty="0" err="1">
                <a:latin typeface="Calibri"/>
              </a:rPr>
              <a:t>nizko</a:t>
            </a:r>
            <a:r>
              <a:rPr lang="en-US" sz="1600" dirty="0">
                <a:latin typeface="Calibri"/>
              </a:rPr>
              <a:t> </a:t>
            </a:r>
            <a:r>
              <a:rPr lang="en-US" sz="1600" dirty="0" err="1">
                <a:latin typeface="Calibri"/>
              </a:rPr>
              <a:t>odmerjen</a:t>
            </a:r>
            <a:r>
              <a:rPr lang="en-US" sz="1600" dirty="0">
                <a:latin typeface="Calibri"/>
              </a:rPr>
              <a:t> NUSZ. </a:t>
            </a:r>
            <a:endParaRPr lang="sl-SI" sz="1600" dirty="0">
              <a:latin typeface="Calibri"/>
            </a:endParaRPr>
          </a:p>
        </p:txBody>
      </p:sp>
    </p:spTree>
    <p:extLst>
      <p:ext uri="{BB962C8B-B14F-4D97-AF65-F5344CB8AC3E}">
        <p14:creationId xmlns:p14="http://schemas.microsoft.com/office/powerpoint/2010/main" val="1523138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83A0032-1781-4BE3-87EF-2F8F5575819A}"/>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7455447" y="270220"/>
            <a:ext cx="1458781" cy="679996"/>
          </a:xfrm>
          <a:prstGeom prst="rect">
            <a:avLst/>
          </a:prstGeom>
        </p:spPr>
      </p:pic>
      <p:pic>
        <p:nvPicPr>
          <p:cNvPr id="8" name="Picture 7">
            <a:extLst>
              <a:ext uri="{FF2B5EF4-FFF2-40B4-BE49-F238E27FC236}">
                <a16:creationId xmlns:a16="http://schemas.microsoft.com/office/drawing/2014/main" id="{8F91FFCD-5C6E-4F02-A32F-A09345E22418}"/>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464990" y="412126"/>
            <a:ext cx="990457" cy="396183"/>
          </a:xfrm>
          <a:prstGeom prst="rect">
            <a:avLst/>
          </a:prstGeom>
        </p:spPr>
      </p:pic>
      <p:sp>
        <p:nvSpPr>
          <p:cNvPr id="3" name="Rectangle 2">
            <a:extLst>
              <a:ext uri="{FF2B5EF4-FFF2-40B4-BE49-F238E27FC236}">
                <a16:creationId xmlns:a16="http://schemas.microsoft.com/office/drawing/2014/main" id="{06F95342-F369-4D54-93FF-B85E8239D951}"/>
              </a:ext>
            </a:extLst>
          </p:cNvPr>
          <p:cNvSpPr/>
          <p:nvPr/>
        </p:nvSpPr>
        <p:spPr>
          <a:xfrm>
            <a:off x="633654" y="1131252"/>
            <a:ext cx="4572000" cy="492443"/>
          </a:xfrm>
          <a:prstGeom prst="rect">
            <a:avLst/>
          </a:prstGeom>
        </p:spPr>
        <p:txBody>
          <a:bodyPr>
            <a:spAutoFit/>
          </a:bodyPr>
          <a:lstStyle/>
          <a:p>
            <a:pPr lvl="0" fontAlgn="auto">
              <a:spcBef>
                <a:spcPct val="20000"/>
              </a:spcBef>
              <a:spcAft>
                <a:spcPts val="0"/>
              </a:spcAft>
              <a:defRPr/>
            </a:pPr>
            <a:r>
              <a:rPr lang="en-US" sz="2600" dirty="0" err="1">
                <a:latin typeface="Calibri" pitchFamily="34" charset="0"/>
                <a:cs typeface="Arial" pitchFamily="34" charset="0"/>
              </a:rPr>
              <a:t>Zgodovina</a:t>
            </a:r>
            <a:r>
              <a:rPr lang="en-US" sz="2600" dirty="0">
                <a:latin typeface="Calibri" pitchFamily="34" charset="0"/>
                <a:cs typeface="Arial" pitchFamily="34" charset="0"/>
              </a:rPr>
              <a:t> in </a:t>
            </a:r>
            <a:r>
              <a:rPr lang="en-US" sz="2600" dirty="0" err="1">
                <a:latin typeface="Calibri" pitchFamily="34" charset="0"/>
                <a:cs typeface="Arial" pitchFamily="34" charset="0"/>
              </a:rPr>
              <a:t>urbani</a:t>
            </a:r>
            <a:r>
              <a:rPr lang="en-US" sz="2600" dirty="0">
                <a:latin typeface="Calibri" pitchFamily="34" charset="0"/>
                <a:cs typeface="Arial" pitchFamily="34" charset="0"/>
              </a:rPr>
              <a:t> </a:t>
            </a:r>
            <a:r>
              <a:rPr lang="en-US" sz="2600" dirty="0" err="1">
                <a:latin typeface="Calibri" pitchFamily="34" charset="0"/>
                <a:cs typeface="Arial" pitchFamily="34" charset="0"/>
              </a:rPr>
              <a:t>razvoj</a:t>
            </a:r>
            <a:endParaRPr lang="sl-SI" sz="2600" dirty="0">
              <a:latin typeface="Calibri" pitchFamily="34" charset="0"/>
              <a:cs typeface="Arial" pitchFamily="34" charset="0"/>
            </a:endParaRPr>
          </a:p>
        </p:txBody>
      </p:sp>
      <p:pic>
        <p:nvPicPr>
          <p:cNvPr id="5" name="Picture 4">
            <a:extLst>
              <a:ext uri="{FF2B5EF4-FFF2-40B4-BE49-F238E27FC236}">
                <a16:creationId xmlns:a16="http://schemas.microsoft.com/office/drawing/2014/main" id="{013B24C6-364B-4287-A0DA-523D0DC11047}"/>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229772" y="1915885"/>
            <a:ext cx="3387478" cy="4467297"/>
          </a:xfrm>
          <a:prstGeom prst="rect">
            <a:avLst/>
          </a:prstGeom>
        </p:spPr>
      </p:pic>
      <p:pic>
        <p:nvPicPr>
          <p:cNvPr id="10" name="Picture 9">
            <a:extLst>
              <a:ext uri="{FF2B5EF4-FFF2-40B4-BE49-F238E27FC236}">
                <a16:creationId xmlns:a16="http://schemas.microsoft.com/office/drawing/2014/main" id="{92FC1506-3DD7-4749-B083-F1EAFEB2CAFA}"/>
              </a:ext>
            </a:extLst>
          </p:cNvPr>
          <p:cNvPicPr>
            <a:picLocks noChangeAspect="1"/>
          </p:cNvPicPr>
          <p:nvPr/>
        </p:nvPicPr>
        <p:blipFill>
          <a:blip r:embed="rId5"/>
          <a:stretch>
            <a:fillRect/>
          </a:stretch>
        </p:blipFill>
        <p:spPr>
          <a:xfrm>
            <a:off x="3874730" y="1915885"/>
            <a:ext cx="5039498" cy="4467298"/>
          </a:xfrm>
          <a:prstGeom prst="rect">
            <a:avLst/>
          </a:prstGeom>
        </p:spPr>
      </p:pic>
    </p:spTree>
    <p:extLst>
      <p:ext uri="{BB962C8B-B14F-4D97-AF65-F5344CB8AC3E}">
        <p14:creationId xmlns:p14="http://schemas.microsoft.com/office/powerpoint/2010/main" val="34389810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66AD00E-74BB-43D8-881D-38082727A532}"/>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0" y="195798"/>
            <a:ext cx="9144000" cy="6466404"/>
          </a:xfrm>
          <a:prstGeom prst="rect">
            <a:avLst/>
          </a:prstGeom>
        </p:spPr>
      </p:pic>
      <p:pic>
        <p:nvPicPr>
          <p:cNvPr id="7" name="Picture 6">
            <a:extLst>
              <a:ext uri="{FF2B5EF4-FFF2-40B4-BE49-F238E27FC236}">
                <a16:creationId xmlns:a16="http://schemas.microsoft.com/office/drawing/2014/main" id="{983A0032-1781-4BE3-87EF-2F8F5575819A}"/>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434202" y="171352"/>
            <a:ext cx="1458781" cy="679996"/>
          </a:xfrm>
          <a:prstGeom prst="rect">
            <a:avLst/>
          </a:prstGeom>
        </p:spPr>
      </p:pic>
      <p:pic>
        <p:nvPicPr>
          <p:cNvPr id="8" name="Picture 7">
            <a:extLst>
              <a:ext uri="{FF2B5EF4-FFF2-40B4-BE49-F238E27FC236}">
                <a16:creationId xmlns:a16="http://schemas.microsoft.com/office/drawing/2014/main" id="{8F91FFCD-5C6E-4F02-A32F-A09345E22418}"/>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7899246" y="313258"/>
            <a:ext cx="990457" cy="396183"/>
          </a:xfrm>
          <a:prstGeom prst="rect">
            <a:avLst/>
          </a:prstGeom>
        </p:spPr>
      </p:pic>
      <p:sp>
        <p:nvSpPr>
          <p:cNvPr id="17" name="Rectangle 8">
            <a:extLst>
              <a:ext uri="{FF2B5EF4-FFF2-40B4-BE49-F238E27FC236}">
                <a16:creationId xmlns:a16="http://schemas.microsoft.com/office/drawing/2014/main" id="{D172E4E2-83BC-4178-AB87-1FDE0708E35B}"/>
              </a:ext>
            </a:extLst>
          </p:cNvPr>
          <p:cNvSpPr>
            <a:spLocks noChangeArrowheads="1"/>
          </p:cNvSpPr>
          <p:nvPr/>
        </p:nvSpPr>
        <p:spPr bwMode="auto">
          <a:xfrm>
            <a:off x="3432132" y="8757912"/>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sl-SI"/>
          </a:p>
        </p:txBody>
      </p:sp>
      <p:sp>
        <p:nvSpPr>
          <p:cNvPr id="10" name="Rectangle 9">
            <a:extLst>
              <a:ext uri="{FF2B5EF4-FFF2-40B4-BE49-F238E27FC236}">
                <a16:creationId xmlns:a16="http://schemas.microsoft.com/office/drawing/2014/main" id="{219A5B4F-DA8C-4FD3-AE92-3533EAF2F7FC}"/>
              </a:ext>
            </a:extLst>
          </p:cNvPr>
          <p:cNvSpPr/>
          <p:nvPr/>
        </p:nvSpPr>
        <p:spPr>
          <a:xfrm>
            <a:off x="5814337" y="3721125"/>
            <a:ext cx="3297846" cy="787908"/>
          </a:xfrm>
          <a:prstGeom prst="rect">
            <a:avLst/>
          </a:prstGeom>
        </p:spPr>
        <p:txBody>
          <a:bodyPr wrap="square">
            <a:spAutoFit/>
          </a:bodyPr>
          <a:lstStyle/>
          <a:p>
            <a:pPr lvl="0" fontAlgn="auto">
              <a:spcBef>
                <a:spcPct val="20000"/>
              </a:spcBef>
              <a:spcAft>
                <a:spcPts val="0"/>
              </a:spcAft>
              <a:defRPr/>
            </a:pPr>
            <a:r>
              <a:rPr lang="en-US" sz="2600" dirty="0" err="1">
                <a:latin typeface="Calibri" pitchFamily="34" charset="0"/>
                <a:cs typeface="Arial" pitchFamily="34" charset="0"/>
              </a:rPr>
              <a:t>Kartografski</a:t>
            </a:r>
            <a:r>
              <a:rPr lang="en-US" sz="2600" dirty="0">
                <a:latin typeface="Calibri" pitchFamily="34" charset="0"/>
                <a:cs typeface="Arial" pitchFamily="34" charset="0"/>
              </a:rPr>
              <a:t> </a:t>
            </a:r>
            <a:r>
              <a:rPr lang="en-US" sz="2600" dirty="0" err="1">
                <a:latin typeface="Calibri" pitchFamily="34" charset="0"/>
                <a:cs typeface="Arial" pitchFamily="34" charset="0"/>
              </a:rPr>
              <a:t>prikaz</a:t>
            </a:r>
            <a:endParaRPr lang="sl-SI" sz="2600" dirty="0">
              <a:latin typeface="Calibri" pitchFamily="34" charset="0"/>
              <a:cs typeface="Arial" pitchFamily="34" charset="0"/>
            </a:endParaRPr>
          </a:p>
          <a:p>
            <a:pPr lvl="0" fontAlgn="auto">
              <a:spcBef>
                <a:spcPct val="20000"/>
              </a:spcBef>
              <a:spcAft>
                <a:spcPts val="0"/>
              </a:spcAft>
              <a:defRPr/>
            </a:pPr>
            <a:r>
              <a:rPr lang="en-US" sz="1600" dirty="0" err="1">
                <a:solidFill>
                  <a:schemeClr val="accent6">
                    <a:lumMod val="75000"/>
                  </a:schemeClr>
                </a:solidFill>
                <a:latin typeface="Calibri" pitchFamily="34" charset="0"/>
                <a:cs typeface="Arial" pitchFamily="34" charset="0"/>
              </a:rPr>
              <a:t>Urbani</a:t>
            </a:r>
            <a:r>
              <a:rPr lang="en-US" sz="1600" dirty="0">
                <a:solidFill>
                  <a:schemeClr val="accent6">
                    <a:lumMod val="75000"/>
                  </a:schemeClr>
                </a:solidFill>
                <a:latin typeface="Calibri" pitchFamily="34" charset="0"/>
                <a:cs typeface="Arial" pitchFamily="34" charset="0"/>
              </a:rPr>
              <a:t> </a:t>
            </a:r>
            <a:r>
              <a:rPr lang="en-US" sz="1600" dirty="0" err="1">
                <a:solidFill>
                  <a:schemeClr val="accent6">
                    <a:lumMod val="75000"/>
                  </a:schemeClr>
                </a:solidFill>
                <a:latin typeface="Calibri" pitchFamily="34" charset="0"/>
                <a:cs typeface="Arial" pitchFamily="34" charset="0"/>
              </a:rPr>
              <a:t>razvoj</a:t>
            </a:r>
            <a:endParaRPr lang="sl-SI" sz="1600" dirty="0">
              <a:solidFill>
                <a:schemeClr val="accent6">
                  <a:lumMod val="75000"/>
                </a:schemeClr>
              </a:solidFill>
              <a:latin typeface="Calibri" pitchFamily="34" charset="0"/>
              <a:cs typeface="Arial" pitchFamily="34" charset="0"/>
            </a:endParaRPr>
          </a:p>
        </p:txBody>
      </p:sp>
    </p:spTree>
    <p:extLst>
      <p:ext uri="{BB962C8B-B14F-4D97-AF65-F5344CB8AC3E}">
        <p14:creationId xmlns:p14="http://schemas.microsoft.com/office/powerpoint/2010/main" val="23203137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83A0032-1781-4BE3-87EF-2F8F5575819A}"/>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6434202" y="171352"/>
            <a:ext cx="1458781" cy="679996"/>
          </a:xfrm>
          <a:prstGeom prst="rect">
            <a:avLst/>
          </a:prstGeom>
        </p:spPr>
      </p:pic>
      <p:pic>
        <p:nvPicPr>
          <p:cNvPr id="8" name="Picture 7">
            <a:extLst>
              <a:ext uri="{FF2B5EF4-FFF2-40B4-BE49-F238E27FC236}">
                <a16:creationId xmlns:a16="http://schemas.microsoft.com/office/drawing/2014/main" id="{8F91FFCD-5C6E-4F02-A32F-A09345E22418}"/>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899246" y="313258"/>
            <a:ext cx="990457" cy="396183"/>
          </a:xfrm>
          <a:prstGeom prst="rect">
            <a:avLst/>
          </a:prstGeom>
        </p:spPr>
      </p:pic>
      <p:sp>
        <p:nvSpPr>
          <p:cNvPr id="3" name="Rectangle 2">
            <a:extLst>
              <a:ext uri="{FF2B5EF4-FFF2-40B4-BE49-F238E27FC236}">
                <a16:creationId xmlns:a16="http://schemas.microsoft.com/office/drawing/2014/main" id="{06F95342-F369-4D54-93FF-B85E8239D951}"/>
              </a:ext>
            </a:extLst>
          </p:cNvPr>
          <p:cNvSpPr/>
          <p:nvPr/>
        </p:nvSpPr>
        <p:spPr>
          <a:xfrm>
            <a:off x="633654" y="1131252"/>
            <a:ext cx="4572000" cy="757130"/>
          </a:xfrm>
          <a:prstGeom prst="rect">
            <a:avLst/>
          </a:prstGeom>
        </p:spPr>
        <p:txBody>
          <a:bodyPr>
            <a:spAutoFit/>
          </a:bodyPr>
          <a:lstStyle/>
          <a:p>
            <a:pPr lvl="0" fontAlgn="auto">
              <a:spcBef>
                <a:spcPct val="20000"/>
              </a:spcBef>
              <a:spcAft>
                <a:spcPts val="0"/>
              </a:spcAft>
              <a:defRPr/>
            </a:pPr>
            <a:r>
              <a:rPr lang="sl-SI" sz="2400" dirty="0">
                <a:latin typeface="Calibri" pitchFamily="34" charset="0"/>
                <a:cs typeface="Arial" pitchFamily="34" charset="0"/>
              </a:rPr>
              <a:t>Gibanje prebivalstva</a:t>
            </a:r>
          </a:p>
          <a:p>
            <a:pPr lvl="0" fontAlgn="auto">
              <a:spcBef>
                <a:spcPct val="20000"/>
              </a:spcBef>
              <a:spcAft>
                <a:spcPts val="0"/>
              </a:spcAft>
              <a:defRPr/>
            </a:pPr>
            <a:r>
              <a:rPr lang="sl-SI" sz="1600" dirty="0">
                <a:solidFill>
                  <a:schemeClr val="accent6">
                    <a:lumMod val="75000"/>
                  </a:schemeClr>
                </a:solidFill>
                <a:latin typeface="Calibri" pitchFamily="34" charset="0"/>
                <a:cs typeface="Arial" pitchFamily="34" charset="0"/>
              </a:rPr>
              <a:t>Gostota naseljenosti</a:t>
            </a:r>
          </a:p>
        </p:txBody>
      </p:sp>
      <p:sp>
        <p:nvSpPr>
          <p:cNvPr id="16" name="Rectangle 7">
            <a:extLst>
              <a:ext uri="{FF2B5EF4-FFF2-40B4-BE49-F238E27FC236}">
                <a16:creationId xmlns:a16="http://schemas.microsoft.com/office/drawing/2014/main" id="{E55888BE-90AB-41E3-B6C3-51ECB60FB827}"/>
              </a:ext>
            </a:extLst>
          </p:cNvPr>
          <p:cNvSpPr>
            <a:spLocks noChangeArrowheads="1"/>
          </p:cNvSpPr>
          <p:nvPr/>
        </p:nvSpPr>
        <p:spPr bwMode="auto">
          <a:xfrm>
            <a:off x="3432132" y="3795387"/>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sl-SI"/>
          </a:p>
        </p:txBody>
      </p:sp>
      <p:sp>
        <p:nvSpPr>
          <p:cNvPr id="17" name="Rectangle 8">
            <a:extLst>
              <a:ext uri="{FF2B5EF4-FFF2-40B4-BE49-F238E27FC236}">
                <a16:creationId xmlns:a16="http://schemas.microsoft.com/office/drawing/2014/main" id="{D172E4E2-83BC-4178-AB87-1FDE0708E35B}"/>
              </a:ext>
            </a:extLst>
          </p:cNvPr>
          <p:cNvSpPr>
            <a:spLocks noChangeArrowheads="1"/>
          </p:cNvSpPr>
          <p:nvPr/>
        </p:nvSpPr>
        <p:spPr bwMode="auto">
          <a:xfrm>
            <a:off x="3432132" y="8757912"/>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sl-SI"/>
          </a:p>
        </p:txBody>
      </p:sp>
      <p:sp>
        <p:nvSpPr>
          <p:cNvPr id="18" name="Rectangle 2">
            <a:extLst>
              <a:ext uri="{FF2B5EF4-FFF2-40B4-BE49-F238E27FC236}">
                <a16:creationId xmlns:a16="http://schemas.microsoft.com/office/drawing/2014/main" id="{EF5BDE46-12A4-43FE-BBD5-42D43087AEEE}"/>
              </a:ext>
            </a:extLst>
          </p:cNvPr>
          <p:cNvSpPr txBox="1">
            <a:spLocks noChangeArrowheads="1"/>
          </p:cNvSpPr>
          <p:nvPr/>
        </p:nvSpPr>
        <p:spPr bwMode="auto">
          <a:xfrm>
            <a:off x="633654" y="2190159"/>
            <a:ext cx="5009321" cy="1967863"/>
          </a:xfrm>
          <a:prstGeom prst="rect">
            <a:avLst/>
          </a:prstGeom>
          <a:noFill/>
          <a:ln w="9525">
            <a:noFill/>
            <a:miter lim="800000"/>
            <a:headEnd/>
            <a:tailEnd/>
          </a:ln>
        </p:spPr>
        <p:txBody>
          <a:bodyPr vert="horz" wrap="square" lIns="91440" tIns="45720" rIns="91440" bIns="45720" numCol="1" rtlCol="0" anchor="t" anchorCtr="0" compatLnSpc="1">
            <a:prstTxWarp prst="textNoShape">
              <a:avLst/>
            </a:prstTxWarp>
            <a:noAutofit/>
          </a:bodyPr>
          <a:lstStyle/>
          <a:p>
            <a:pPr algn="l" fontAlgn="base">
              <a:spcAft>
                <a:spcPts val="600"/>
              </a:spcAft>
            </a:pPr>
            <a:r>
              <a:rPr lang="sl-SI" sz="1400" dirty="0">
                <a:effectLst/>
                <a:latin typeface="Calibri" panose="020F0502020204030204" pitchFamily="34" charset="0"/>
                <a:ea typeface="Times New Roman" panose="02020603050405020304" pitchFamily="18" charset="0"/>
                <a:cs typeface="Calibri" panose="020F0502020204030204" pitchFamily="34" charset="0"/>
              </a:rPr>
              <a:t>Primerjava gostote prebivalcev na območju Občine Brežice in znotraj naselja Brežice (pri čemer je upoštevan celoten RPE Brežice), podatek SURS,2022:</a:t>
            </a:r>
            <a:endParaRPr lang="sl-SI" sz="1400" dirty="0">
              <a:effectLst/>
              <a:latin typeface="Calibri" panose="020F0502020204030204" pitchFamily="34" charset="0"/>
              <a:ea typeface="PMingLiU" panose="02020500000000000000" pitchFamily="18" charset="-120"/>
              <a:cs typeface="Times New Roman" panose="02020603050405020304" pitchFamily="18" charset="0"/>
            </a:endParaRPr>
          </a:p>
          <a:p>
            <a:pPr algn="l" fontAlgn="base">
              <a:spcAft>
                <a:spcPts val="600"/>
              </a:spcAft>
            </a:pPr>
            <a:r>
              <a:rPr lang="sl-SI" sz="1400" dirty="0">
                <a:effectLst/>
                <a:latin typeface="Calibri" panose="020F0502020204030204" pitchFamily="34" charset="0"/>
                <a:ea typeface="Times New Roman" panose="02020603050405020304" pitchFamily="18" charset="0"/>
                <a:cs typeface="Calibri" panose="020F0502020204030204" pitchFamily="34" charset="0"/>
              </a:rPr>
              <a:t>Po podatkih SURS je gostota naseljenosti (število prebivalcev na kvadratni kilometer): </a:t>
            </a:r>
            <a:endParaRPr lang="sl-SI" sz="1400" dirty="0">
              <a:effectLst/>
              <a:latin typeface="Calibri" panose="020F0502020204030204" pitchFamily="34" charset="0"/>
              <a:ea typeface="PMingLiU" panose="02020500000000000000" pitchFamily="18" charset="-120"/>
              <a:cs typeface="Times New Roman" panose="02020603050405020304" pitchFamily="18" charset="0"/>
            </a:endParaRPr>
          </a:p>
        </p:txBody>
      </p:sp>
      <p:pic>
        <p:nvPicPr>
          <p:cNvPr id="9" name="Slika 8">
            <a:extLst>
              <a:ext uri="{FF2B5EF4-FFF2-40B4-BE49-F238E27FC236}">
                <a16:creationId xmlns:a16="http://schemas.microsoft.com/office/drawing/2014/main" id="{1FA9D2F6-2EAB-4F47-9D5C-365B6CED429B}"/>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733399" y="4434426"/>
            <a:ext cx="5760720" cy="632460"/>
          </a:xfrm>
          <a:prstGeom prst="rect">
            <a:avLst/>
          </a:prstGeom>
        </p:spPr>
      </p:pic>
      <p:pic>
        <p:nvPicPr>
          <p:cNvPr id="19" name="Slika 18" descr="Slika, ki vsebuje besede preslikava&#10;&#10;Opis je samodejno ustvarjen">
            <a:extLst>
              <a:ext uri="{FF2B5EF4-FFF2-40B4-BE49-F238E27FC236}">
                <a16:creationId xmlns:a16="http://schemas.microsoft.com/office/drawing/2014/main" id="{E6666D50-E625-4CDC-8317-8C62EB36E981}"/>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bwMode="auto">
          <a:xfrm>
            <a:off x="5642975" y="1592470"/>
            <a:ext cx="3002280" cy="4527550"/>
          </a:xfrm>
          <a:prstGeom prst="rect">
            <a:avLst/>
          </a:prstGeom>
          <a:ln>
            <a:noFill/>
          </a:ln>
          <a:extLst>
            <a:ext uri="{53640926-AAD7-44D8-BBD7-CCE9431645EC}">
              <a14:shadowObscured xmlns:a14="http://schemas.microsoft.com/office/drawing/2010/main"/>
            </a:ext>
          </a:extLst>
        </p:spPr>
      </p:pic>
      <p:pic>
        <p:nvPicPr>
          <p:cNvPr id="10" name="Slika 9">
            <a:extLst>
              <a:ext uri="{FF2B5EF4-FFF2-40B4-BE49-F238E27FC236}">
                <a16:creationId xmlns:a16="http://schemas.microsoft.com/office/drawing/2014/main" id="{4DC4F94F-C044-43E4-9B6B-E0D4FE393B8D}"/>
              </a:ext>
            </a:extLst>
          </p:cNvPr>
          <p:cNvPicPr>
            <a:picLocks noChangeAspect="1"/>
          </p:cNvPicPr>
          <p:nvPr/>
        </p:nvPicPr>
        <p:blipFill>
          <a:blip r:embed="rId6"/>
          <a:stretch>
            <a:fillRect/>
          </a:stretch>
        </p:blipFill>
        <p:spPr>
          <a:xfrm>
            <a:off x="733399" y="3527646"/>
            <a:ext cx="4286250" cy="819150"/>
          </a:xfrm>
          <a:prstGeom prst="rect">
            <a:avLst/>
          </a:prstGeom>
        </p:spPr>
      </p:pic>
    </p:spTree>
    <p:extLst>
      <p:ext uri="{BB962C8B-B14F-4D97-AF65-F5344CB8AC3E}">
        <p14:creationId xmlns:p14="http://schemas.microsoft.com/office/powerpoint/2010/main" val="12867595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83A0032-1781-4BE3-87EF-2F8F5575819A}"/>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6434202" y="171352"/>
            <a:ext cx="1458781" cy="679996"/>
          </a:xfrm>
          <a:prstGeom prst="rect">
            <a:avLst/>
          </a:prstGeom>
        </p:spPr>
      </p:pic>
      <p:pic>
        <p:nvPicPr>
          <p:cNvPr id="8" name="Picture 7">
            <a:extLst>
              <a:ext uri="{FF2B5EF4-FFF2-40B4-BE49-F238E27FC236}">
                <a16:creationId xmlns:a16="http://schemas.microsoft.com/office/drawing/2014/main" id="{8F91FFCD-5C6E-4F02-A32F-A09345E22418}"/>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899246" y="313258"/>
            <a:ext cx="990457" cy="396183"/>
          </a:xfrm>
          <a:prstGeom prst="rect">
            <a:avLst/>
          </a:prstGeom>
        </p:spPr>
      </p:pic>
      <p:sp>
        <p:nvSpPr>
          <p:cNvPr id="3" name="Rectangle 2">
            <a:extLst>
              <a:ext uri="{FF2B5EF4-FFF2-40B4-BE49-F238E27FC236}">
                <a16:creationId xmlns:a16="http://schemas.microsoft.com/office/drawing/2014/main" id="{06F95342-F369-4D54-93FF-B85E8239D951}"/>
              </a:ext>
            </a:extLst>
          </p:cNvPr>
          <p:cNvSpPr/>
          <p:nvPr/>
        </p:nvSpPr>
        <p:spPr>
          <a:xfrm>
            <a:off x="633654" y="1131252"/>
            <a:ext cx="4572000" cy="757130"/>
          </a:xfrm>
          <a:prstGeom prst="rect">
            <a:avLst/>
          </a:prstGeom>
        </p:spPr>
        <p:txBody>
          <a:bodyPr>
            <a:spAutoFit/>
          </a:bodyPr>
          <a:lstStyle/>
          <a:p>
            <a:pPr lvl="0" fontAlgn="auto">
              <a:spcBef>
                <a:spcPct val="20000"/>
              </a:spcBef>
              <a:spcAft>
                <a:spcPts val="0"/>
              </a:spcAft>
              <a:defRPr/>
            </a:pPr>
            <a:r>
              <a:rPr lang="sl-SI" sz="2400" dirty="0">
                <a:latin typeface="Calibri" pitchFamily="34" charset="0"/>
                <a:cs typeface="Arial" pitchFamily="34" charset="0"/>
              </a:rPr>
              <a:t>Gibanje prebivalstva</a:t>
            </a:r>
          </a:p>
          <a:p>
            <a:pPr lvl="0" fontAlgn="auto">
              <a:spcBef>
                <a:spcPct val="20000"/>
              </a:spcBef>
              <a:spcAft>
                <a:spcPts val="0"/>
              </a:spcAft>
              <a:defRPr/>
            </a:pPr>
            <a:r>
              <a:rPr lang="sl-SI" sz="1600" dirty="0">
                <a:solidFill>
                  <a:schemeClr val="accent6">
                    <a:lumMod val="75000"/>
                  </a:schemeClr>
                </a:solidFill>
                <a:latin typeface="Calibri" pitchFamily="34" charset="0"/>
                <a:cs typeface="Arial" pitchFamily="34" charset="0"/>
              </a:rPr>
              <a:t>Število prebivalcev v občini in naselju Brežice</a:t>
            </a:r>
          </a:p>
        </p:txBody>
      </p:sp>
      <p:pic>
        <p:nvPicPr>
          <p:cNvPr id="12" name="Slika 11">
            <a:extLst>
              <a:ext uri="{FF2B5EF4-FFF2-40B4-BE49-F238E27FC236}">
                <a16:creationId xmlns:a16="http://schemas.microsoft.com/office/drawing/2014/main" id="{A934A755-B70A-4B14-91EA-522A7E1BD23C}"/>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704270" y="2112285"/>
            <a:ext cx="5760720" cy="1606296"/>
          </a:xfrm>
          <a:prstGeom prst="rect">
            <a:avLst/>
          </a:prstGeom>
        </p:spPr>
      </p:pic>
      <p:sp>
        <p:nvSpPr>
          <p:cNvPr id="13" name="Rectangle 2">
            <a:extLst>
              <a:ext uri="{FF2B5EF4-FFF2-40B4-BE49-F238E27FC236}">
                <a16:creationId xmlns:a16="http://schemas.microsoft.com/office/drawing/2014/main" id="{E81D0BFE-9DD1-4589-A263-5EA85A6033E0}"/>
              </a:ext>
            </a:extLst>
          </p:cNvPr>
          <p:cNvSpPr txBox="1">
            <a:spLocks noChangeArrowheads="1"/>
          </p:cNvSpPr>
          <p:nvPr/>
        </p:nvSpPr>
        <p:spPr bwMode="auto">
          <a:xfrm>
            <a:off x="6365656" y="2335611"/>
            <a:ext cx="2592940" cy="1967863"/>
          </a:xfrm>
          <a:prstGeom prst="rect">
            <a:avLst/>
          </a:prstGeom>
          <a:noFill/>
          <a:ln w="9525">
            <a:noFill/>
            <a:miter lim="800000"/>
            <a:headEnd/>
            <a:tailEnd/>
          </a:ln>
        </p:spPr>
        <p:txBody>
          <a:bodyPr vert="horz" wrap="square" lIns="91440" tIns="45720" rIns="91440" bIns="45720" numCol="1" rtlCol="0" anchor="t" anchorCtr="0" compatLnSpc="1">
            <a:prstTxWarp prst="textNoShape">
              <a:avLst/>
            </a:prstTxWarp>
            <a:noAutofit/>
          </a:bodyPr>
          <a:lstStyle/>
          <a:p>
            <a:pPr marL="285750" indent="-285750" algn="l" fontAlgn="base">
              <a:spcAft>
                <a:spcPts val="600"/>
              </a:spcAft>
              <a:buFont typeface="Wingdings" panose="05000000000000000000" pitchFamily="2" charset="2"/>
              <a:buChar char="§"/>
            </a:pPr>
            <a:r>
              <a:rPr lang="sl-SI" sz="1400" dirty="0">
                <a:effectLst/>
                <a:latin typeface="Calibri" panose="020F0502020204030204" pitchFamily="34" charset="0"/>
                <a:ea typeface="Times New Roman" panose="02020603050405020304" pitchFamily="18" charset="0"/>
                <a:cs typeface="Calibri" panose="020F0502020204030204" pitchFamily="34" charset="0"/>
              </a:rPr>
              <a:t>Primerjava gibanja prebivalstva med leti 2008 in 2021 v Občini Brežice in naselju Brežice (gledano na RPE naselja)</a:t>
            </a:r>
            <a:endParaRPr lang="sl-SI" sz="1400" dirty="0">
              <a:effectLst/>
              <a:latin typeface="Calibri" panose="020F0502020204030204" pitchFamily="34" charset="0"/>
              <a:ea typeface="PMingLiU" panose="02020500000000000000" pitchFamily="18" charset="-120"/>
              <a:cs typeface="Times New Roman" panose="02020603050405020304" pitchFamily="18" charset="0"/>
            </a:endParaRPr>
          </a:p>
        </p:txBody>
      </p:sp>
      <p:graphicFrame>
        <p:nvGraphicFramePr>
          <p:cNvPr id="14" name="Grafikon 13">
            <a:extLst>
              <a:ext uri="{FF2B5EF4-FFF2-40B4-BE49-F238E27FC236}">
                <a16:creationId xmlns:a16="http://schemas.microsoft.com/office/drawing/2014/main" id="{E67C961E-D646-4F97-B7EE-BE5CC82414E9}"/>
              </a:ext>
            </a:extLst>
          </p:cNvPr>
          <p:cNvGraphicFramePr/>
          <p:nvPr>
            <p:extLst>
              <p:ext uri="{D42A27DB-BD31-4B8C-83A1-F6EECF244321}">
                <p14:modId xmlns:p14="http://schemas.microsoft.com/office/powerpoint/2010/main" val="1697479939"/>
              </p:ext>
            </p:extLst>
          </p:nvPr>
        </p:nvGraphicFramePr>
        <p:xfrm>
          <a:off x="3529497" y="3807452"/>
          <a:ext cx="2841625" cy="223647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5" name="Grafikon 14">
            <a:extLst>
              <a:ext uri="{FF2B5EF4-FFF2-40B4-BE49-F238E27FC236}">
                <a16:creationId xmlns:a16="http://schemas.microsoft.com/office/drawing/2014/main" id="{320465B5-38CE-491B-B3BD-DAA57F545C70}"/>
              </a:ext>
            </a:extLst>
          </p:cNvPr>
          <p:cNvGraphicFramePr/>
          <p:nvPr>
            <p:extLst>
              <p:ext uri="{D42A27DB-BD31-4B8C-83A1-F6EECF244321}">
                <p14:modId xmlns:p14="http://schemas.microsoft.com/office/powerpoint/2010/main" val="2975346143"/>
              </p:ext>
            </p:extLst>
          </p:nvPr>
        </p:nvGraphicFramePr>
        <p:xfrm>
          <a:off x="693338" y="3795387"/>
          <a:ext cx="2841625" cy="2248535"/>
        </p:xfrm>
        <a:graphic>
          <a:graphicData uri="http://schemas.openxmlformats.org/drawingml/2006/chart">
            <c:chart xmlns:c="http://schemas.openxmlformats.org/drawingml/2006/chart" xmlns:r="http://schemas.openxmlformats.org/officeDocument/2006/relationships" r:id="rId6"/>
          </a:graphicData>
        </a:graphic>
      </p:graphicFrame>
      <p:sp>
        <p:nvSpPr>
          <p:cNvPr id="16" name="Rectangle 7">
            <a:extLst>
              <a:ext uri="{FF2B5EF4-FFF2-40B4-BE49-F238E27FC236}">
                <a16:creationId xmlns:a16="http://schemas.microsoft.com/office/drawing/2014/main" id="{E55888BE-90AB-41E3-B6C3-51ECB60FB827}"/>
              </a:ext>
            </a:extLst>
          </p:cNvPr>
          <p:cNvSpPr>
            <a:spLocks noChangeArrowheads="1"/>
          </p:cNvSpPr>
          <p:nvPr/>
        </p:nvSpPr>
        <p:spPr bwMode="auto">
          <a:xfrm>
            <a:off x="3432132" y="3795387"/>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sl-SI"/>
          </a:p>
        </p:txBody>
      </p:sp>
      <p:sp>
        <p:nvSpPr>
          <p:cNvPr id="17" name="Rectangle 8">
            <a:extLst>
              <a:ext uri="{FF2B5EF4-FFF2-40B4-BE49-F238E27FC236}">
                <a16:creationId xmlns:a16="http://schemas.microsoft.com/office/drawing/2014/main" id="{D172E4E2-83BC-4178-AB87-1FDE0708E35B}"/>
              </a:ext>
            </a:extLst>
          </p:cNvPr>
          <p:cNvSpPr>
            <a:spLocks noChangeArrowheads="1"/>
          </p:cNvSpPr>
          <p:nvPr/>
        </p:nvSpPr>
        <p:spPr bwMode="auto">
          <a:xfrm>
            <a:off x="3432132" y="8757912"/>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sl-SI"/>
          </a:p>
        </p:txBody>
      </p:sp>
    </p:spTree>
    <p:extLst>
      <p:ext uri="{BB962C8B-B14F-4D97-AF65-F5344CB8AC3E}">
        <p14:creationId xmlns:p14="http://schemas.microsoft.com/office/powerpoint/2010/main" val="10953330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6">
            <a:lumMod val="75000"/>
          </a:schemeClr>
        </a:solidFill>
        <a:effectLst/>
      </p:bgPr>
    </p:bg>
    <p:spTree>
      <p:nvGrpSpPr>
        <p:cNvPr id="1" name=""/>
        <p:cNvGrpSpPr/>
        <p:nvPr/>
      </p:nvGrpSpPr>
      <p:grpSpPr>
        <a:xfrm>
          <a:off x="0" y="0"/>
          <a:ext cx="0" cy="0"/>
          <a:chOff x="0" y="0"/>
          <a:chExt cx="0" cy="0"/>
        </a:xfrm>
      </p:grpSpPr>
      <p:pic>
        <p:nvPicPr>
          <p:cNvPr id="12" name="Picture 2" descr="C:\Documents and Settings\Lena\My Documents\Locus word\Locus_znak in logotip_RGB.jpg">
            <a:extLst>
              <a:ext uri="{FF2B5EF4-FFF2-40B4-BE49-F238E27FC236}">
                <a16:creationId xmlns:a16="http://schemas.microsoft.com/office/drawing/2014/main" id="{51EC9881-4C90-4C4A-A249-9A0E52232F9E}"/>
              </a:ext>
            </a:extLst>
          </p:cNvPr>
          <p:cNvPicPr>
            <a:picLocks noChangeAspect="1" noChangeArrowheads="1"/>
          </p:cNvPicPr>
          <p:nvPr/>
        </p:nvPicPr>
        <p:blipFill>
          <a:blip r:embed="rId2" cstate="print">
            <a:extLst>
              <a:ext uri="{28A0092B-C50C-407E-A947-70E740481C1C}">
                <a14:useLocalDpi xmlns:a14="http://schemas.microsoft.com/office/drawing/2010/main"/>
              </a:ext>
            </a:extLst>
          </a:blip>
          <a:stretch>
            <a:fillRect/>
          </a:stretch>
        </p:blipFill>
        <p:spPr bwMode="auto">
          <a:xfrm>
            <a:off x="5976155" y="256090"/>
            <a:ext cx="1458781" cy="679996"/>
          </a:xfrm>
          <a:prstGeom prst="rect">
            <a:avLst/>
          </a:prstGeom>
          <a:noFill/>
          <a:ln>
            <a:noFill/>
          </a:ln>
        </p:spPr>
      </p:pic>
      <p:sp>
        <p:nvSpPr>
          <p:cNvPr id="4" name="Rectangle 2"/>
          <p:cNvSpPr txBox="1">
            <a:spLocks noChangeArrowheads="1"/>
          </p:cNvSpPr>
          <p:nvPr/>
        </p:nvSpPr>
        <p:spPr>
          <a:xfrm>
            <a:off x="712999" y="3618272"/>
            <a:ext cx="6569704" cy="3087329"/>
          </a:xfrm>
          <a:prstGeom prst="rect">
            <a:avLst/>
          </a:prstGeom>
        </p:spPr>
        <p:txBody>
          <a:bodyPr anchor="b"/>
          <a:lstStyle/>
          <a:p>
            <a:pPr marL="0" marR="0" lvl="0" indent="0" algn="l" defTabSz="914400" rtl="0" eaLnBrk="0" fontAlgn="base" latinLnBrk="0" hangingPunct="0">
              <a:lnSpc>
                <a:spcPct val="100000"/>
              </a:lnSpc>
              <a:spcBef>
                <a:spcPct val="20000"/>
              </a:spcBef>
              <a:spcAft>
                <a:spcPct val="0"/>
              </a:spcAft>
              <a:buClrTx/>
              <a:buSzTx/>
              <a:buFontTx/>
              <a:buNone/>
              <a:tabLst/>
              <a:defRPr/>
            </a:pPr>
            <a:r>
              <a:rPr kumimoji="0" lang="sl-SI" sz="3600" b="0" i="0" u="none" strike="noStrike" kern="1200" cap="none" spc="0" normalizeH="0" baseline="0" noProof="0" dirty="0">
                <a:ln>
                  <a:noFill/>
                </a:ln>
                <a:solidFill>
                  <a:prstClr val="white"/>
                </a:solidFill>
                <a:effectLst/>
                <a:uLnTx/>
                <a:uFillTx/>
                <a:latin typeface="Calibri" pitchFamily="34" charset="0"/>
                <a:ea typeface="+mn-ea"/>
                <a:cs typeface="+mn-cs"/>
              </a:rPr>
              <a:t>Vsebina sestanka:</a:t>
            </a:r>
          </a:p>
          <a:p>
            <a:pPr marL="571500" marR="0" lvl="0" indent="-571500" algn="l" defTabSz="914400" rtl="0" eaLnBrk="0" fontAlgn="base" latinLnBrk="0" hangingPunct="0">
              <a:lnSpc>
                <a:spcPct val="100000"/>
              </a:lnSpc>
              <a:spcBef>
                <a:spcPct val="20000"/>
              </a:spcBef>
              <a:spcAft>
                <a:spcPct val="0"/>
              </a:spcAft>
              <a:buClrTx/>
              <a:buSzTx/>
              <a:buFontTx/>
              <a:buChar char="-"/>
              <a:tabLst/>
              <a:defRPr/>
            </a:pPr>
            <a:r>
              <a:rPr lang="sl-SI" sz="2400" dirty="0">
                <a:solidFill>
                  <a:prstClr val="white"/>
                </a:solidFill>
                <a:latin typeface="Calibri" pitchFamily="34" charset="0"/>
              </a:rPr>
              <a:t>Poročilo iz delovnih skupin</a:t>
            </a:r>
          </a:p>
          <a:p>
            <a:pPr marL="571500" marR="0" lvl="0" indent="-571500" algn="l" defTabSz="914400" rtl="0" eaLnBrk="0" fontAlgn="base" latinLnBrk="0" hangingPunct="0">
              <a:lnSpc>
                <a:spcPct val="100000"/>
              </a:lnSpc>
              <a:spcBef>
                <a:spcPct val="20000"/>
              </a:spcBef>
              <a:spcAft>
                <a:spcPct val="0"/>
              </a:spcAft>
              <a:buClrTx/>
              <a:buSzTx/>
              <a:buFontTx/>
              <a:buChar char="-"/>
              <a:tabLst/>
              <a:defRPr/>
            </a:pPr>
            <a:r>
              <a:rPr lang="sl-SI" sz="2400" dirty="0">
                <a:solidFill>
                  <a:prstClr val="white"/>
                </a:solidFill>
                <a:latin typeface="Calibri" pitchFamily="34" charset="0"/>
              </a:rPr>
              <a:t>Poročilo o pripravi strokovnih podlag za poselitev</a:t>
            </a:r>
          </a:p>
          <a:p>
            <a:pPr marL="571500" indent="-571500" eaLnBrk="0" hangingPunct="0">
              <a:spcBef>
                <a:spcPct val="20000"/>
              </a:spcBef>
              <a:buFontTx/>
              <a:buChar char="-"/>
            </a:pPr>
            <a:r>
              <a:rPr lang="sl-SI" sz="2400" dirty="0">
                <a:solidFill>
                  <a:prstClr val="white"/>
                </a:solidFill>
                <a:latin typeface="Calibri" pitchFamily="34" charset="0"/>
              </a:rPr>
              <a:t>Poročilo o pripravi strokovnih podlag za poselitev</a:t>
            </a:r>
          </a:p>
          <a:p>
            <a:pPr marL="571500" marR="0" lvl="0" indent="-571500" algn="l" defTabSz="914400" rtl="0" eaLnBrk="0" fontAlgn="base" latinLnBrk="0" hangingPunct="0">
              <a:lnSpc>
                <a:spcPct val="100000"/>
              </a:lnSpc>
              <a:spcBef>
                <a:spcPct val="20000"/>
              </a:spcBef>
              <a:spcAft>
                <a:spcPct val="0"/>
              </a:spcAft>
              <a:buClrTx/>
              <a:buSzTx/>
              <a:buFontTx/>
              <a:buChar char="-"/>
              <a:tabLst/>
              <a:defRPr/>
            </a:pPr>
            <a:r>
              <a:rPr lang="sl-SI" sz="2400" dirty="0">
                <a:solidFill>
                  <a:prstClr val="white"/>
                </a:solidFill>
                <a:latin typeface="Calibri" pitchFamily="34" charset="0"/>
              </a:rPr>
              <a:t>Predstavitev vsebine UZ</a:t>
            </a:r>
          </a:p>
          <a:p>
            <a:pPr marL="571500" marR="0" lvl="0" indent="-571500" algn="l" defTabSz="914400" rtl="0" eaLnBrk="0" fontAlgn="base" latinLnBrk="0" hangingPunct="0">
              <a:lnSpc>
                <a:spcPct val="100000"/>
              </a:lnSpc>
              <a:spcBef>
                <a:spcPct val="20000"/>
              </a:spcBef>
              <a:spcAft>
                <a:spcPct val="0"/>
              </a:spcAft>
              <a:buClrTx/>
              <a:buSzTx/>
              <a:buFontTx/>
              <a:buChar char="-"/>
              <a:tabLst/>
              <a:defRPr/>
            </a:pPr>
            <a:r>
              <a:rPr lang="sl-SI" sz="2400" dirty="0">
                <a:solidFill>
                  <a:prstClr val="white"/>
                </a:solidFill>
                <a:latin typeface="Calibri" pitchFamily="34" charset="0"/>
              </a:rPr>
              <a:t>Predstavitev projektnega portala</a:t>
            </a:r>
          </a:p>
          <a:p>
            <a:pPr marL="571500" marR="0" lvl="0" indent="-571500" algn="l" defTabSz="914400" rtl="0" eaLnBrk="0" fontAlgn="base" latinLnBrk="0" hangingPunct="0">
              <a:lnSpc>
                <a:spcPct val="100000"/>
              </a:lnSpc>
              <a:spcBef>
                <a:spcPct val="20000"/>
              </a:spcBef>
              <a:spcAft>
                <a:spcPct val="0"/>
              </a:spcAft>
              <a:buClrTx/>
              <a:buSzTx/>
              <a:buFontTx/>
              <a:buChar char="-"/>
              <a:tabLst/>
              <a:defRPr/>
            </a:pPr>
            <a:endParaRPr kumimoji="0" lang="sl-SI" sz="3600" b="0" i="0" u="none" strike="noStrike" kern="1200" cap="none" spc="0" normalizeH="0" baseline="0" noProof="0" dirty="0">
              <a:ln>
                <a:noFill/>
              </a:ln>
              <a:solidFill>
                <a:prstClr val="white"/>
              </a:solidFill>
              <a:effectLst/>
              <a:uLnTx/>
              <a:uFillTx/>
              <a:latin typeface="Calibri" pitchFamily="34" charset="0"/>
              <a:ea typeface="+mn-ea"/>
              <a:cs typeface="+mn-cs"/>
            </a:endParaRPr>
          </a:p>
          <a:p>
            <a:pPr marL="0" marR="0" lvl="0" indent="0" algn="l" defTabSz="914400" rtl="0" eaLnBrk="1" fontAlgn="auto" latinLnBrk="0" hangingPunct="1">
              <a:lnSpc>
                <a:spcPct val="100000"/>
              </a:lnSpc>
              <a:spcBef>
                <a:spcPct val="20000"/>
              </a:spcBef>
              <a:spcAft>
                <a:spcPts val="0"/>
              </a:spcAft>
              <a:buClrTx/>
              <a:buSzTx/>
              <a:buFontTx/>
              <a:buNone/>
              <a:tabLst/>
              <a:defRPr/>
            </a:pPr>
            <a:endParaRPr kumimoji="0" lang="sl-SI" sz="1800" b="0" i="0" u="none" strike="noStrike" kern="1200" cap="none" spc="0" normalizeH="0" baseline="0" noProof="0" dirty="0">
              <a:ln>
                <a:noFill/>
              </a:ln>
              <a:solidFill>
                <a:prstClr val="white"/>
              </a:solidFill>
              <a:effectLst/>
              <a:uLnTx/>
              <a:uFillTx/>
              <a:latin typeface="Calibri"/>
              <a:ea typeface="+mn-ea"/>
              <a:cs typeface="+mn-cs"/>
            </a:endParaRPr>
          </a:p>
        </p:txBody>
      </p:sp>
      <p:pic>
        <p:nvPicPr>
          <p:cNvPr id="7" name="Picture 6">
            <a:extLst>
              <a:ext uri="{FF2B5EF4-FFF2-40B4-BE49-F238E27FC236}">
                <a16:creationId xmlns:a16="http://schemas.microsoft.com/office/drawing/2014/main" id="{6444B438-707A-41BD-9948-83460F53FF54}"/>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7434936" y="433053"/>
            <a:ext cx="1111251" cy="326071"/>
          </a:xfrm>
          <a:prstGeom prst="rect">
            <a:avLst/>
          </a:prstGeom>
        </p:spPr>
      </p:pic>
    </p:spTree>
    <p:extLst>
      <p:ext uri="{BB962C8B-B14F-4D97-AF65-F5344CB8AC3E}">
        <p14:creationId xmlns:p14="http://schemas.microsoft.com/office/powerpoint/2010/main" val="17657721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6">
            <a:lumMod val="75000"/>
          </a:schemeClr>
        </a:solidFill>
        <a:effectLst/>
      </p:bgPr>
    </p:bg>
    <p:spTree>
      <p:nvGrpSpPr>
        <p:cNvPr id="1" name=""/>
        <p:cNvGrpSpPr/>
        <p:nvPr/>
      </p:nvGrpSpPr>
      <p:grpSpPr>
        <a:xfrm>
          <a:off x="0" y="0"/>
          <a:ext cx="0" cy="0"/>
          <a:chOff x="0" y="0"/>
          <a:chExt cx="0" cy="0"/>
        </a:xfrm>
      </p:grpSpPr>
      <p:pic>
        <p:nvPicPr>
          <p:cNvPr id="12" name="Picture 2" descr="C:\Documents and Settings\Lena\My Documents\Locus word\Locus_znak in logotip_RGB.jpg">
            <a:extLst>
              <a:ext uri="{FF2B5EF4-FFF2-40B4-BE49-F238E27FC236}">
                <a16:creationId xmlns:a16="http://schemas.microsoft.com/office/drawing/2014/main" id="{51EC9881-4C90-4C4A-A249-9A0E52232F9E}"/>
              </a:ext>
            </a:extLst>
          </p:cNvPr>
          <p:cNvPicPr>
            <a:picLocks noChangeAspect="1" noChangeArrowheads="1"/>
          </p:cNvPicPr>
          <p:nvPr/>
        </p:nvPicPr>
        <p:blipFill>
          <a:blip r:embed="rId2" cstate="print">
            <a:extLst>
              <a:ext uri="{28A0092B-C50C-407E-A947-70E740481C1C}">
                <a14:useLocalDpi xmlns:a14="http://schemas.microsoft.com/office/drawing/2010/main"/>
              </a:ext>
            </a:extLst>
          </a:blip>
          <a:stretch>
            <a:fillRect/>
          </a:stretch>
        </p:blipFill>
        <p:spPr bwMode="auto">
          <a:xfrm>
            <a:off x="6194247" y="209048"/>
            <a:ext cx="1458781" cy="679996"/>
          </a:xfrm>
          <a:prstGeom prst="rect">
            <a:avLst/>
          </a:prstGeom>
          <a:noFill/>
          <a:ln>
            <a:noFill/>
          </a:ln>
        </p:spPr>
      </p:pic>
      <p:sp>
        <p:nvSpPr>
          <p:cNvPr id="4" name="Rectangle 2"/>
          <p:cNvSpPr txBox="1">
            <a:spLocks noChangeArrowheads="1"/>
          </p:cNvSpPr>
          <p:nvPr/>
        </p:nvSpPr>
        <p:spPr>
          <a:xfrm>
            <a:off x="624508" y="2908562"/>
            <a:ext cx="6569704" cy="2762662"/>
          </a:xfrm>
          <a:prstGeom prst="rect">
            <a:avLst/>
          </a:prstGeom>
        </p:spPr>
        <p:txBody>
          <a:bodyPr anchor="b"/>
          <a:lstStyle/>
          <a:p>
            <a:pPr lvl="0" eaLnBrk="0" hangingPunct="0">
              <a:spcBef>
                <a:spcPct val="20000"/>
              </a:spcBef>
            </a:pPr>
            <a:r>
              <a:rPr lang="en-US" sz="3600" dirty="0">
                <a:solidFill>
                  <a:schemeClr val="bg1"/>
                </a:solidFill>
                <a:latin typeface="Calibri" pitchFamily="34" charset="0"/>
              </a:rPr>
              <a:t>VIZIJA RAZVOJA</a:t>
            </a:r>
            <a:endParaRPr lang="sl-SI" sz="3600" dirty="0">
              <a:solidFill>
                <a:schemeClr val="bg1"/>
              </a:solidFill>
              <a:latin typeface="Calibri" pitchFamily="34" charset="0"/>
            </a:endParaRPr>
          </a:p>
          <a:p>
            <a:pPr lvl="0" fontAlgn="auto">
              <a:spcBef>
                <a:spcPct val="20000"/>
              </a:spcBef>
              <a:spcAft>
                <a:spcPts val="0"/>
              </a:spcAft>
              <a:defRPr/>
            </a:pPr>
            <a:endParaRPr lang="sl-SI" dirty="0">
              <a:solidFill>
                <a:schemeClr val="bg1"/>
              </a:solidFill>
              <a:latin typeface="Calibri"/>
            </a:endParaRPr>
          </a:p>
        </p:txBody>
      </p:sp>
      <p:pic>
        <p:nvPicPr>
          <p:cNvPr id="7" name="Picture 6">
            <a:extLst>
              <a:ext uri="{FF2B5EF4-FFF2-40B4-BE49-F238E27FC236}">
                <a16:creationId xmlns:a16="http://schemas.microsoft.com/office/drawing/2014/main" id="{6444B438-707A-41BD-9948-83460F53FF54}"/>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7653028" y="386011"/>
            <a:ext cx="1111251" cy="326071"/>
          </a:xfrm>
          <a:prstGeom prst="rect">
            <a:avLst/>
          </a:prstGeom>
        </p:spPr>
      </p:pic>
    </p:spTree>
    <p:extLst>
      <p:ext uri="{BB962C8B-B14F-4D97-AF65-F5344CB8AC3E}">
        <p14:creationId xmlns:p14="http://schemas.microsoft.com/office/powerpoint/2010/main" val="20864703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accent6">
            <a:lumMod val="75000"/>
          </a:schemeClr>
        </a:solidFill>
        <a:effectLst/>
      </p:bgPr>
    </p:bg>
    <p:spTree>
      <p:nvGrpSpPr>
        <p:cNvPr id="1" name=""/>
        <p:cNvGrpSpPr/>
        <p:nvPr/>
      </p:nvGrpSpPr>
      <p:grpSpPr>
        <a:xfrm>
          <a:off x="0" y="0"/>
          <a:ext cx="0" cy="0"/>
          <a:chOff x="0" y="0"/>
          <a:chExt cx="0" cy="0"/>
        </a:xfrm>
      </p:grpSpPr>
      <p:sp>
        <p:nvSpPr>
          <p:cNvPr id="4" name="Rectangle 2"/>
          <p:cNvSpPr txBox="1">
            <a:spLocks noChangeArrowheads="1"/>
          </p:cNvSpPr>
          <p:nvPr/>
        </p:nvSpPr>
        <p:spPr>
          <a:xfrm>
            <a:off x="624508" y="2908562"/>
            <a:ext cx="6569704" cy="2762662"/>
          </a:xfrm>
          <a:prstGeom prst="rect">
            <a:avLst/>
          </a:prstGeom>
        </p:spPr>
        <p:txBody>
          <a:bodyPr anchor="b"/>
          <a:lstStyle/>
          <a:p>
            <a:pPr lvl="0" eaLnBrk="0" hangingPunct="0">
              <a:spcBef>
                <a:spcPct val="20000"/>
              </a:spcBef>
            </a:pPr>
            <a:r>
              <a:rPr lang="en-US" sz="3600" dirty="0">
                <a:solidFill>
                  <a:schemeClr val="bg1"/>
                </a:solidFill>
                <a:latin typeface="Calibri" pitchFamily="34" charset="0"/>
              </a:rPr>
              <a:t>VLOGA IN POLOŽAJ NASELJA V ŠIRŠEM PROSTRU</a:t>
            </a:r>
            <a:endParaRPr lang="sl-SI" sz="3600" dirty="0">
              <a:solidFill>
                <a:schemeClr val="bg1"/>
              </a:solidFill>
              <a:latin typeface="Calibri" pitchFamily="34" charset="0"/>
            </a:endParaRPr>
          </a:p>
          <a:p>
            <a:pPr lvl="0" fontAlgn="auto">
              <a:spcBef>
                <a:spcPct val="20000"/>
              </a:spcBef>
              <a:spcAft>
                <a:spcPts val="0"/>
              </a:spcAft>
              <a:defRPr/>
            </a:pPr>
            <a:endParaRPr lang="sl-SI" dirty="0">
              <a:solidFill>
                <a:schemeClr val="bg1"/>
              </a:solidFill>
              <a:latin typeface="Calibri"/>
            </a:endParaRPr>
          </a:p>
        </p:txBody>
      </p:sp>
      <p:pic>
        <p:nvPicPr>
          <p:cNvPr id="5" name="Picture 2" descr="C:\Documents and Settings\Lena\My Documents\Locus word\Locus_znak in logotip_RGB.jpg">
            <a:extLst>
              <a:ext uri="{FF2B5EF4-FFF2-40B4-BE49-F238E27FC236}">
                <a16:creationId xmlns:a16="http://schemas.microsoft.com/office/drawing/2014/main" id="{C223EFDB-E73D-4940-A523-601F1B05AE22}"/>
              </a:ext>
            </a:extLst>
          </p:cNvPr>
          <p:cNvPicPr>
            <a:picLocks noChangeAspect="1" noChangeArrowheads="1"/>
          </p:cNvPicPr>
          <p:nvPr/>
        </p:nvPicPr>
        <p:blipFill>
          <a:blip r:embed="rId2" cstate="print">
            <a:extLst>
              <a:ext uri="{28A0092B-C50C-407E-A947-70E740481C1C}">
                <a14:useLocalDpi xmlns:a14="http://schemas.microsoft.com/office/drawing/2010/main"/>
              </a:ext>
            </a:extLst>
          </a:blip>
          <a:stretch>
            <a:fillRect/>
          </a:stretch>
        </p:blipFill>
        <p:spPr bwMode="auto">
          <a:xfrm>
            <a:off x="6194247" y="209048"/>
            <a:ext cx="1458781" cy="679996"/>
          </a:xfrm>
          <a:prstGeom prst="rect">
            <a:avLst/>
          </a:prstGeom>
          <a:noFill/>
          <a:ln>
            <a:noFill/>
          </a:ln>
        </p:spPr>
      </p:pic>
      <p:pic>
        <p:nvPicPr>
          <p:cNvPr id="6" name="Picture 6">
            <a:extLst>
              <a:ext uri="{FF2B5EF4-FFF2-40B4-BE49-F238E27FC236}">
                <a16:creationId xmlns:a16="http://schemas.microsoft.com/office/drawing/2014/main" id="{E851FAAE-0F02-4873-BC22-177FF747A6A9}"/>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7653028" y="386011"/>
            <a:ext cx="1111251" cy="326071"/>
          </a:xfrm>
          <a:prstGeom prst="rect">
            <a:avLst/>
          </a:prstGeom>
        </p:spPr>
      </p:pic>
    </p:spTree>
    <p:extLst>
      <p:ext uri="{BB962C8B-B14F-4D97-AF65-F5344CB8AC3E}">
        <p14:creationId xmlns:p14="http://schemas.microsoft.com/office/powerpoint/2010/main" val="26113904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accent6">
            <a:lumMod val="75000"/>
          </a:schemeClr>
        </a:solidFill>
        <a:effectLst/>
      </p:bgPr>
    </p:bg>
    <p:spTree>
      <p:nvGrpSpPr>
        <p:cNvPr id="1" name=""/>
        <p:cNvGrpSpPr/>
        <p:nvPr/>
      </p:nvGrpSpPr>
      <p:grpSpPr>
        <a:xfrm>
          <a:off x="0" y="0"/>
          <a:ext cx="0" cy="0"/>
          <a:chOff x="0" y="0"/>
          <a:chExt cx="0" cy="0"/>
        </a:xfrm>
      </p:grpSpPr>
      <p:sp>
        <p:nvSpPr>
          <p:cNvPr id="4" name="Rectangle 2"/>
          <p:cNvSpPr txBox="1">
            <a:spLocks noChangeArrowheads="1"/>
          </p:cNvSpPr>
          <p:nvPr/>
        </p:nvSpPr>
        <p:spPr>
          <a:xfrm>
            <a:off x="624508" y="2908562"/>
            <a:ext cx="6569704" cy="2762662"/>
          </a:xfrm>
          <a:prstGeom prst="rect">
            <a:avLst/>
          </a:prstGeom>
        </p:spPr>
        <p:txBody>
          <a:bodyPr anchor="b"/>
          <a:lstStyle/>
          <a:p>
            <a:pPr lvl="0" eaLnBrk="0" hangingPunct="0">
              <a:spcBef>
                <a:spcPct val="20000"/>
              </a:spcBef>
            </a:pPr>
            <a:r>
              <a:rPr lang="en-US" sz="3600" dirty="0">
                <a:solidFill>
                  <a:schemeClr val="bg1"/>
                </a:solidFill>
                <a:latin typeface="Calibri" pitchFamily="34" charset="0"/>
              </a:rPr>
              <a:t>OSNOVNA STRUKTURA NASELJA</a:t>
            </a:r>
            <a:endParaRPr lang="sl-SI" sz="3600" dirty="0">
              <a:solidFill>
                <a:schemeClr val="bg1"/>
              </a:solidFill>
              <a:latin typeface="Calibri" pitchFamily="34" charset="0"/>
            </a:endParaRPr>
          </a:p>
          <a:p>
            <a:pPr lvl="0" fontAlgn="auto">
              <a:spcBef>
                <a:spcPct val="20000"/>
              </a:spcBef>
              <a:spcAft>
                <a:spcPts val="0"/>
              </a:spcAft>
              <a:defRPr/>
            </a:pPr>
            <a:endParaRPr lang="sl-SI" dirty="0">
              <a:solidFill>
                <a:schemeClr val="bg1"/>
              </a:solidFill>
              <a:latin typeface="Calibri"/>
            </a:endParaRPr>
          </a:p>
        </p:txBody>
      </p:sp>
      <p:pic>
        <p:nvPicPr>
          <p:cNvPr id="5" name="Picture 2" descr="C:\Documents and Settings\Lena\My Documents\Locus word\Locus_znak in logotip_RGB.jpg">
            <a:extLst>
              <a:ext uri="{FF2B5EF4-FFF2-40B4-BE49-F238E27FC236}">
                <a16:creationId xmlns:a16="http://schemas.microsoft.com/office/drawing/2014/main" id="{B5CDBBD2-12C9-4625-B844-51F5873C4E1D}"/>
              </a:ext>
            </a:extLst>
          </p:cNvPr>
          <p:cNvPicPr>
            <a:picLocks noChangeAspect="1" noChangeArrowheads="1"/>
          </p:cNvPicPr>
          <p:nvPr/>
        </p:nvPicPr>
        <p:blipFill>
          <a:blip r:embed="rId2" cstate="print">
            <a:extLst>
              <a:ext uri="{28A0092B-C50C-407E-A947-70E740481C1C}">
                <a14:useLocalDpi xmlns:a14="http://schemas.microsoft.com/office/drawing/2010/main"/>
              </a:ext>
            </a:extLst>
          </a:blip>
          <a:stretch>
            <a:fillRect/>
          </a:stretch>
        </p:blipFill>
        <p:spPr bwMode="auto">
          <a:xfrm>
            <a:off x="6194247" y="209048"/>
            <a:ext cx="1458781" cy="679996"/>
          </a:xfrm>
          <a:prstGeom prst="rect">
            <a:avLst/>
          </a:prstGeom>
          <a:noFill/>
          <a:ln>
            <a:noFill/>
          </a:ln>
        </p:spPr>
      </p:pic>
      <p:pic>
        <p:nvPicPr>
          <p:cNvPr id="6" name="Picture 6">
            <a:extLst>
              <a:ext uri="{FF2B5EF4-FFF2-40B4-BE49-F238E27FC236}">
                <a16:creationId xmlns:a16="http://schemas.microsoft.com/office/drawing/2014/main" id="{9482E9A4-B889-40FA-A739-B7EA2F3B8D71}"/>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7653028" y="386011"/>
            <a:ext cx="1111251" cy="326071"/>
          </a:xfrm>
          <a:prstGeom prst="rect">
            <a:avLst/>
          </a:prstGeom>
        </p:spPr>
      </p:pic>
    </p:spTree>
    <p:extLst>
      <p:ext uri="{BB962C8B-B14F-4D97-AF65-F5344CB8AC3E}">
        <p14:creationId xmlns:p14="http://schemas.microsoft.com/office/powerpoint/2010/main" val="22155045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185350AC-49F1-4146-A516-DE5C60AFB1D0}"/>
              </a:ext>
            </a:extLst>
          </p:cNvPr>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0" y="195798"/>
            <a:ext cx="9144000" cy="6466403"/>
          </a:xfrm>
          <a:prstGeom prst="rect">
            <a:avLst/>
          </a:prstGeom>
        </p:spPr>
      </p:pic>
      <p:pic>
        <p:nvPicPr>
          <p:cNvPr id="6" name="Picture 6">
            <a:extLst>
              <a:ext uri="{FF2B5EF4-FFF2-40B4-BE49-F238E27FC236}">
                <a16:creationId xmlns:a16="http://schemas.microsoft.com/office/drawing/2014/main" id="{E1F14B95-C8E1-4D0C-AD60-E4087F03396B}"/>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926829" y="195798"/>
            <a:ext cx="1212513" cy="565201"/>
          </a:xfrm>
          <a:prstGeom prst="rect">
            <a:avLst/>
          </a:prstGeom>
        </p:spPr>
      </p:pic>
      <p:pic>
        <p:nvPicPr>
          <p:cNvPr id="9" name="Picture 7">
            <a:extLst>
              <a:ext uri="{FF2B5EF4-FFF2-40B4-BE49-F238E27FC236}">
                <a16:creationId xmlns:a16="http://schemas.microsoft.com/office/drawing/2014/main" id="{8D9C4F3C-D0C4-441B-A2C0-DF09EFA40472}"/>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8139342" y="313749"/>
            <a:ext cx="823250" cy="329300"/>
          </a:xfrm>
          <a:prstGeom prst="rect">
            <a:avLst/>
          </a:prstGeom>
        </p:spPr>
      </p:pic>
      <p:sp>
        <p:nvSpPr>
          <p:cNvPr id="5" name="Rectangle 4">
            <a:extLst>
              <a:ext uri="{FF2B5EF4-FFF2-40B4-BE49-F238E27FC236}">
                <a16:creationId xmlns:a16="http://schemas.microsoft.com/office/drawing/2014/main" id="{F1E39347-471A-48EB-9C45-1F304C651AC4}"/>
              </a:ext>
            </a:extLst>
          </p:cNvPr>
          <p:cNvSpPr/>
          <p:nvPr/>
        </p:nvSpPr>
        <p:spPr>
          <a:xfrm>
            <a:off x="5884414" y="950215"/>
            <a:ext cx="3297846" cy="787908"/>
          </a:xfrm>
          <a:prstGeom prst="rect">
            <a:avLst/>
          </a:prstGeom>
        </p:spPr>
        <p:txBody>
          <a:bodyPr wrap="square">
            <a:spAutoFit/>
          </a:bodyPr>
          <a:lstStyle/>
          <a:p>
            <a:pPr lvl="0" fontAlgn="auto">
              <a:spcBef>
                <a:spcPct val="20000"/>
              </a:spcBef>
              <a:spcAft>
                <a:spcPts val="0"/>
              </a:spcAft>
              <a:defRPr/>
            </a:pPr>
            <a:r>
              <a:rPr lang="en-US" sz="2600" dirty="0" err="1">
                <a:latin typeface="Calibri" pitchFamily="34" charset="0"/>
                <a:cs typeface="Arial" pitchFamily="34" charset="0"/>
              </a:rPr>
              <a:t>Kartografski</a:t>
            </a:r>
            <a:r>
              <a:rPr lang="en-US" sz="2600" dirty="0">
                <a:latin typeface="Calibri" pitchFamily="34" charset="0"/>
                <a:cs typeface="Arial" pitchFamily="34" charset="0"/>
              </a:rPr>
              <a:t> </a:t>
            </a:r>
            <a:r>
              <a:rPr lang="en-US" sz="2600" dirty="0" err="1">
                <a:latin typeface="Calibri" pitchFamily="34" charset="0"/>
                <a:cs typeface="Arial" pitchFamily="34" charset="0"/>
              </a:rPr>
              <a:t>prikaz</a:t>
            </a:r>
            <a:endParaRPr lang="sl-SI" sz="2600" dirty="0">
              <a:latin typeface="Calibri" pitchFamily="34" charset="0"/>
              <a:cs typeface="Arial" pitchFamily="34" charset="0"/>
            </a:endParaRPr>
          </a:p>
          <a:p>
            <a:pPr lvl="0" fontAlgn="auto">
              <a:spcBef>
                <a:spcPct val="20000"/>
              </a:spcBef>
              <a:spcAft>
                <a:spcPts val="0"/>
              </a:spcAft>
              <a:defRPr/>
            </a:pPr>
            <a:r>
              <a:rPr lang="en-US" sz="1600" dirty="0" err="1">
                <a:solidFill>
                  <a:schemeClr val="accent6">
                    <a:lumMod val="75000"/>
                  </a:schemeClr>
                </a:solidFill>
                <a:latin typeface="Calibri" pitchFamily="34" charset="0"/>
                <a:cs typeface="Arial" pitchFamily="34" charset="0"/>
              </a:rPr>
              <a:t>Tipologija</a:t>
            </a:r>
            <a:endParaRPr lang="sl-SI" sz="1600" dirty="0">
              <a:solidFill>
                <a:schemeClr val="accent6">
                  <a:lumMod val="75000"/>
                </a:schemeClr>
              </a:solidFill>
              <a:latin typeface="Calibri" pitchFamily="34" charset="0"/>
              <a:cs typeface="Arial" pitchFamily="34" charset="0"/>
            </a:endParaRPr>
          </a:p>
        </p:txBody>
      </p:sp>
    </p:spTree>
    <p:extLst>
      <p:ext uri="{BB962C8B-B14F-4D97-AF65-F5344CB8AC3E}">
        <p14:creationId xmlns:p14="http://schemas.microsoft.com/office/powerpoint/2010/main" val="6756198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6">
            <a:extLst>
              <a:ext uri="{FF2B5EF4-FFF2-40B4-BE49-F238E27FC236}">
                <a16:creationId xmlns:a16="http://schemas.microsoft.com/office/drawing/2014/main" id="{E1F14B95-C8E1-4D0C-AD60-E4087F03396B}"/>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926829" y="195798"/>
            <a:ext cx="1212513" cy="565201"/>
          </a:xfrm>
          <a:prstGeom prst="rect">
            <a:avLst/>
          </a:prstGeom>
        </p:spPr>
      </p:pic>
      <p:pic>
        <p:nvPicPr>
          <p:cNvPr id="9" name="Picture 7">
            <a:extLst>
              <a:ext uri="{FF2B5EF4-FFF2-40B4-BE49-F238E27FC236}">
                <a16:creationId xmlns:a16="http://schemas.microsoft.com/office/drawing/2014/main" id="{8D9C4F3C-D0C4-441B-A2C0-DF09EFA40472}"/>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8139342" y="313749"/>
            <a:ext cx="823250" cy="329300"/>
          </a:xfrm>
          <a:prstGeom prst="rect">
            <a:avLst/>
          </a:prstGeom>
        </p:spPr>
      </p:pic>
      <p:pic>
        <p:nvPicPr>
          <p:cNvPr id="3" name="Picture 2">
            <a:extLst>
              <a:ext uri="{FF2B5EF4-FFF2-40B4-BE49-F238E27FC236}">
                <a16:creationId xmlns:a16="http://schemas.microsoft.com/office/drawing/2014/main" id="{F680AC4A-A814-4A2A-AA02-A0062A86E066}"/>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188124" y="4872149"/>
            <a:ext cx="2700000" cy="1800000"/>
          </a:xfrm>
          <a:prstGeom prst="rect">
            <a:avLst/>
          </a:prstGeom>
        </p:spPr>
      </p:pic>
      <p:pic>
        <p:nvPicPr>
          <p:cNvPr id="4" name="Picture 3">
            <a:extLst>
              <a:ext uri="{FF2B5EF4-FFF2-40B4-BE49-F238E27FC236}">
                <a16:creationId xmlns:a16="http://schemas.microsoft.com/office/drawing/2014/main" id="{124C42A1-5249-4594-B74F-6CD565DC81CF}"/>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194841" y="2967150"/>
            <a:ext cx="2713433" cy="1800000"/>
          </a:xfrm>
          <a:prstGeom prst="rect">
            <a:avLst/>
          </a:prstGeom>
        </p:spPr>
      </p:pic>
      <p:pic>
        <p:nvPicPr>
          <p:cNvPr id="7" name="Picture 6">
            <a:extLst>
              <a:ext uri="{FF2B5EF4-FFF2-40B4-BE49-F238E27FC236}">
                <a16:creationId xmlns:a16="http://schemas.microsoft.com/office/drawing/2014/main" id="{178DFE95-16A8-4563-9694-03A9CADA2A99}"/>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3222000" y="1062151"/>
            <a:ext cx="2700000" cy="1800000"/>
          </a:xfrm>
          <a:prstGeom prst="rect">
            <a:avLst/>
          </a:prstGeom>
        </p:spPr>
      </p:pic>
      <p:pic>
        <p:nvPicPr>
          <p:cNvPr id="8" name="Picture 7">
            <a:extLst>
              <a:ext uri="{FF2B5EF4-FFF2-40B4-BE49-F238E27FC236}">
                <a16:creationId xmlns:a16="http://schemas.microsoft.com/office/drawing/2014/main" id="{686303B0-602C-4F64-9372-1FA38C74FB9A}"/>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208274" y="1062151"/>
            <a:ext cx="2700000" cy="1800000"/>
          </a:xfrm>
          <a:prstGeom prst="rect">
            <a:avLst/>
          </a:prstGeom>
        </p:spPr>
      </p:pic>
      <p:pic>
        <p:nvPicPr>
          <p:cNvPr id="10" name="Picture 9">
            <a:extLst>
              <a:ext uri="{FF2B5EF4-FFF2-40B4-BE49-F238E27FC236}">
                <a16:creationId xmlns:a16="http://schemas.microsoft.com/office/drawing/2014/main" id="{E0F1A3B6-FCBE-4B6B-B03A-0041EE99064C}"/>
              </a:ext>
            </a:extLst>
          </p:cNvPr>
          <p:cNvPicPr>
            <a:picLocks noChangeAspect="1"/>
          </p:cNvPicPr>
          <p:nvPr/>
        </p:nvPicPr>
        <p:blipFill rotWithShape="1">
          <a:blip r:embed="rId9" cstate="print">
            <a:extLst>
              <a:ext uri="{28A0092B-C50C-407E-A947-70E740481C1C}">
                <a14:useLocalDpi xmlns:a14="http://schemas.microsoft.com/office/drawing/2010/main"/>
              </a:ext>
            </a:extLst>
          </a:blip>
          <a:srcRect/>
          <a:stretch/>
        </p:blipFill>
        <p:spPr>
          <a:xfrm>
            <a:off x="3222000" y="2967150"/>
            <a:ext cx="2700000" cy="1800000"/>
          </a:xfrm>
          <a:prstGeom prst="rect">
            <a:avLst/>
          </a:prstGeom>
        </p:spPr>
      </p:pic>
      <p:pic>
        <p:nvPicPr>
          <p:cNvPr id="11" name="Picture 10">
            <a:extLst>
              <a:ext uri="{FF2B5EF4-FFF2-40B4-BE49-F238E27FC236}">
                <a16:creationId xmlns:a16="http://schemas.microsoft.com/office/drawing/2014/main" id="{718F9F40-AB97-4065-9C2B-3381C5DB5C3A}"/>
              </a:ext>
            </a:extLst>
          </p:cNvPr>
          <p:cNvPicPr>
            <a:picLocks noChangeAspect="1"/>
          </p:cNvPicPr>
          <p:nvPr/>
        </p:nvPicPr>
        <p:blipFill rotWithShape="1">
          <a:blip r:embed="rId10" cstate="print">
            <a:extLst>
              <a:ext uri="{28A0092B-C50C-407E-A947-70E740481C1C}">
                <a14:useLocalDpi xmlns:a14="http://schemas.microsoft.com/office/drawing/2010/main"/>
              </a:ext>
            </a:extLst>
          </a:blip>
          <a:srcRect/>
          <a:stretch/>
        </p:blipFill>
        <p:spPr>
          <a:xfrm>
            <a:off x="3222000" y="4872149"/>
            <a:ext cx="2719770" cy="1800000"/>
          </a:xfrm>
          <a:prstGeom prst="rect">
            <a:avLst/>
          </a:prstGeom>
        </p:spPr>
      </p:pic>
      <p:pic>
        <p:nvPicPr>
          <p:cNvPr id="12" name="Picture 11">
            <a:extLst>
              <a:ext uri="{FF2B5EF4-FFF2-40B4-BE49-F238E27FC236}">
                <a16:creationId xmlns:a16="http://schemas.microsoft.com/office/drawing/2014/main" id="{08F25DEA-B2CE-48AB-80DE-4D979C2842DD}"/>
              </a:ext>
            </a:extLst>
          </p:cNvPr>
          <p:cNvPicPr>
            <a:picLocks noChangeAspect="1"/>
          </p:cNvPicPr>
          <p:nvPr/>
        </p:nvPicPr>
        <p:blipFill rotWithShape="1">
          <a:blip r:embed="rId11" cstate="print">
            <a:extLst>
              <a:ext uri="{28A0092B-C50C-407E-A947-70E740481C1C}">
                <a14:useLocalDpi xmlns:a14="http://schemas.microsoft.com/office/drawing/2010/main"/>
              </a:ext>
            </a:extLst>
          </a:blip>
          <a:srcRect/>
          <a:stretch/>
        </p:blipFill>
        <p:spPr>
          <a:xfrm>
            <a:off x="6235726" y="1062151"/>
            <a:ext cx="2700000" cy="1800000"/>
          </a:xfrm>
          <a:prstGeom prst="rect">
            <a:avLst/>
          </a:prstGeom>
        </p:spPr>
      </p:pic>
      <p:pic>
        <p:nvPicPr>
          <p:cNvPr id="13" name="Picture 12">
            <a:extLst>
              <a:ext uri="{FF2B5EF4-FFF2-40B4-BE49-F238E27FC236}">
                <a16:creationId xmlns:a16="http://schemas.microsoft.com/office/drawing/2014/main" id="{96EA7C1B-3F8D-4301-8EC7-B2CB8DA30467}"/>
              </a:ext>
            </a:extLst>
          </p:cNvPr>
          <p:cNvPicPr>
            <a:picLocks noChangeAspect="1"/>
          </p:cNvPicPr>
          <p:nvPr/>
        </p:nvPicPr>
        <p:blipFill>
          <a:blip r:embed="rId12" cstate="print">
            <a:extLst>
              <a:ext uri="{28A0092B-C50C-407E-A947-70E740481C1C}">
                <a14:useLocalDpi xmlns:a14="http://schemas.microsoft.com/office/drawing/2010/main"/>
              </a:ext>
            </a:extLst>
          </a:blip>
          <a:stretch>
            <a:fillRect/>
          </a:stretch>
        </p:blipFill>
        <p:spPr>
          <a:xfrm>
            <a:off x="6235726" y="4872149"/>
            <a:ext cx="2700000" cy="1800000"/>
          </a:xfrm>
          <a:prstGeom prst="rect">
            <a:avLst/>
          </a:prstGeom>
        </p:spPr>
      </p:pic>
      <p:pic>
        <p:nvPicPr>
          <p:cNvPr id="16" name="Picture 15">
            <a:extLst>
              <a:ext uri="{FF2B5EF4-FFF2-40B4-BE49-F238E27FC236}">
                <a16:creationId xmlns:a16="http://schemas.microsoft.com/office/drawing/2014/main" id="{ACE32231-C28B-4802-9163-9D9ED095BBC9}"/>
              </a:ext>
            </a:extLst>
          </p:cNvPr>
          <p:cNvPicPr>
            <a:picLocks noChangeAspect="1"/>
          </p:cNvPicPr>
          <p:nvPr/>
        </p:nvPicPr>
        <p:blipFill rotWithShape="1">
          <a:blip r:embed="rId13" cstate="print">
            <a:extLst>
              <a:ext uri="{28A0092B-C50C-407E-A947-70E740481C1C}">
                <a14:useLocalDpi xmlns:a14="http://schemas.microsoft.com/office/drawing/2010/main"/>
              </a:ext>
            </a:extLst>
          </a:blip>
          <a:srcRect/>
          <a:stretch/>
        </p:blipFill>
        <p:spPr>
          <a:xfrm>
            <a:off x="6229009" y="2957625"/>
            <a:ext cx="2713433" cy="1800000"/>
          </a:xfrm>
          <a:prstGeom prst="rect">
            <a:avLst/>
          </a:prstGeom>
        </p:spPr>
      </p:pic>
      <p:sp>
        <p:nvSpPr>
          <p:cNvPr id="18" name="TextBox 17">
            <a:extLst>
              <a:ext uri="{FF2B5EF4-FFF2-40B4-BE49-F238E27FC236}">
                <a16:creationId xmlns:a16="http://schemas.microsoft.com/office/drawing/2014/main" id="{CAE9F849-6833-4868-BEEB-46763626BAAC}"/>
              </a:ext>
            </a:extLst>
          </p:cNvPr>
          <p:cNvSpPr txBox="1"/>
          <p:nvPr/>
        </p:nvSpPr>
        <p:spPr>
          <a:xfrm>
            <a:off x="167974" y="2615930"/>
            <a:ext cx="2720150" cy="246221"/>
          </a:xfrm>
          <a:prstGeom prst="rect">
            <a:avLst/>
          </a:prstGeom>
          <a:noFill/>
        </p:spPr>
        <p:txBody>
          <a:bodyPr wrap="square" rtlCol="0">
            <a:spAutoFit/>
          </a:bodyPr>
          <a:lstStyle/>
          <a:p>
            <a:r>
              <a:rPr lang="sl-SI" sz="1000" dirty="0">
                <a:solidFill>
                  <a:schemeClr val="bg1"/>
                </a:solidFill>
                <a:latin typeface="+mn-lt"/>
              </a:rPr>
              <a:t>Območje točkovne enostanovanjske</a:t>
            </a:r>
            <a:r>
              <a:rPr lang="en-US" sz="1000" dirty="0">
                <a:solidFill>
                  <a:schemeClr val="bg1"/>
                </a:solidFill>
                <a:latin typeface="+mn-lt"/>
              </a:rPr>
              <a:t> </a:t>
            </a:r>
            <a:r>
              <a:rPr lang="sl-SI" sz="1000" dirty="0">
                <a:solidFill>
                  <a:schemeClr val="bg1"/>
                </a:solidFill>
                <a:latin typeface="+mn-lt"/>
              </a:rPr>
              <a:t>pozidave</a:t>
            </a:r>
          </a:p>
        </p:txBody>
      </p:sp>
      <p:sp>
        <p:nvSpPr>
          <p:cNvPr id="19" name="TextBox 18">
            <a:extLst>
              <a:ext uri="{FF2B5EF4-FFF2-40B4-BE49-F238E27FC236}">
                <a16:creationId xmlns:a16="http://schemas.microsoft.com/office/drawing/2014/main" id="{F50BBF0D-0C6C-4849-85B6-9587F2082E1D}"/>
              </a:ext>
            </a:extLst>
          </p:cNvPr>
          <p:cNvSpPr txBox="1"/>
          <p:nvPr/>
        </p:nvSpPr>
        <p:spPr>
          <a:xfrm>
            <a:off x="167974" y="4520929"/>
            <a:ext cx="2720150" cy="246221"/>
          </a:xfrm>
          <a:prstGeom prst="rect">
            <a:avLst/>
          </a:prstGeom>
          <a:noFill/>
        </p:spPr>
        <p:txBody>
          <a:bodyPr wrap="square" rtlCol="0">
            <a:spAutoFit/>
          </a:bodyPr>
          <a:lstStyle/>
          <a:p>
            <a:r>
              <a:rPr lang="sl-SI" sz="1000" dirty="0">
                <a:solidFill>
                  <a:schemeClr val="bg1"/>
                </a:solidFill>
                <a:latin typeface="+mn-lt"/>
              </a:rPr>
              <a:t>Območje </a:t>
            </a:r>
            <a:r>
              <a:rPr lang="en-US" sz="1000" dirty="0" err="1">
                <a:solidFill>
                  <a:schemeClr val="bg1"/>
                </a:solidFill>
                <a:latin typeface="+mn-lt"/>
              </a:rPr>
              <a:t>organizirane</a:t>
            </a:r>
            <a:r>
              <a:rPr lang="sl-SI" sz="1000" dirty="0">
                <a:solidFill>
                  <a:schemeClr val="bg1"/>
                </a:solidFill>
                <a:latin typeface="+mn-lt"/>
              </a:rPr>
              <a:t> enostanovanjske</a:t>
            </a:r>
            <a:r>
              <a:rPr lang="en-US" sz="1000" dirty="0">
                <a:solidFill>
                  <a:schemeClr val="bg1"/>
                </a:solidFill>
                <a:latin typeface="+mn-lt"/>
              </a:rPr>
              <a:t> </a:t>
            </a:r>
            <a:r>
              <a:rPr lang="sl-SI" sz="1000" dirty="0">
                <a:solidFill>
                  <a:schemeClr val="bg1"/>
                </a:solidFill>
                <a:latin typeface="+mn-lt"/>
              </a:rPr>
              <a:t>pozidave</a:t>
            </a:r>
          </a:p>
        </p:txBody>
      </p:sp>
      <p:sp>
        <p:nvSpPr>
          <p:cNvPr id="20" name="TextBox 19">
            <a:extLst>
              <a:ext uri="{FF2B5EF4-FFF2-40B4-BE49-F238E27FC236}">
                <a16:creationId xmlns:a16="http://schemas.microsoft.com/office/drawing/2014/main" id="{F681229D-FBBC-479A-8A2D-5EF15F489E39}"/>
              </a:ext>
            </a:extLst>
          </p:cNvPr>
          <p:cNvSpPr txBox="1"/>
          <p:nvPr/>
        </p:nvSpPr>
        <p:spPr>
          <a:xfrm>
            <a:off x="167974" y="6412242"/>
            <a:ext cx="2720150" cy="246221"/>
          </a:xfrm>
          <a:prstGeom prst="rect">
            <a:avLst/>
          </a:prstGeom>
          <a:noFill/>
        </p:spPr>
        <p:txBody>
          <a:bodyPr wrap="square" rtlCol="0">
            <a:spAutoFit/>
          </a:bodyPr>
          <a:lstStyle/>
          <a:p>
            <a:r>
              <a:rPr lang="en-US" sz="1000" dirty="0" err="1">
                <a:solidFill>
                  <a:schemeClr val="bg1"/>
                </a:solidFill>
                <a:latin typeface="+mn-lt"/>
              </a:rPr>
              <a:t>Naselbinska</a:t>
            </a:r>
            <a:r>
              <a:rPr lang="en-US" sz="1000" dirty="0">
                <a:solidFill>
                  <a:schemeClr val="bg1"/>
                </a:solidFill>
                <a:latin typeface="+mn-lt"/>
              </a:rPr>
              <a:t> </a:t>
            </a:r>
            <a:r>
              <a:rPr lang="en-US" sz="1000" dirty="0" err="1">
                <a:solidFill>
                  <a:schemeClr val="bg1"/>
                </a:solidFill>
                <a:latin typeface="+mn-lt"/>
              </a:rPr>
              <a:t>jedra</a:t>
            </a:r>
            <a:endParaRPr lang="sl-SI" sz="1000" dirty="0">
              <a:solidFill>
                <a:schemeClr val="bg1"/>
              </a:solidFill>
              <a:latin typeface="+mn-lt"/>
            </a:endParaRPr>
          </a:p>
        </p:txBody>
      </p:sp>
      <p:sp>
        <p:nvSpPr>
          <p:cNvPr id="21" name="TextBox 20">
            <a:extLst>
              <a:ext uri="{FF2B5EF4-FFF2-40B4-BE49-F238E27FC236}">
                <a16:creationId xmlns:a16="http://schemas.microsoft.com/office/drawing/2014/main" id="{BD7498F0-7B26-4FCC-8D7B-99A3BB7194CD}"/>
              </a:ext>
            </a:extLst>
          </p:cNvPr>
          <p:cNvSpPr txBox="1"/>
          <p:nvPr/>
        </p:nvSpPr>
        <p:spPr>
          <a:xfrm>
            <a:off x="3201850" y="2615930"/>
            <a:ext cx="2720150" cy="246221"/>
          </a:xfrm>
          <a:prstGeom prst="rect">
            <a:avLst/>
          </a:prstGeom>
          <a:noFill/>
        </p:spPr>
        <p:txBody>
          <a:bodyPr wrap="square" rtlCol="0">
            <a:spAutoFit/>
          </a:bodyPr>
          <a:lstStyle/>
          <a:p>
            <a:r>
              <a:rPr lang="sl-SI" sz="1000" dirty="0">
                <a:solidFill>
                  <a:schemeClr val="bg1"/>
                </a:solidFill>
                <a:latin typeface="+mn-lt"/>
              </a:rPr>
              <a:t>Območje </a:t>
            </a:r>
            <a:r>
              <a:rPr lang="en-US" sz="1000" dirty="0" err="1">
                <a:solidFill>
                  <a:schemeClr val="bg1"/>
                </a:solidFill>
                <a:latin typeface="+mn-lt"/>
              </a:rPr>
              <a:t>večstanovanjske</a:t>
            </a:r>
            <a:r>
              <a:rPr lang="en-US" sz="1000" dirty="0">
                <a:solidFill>
                  <a:schemeClr val="bg1"/>
                </a:solidFill>
                <a:latin typeface="+mn-lt"/>
              </a:rPr>
              <a:t> </a:t>
            </a:r>
            <a:r>
              <a:rPr lang="sl-SI" sz="1000" dirty="0">
                <a:solidFill>
                  <a:schemeClr val="bg1"/>
                </a:solidFill>
                <a:latin typeface="+mn-lt"/>
              </a:rPr>
              <a:t>pozidave</a:t>
            </a:r>
          </a:p>
        </p:txBody>
      </p:sp>
      <p:sp>
        <p:nvSpPr>
          <p:cNvPr id="22" name="TextBox 21">
            <a:extLst>
              <a:ext uri="{FF2B5EF4-FFF2-40B4-BE49-F238E27FC236}">
                <a16:creationId xmlns:a16="http://schemas.microsoft.com/office/drawing/2014/main" id="{3487DDA5-921F-4E0A-B1F9-18F059381EAA}"/>
              </a:ext>
            </a:extLst>
          </p:cNvPr>
          <p:cNvSpPr txBox="1"/>
          <p:nvPr/>
        </p:nvSpPr>
        <p:spPr>
          <a:xfrm>
            <a:off x="3195133" y="4511404"/>
            <a:ext cx="2720150" cy="246221"/>
          </a:xfrm>
          <a:prstGeom prst="rect">
            <a:avLst/>
          </a:prstGeom>
          <a:noFill/>
        </p:spPr>
        <p:txBody>
          <a:bodyPr wrap="square" rtlCol="0">
            <a:spAutoFit/>
          </a:bodyPr>
          <a:lstStyle/>
          <a:p>
            <a:r>
              <a:rPr lang="sl-SI" sz="1000" dirty="0">
                <a:solidFill>
                  <a:schemeClr val="bg1"/>
                </a:solidFill>
                <a:latin typeface="+mn-lt"/>
              </a:rPr>
              <a:t>Območje </a:t>
            </a:r>
            <a:r>
              <a:rPr lang="en-US" sz="1000" dirty="0" err="1">
                <a:solidFill>
                  <a:schemeClr val="bg1"/>
                </a:solidFill>
                <a:latin typeface="+mn-lt"/>
              </a:rPr>
              <a:t>družbenih</a:t>
            </a:r>
            <a:r>
              <a:rPr lang="en-US" sz="1000" dirty="0">
                <a:solidFill>
                  <a:schemeClr val="bg1"/>
                </a:solidFill>
                <a:latin typeface="+mn-lt"/>
              </a:rPr>
              <a:t> </a:t>
            </a:r>
            <a:r>
              <a:rPr lang="en-US" sz="1000" dirty="0" err="1">
                <a:solidFill>
                  <a:schemeClr val="bg1"/>
                </a:solidFill>
                <a:latin typeface="+mn-lt"/>
              </a:rPr>
              <a:t>dejavnosti</a:t>
            </a:r>
            <a:r>
              <a:rPr lang="en-US" sz="1000" dirty="0">
                <a:solidFill>
                  <a:schemeClr val="bg1"/>
                </a:solidFill>
                <a:latin typeface="+mn-lt"/>
              </a:rPr>
              <a:t> </a:t>
            </a:r>
            <a:endParaRPr lang="sl-SI" sz="1000" dirty="0">
              <a:solidFill>
                <a:schemeClr val="bg1"/>
              </a:solidFill>
              <a:latin typeface="+mn-lt"/>
            </a:endParaRPr>
          </a:p>
        </p:txBody>
      </p:sp>
      <p:sp>
        <p:nvSpPr>
          <p:cNvPr id="23" name="TextBox 22">
            <a:extLst>
              <a:ext uri="{FF2B5EF4-FFF2-40B4-BE49-F238E27FC236}">
                <a16:creationId xmlns:a16="http://schemas.microsoft.com/office/drawing/2014/main" id="{DB9A51D9-9297-422A-A43A-9FAA3778FE29}"/>
              </a:ext>
            </a:extLst>
          </p:cNvPr>
          <p:cNvSpPr txBox="1"/>
          <p:nvPr/>
        </p:nvSpPr>
        <p:spPr>
          <a:xfrm>
            <a:off x="3182080" y="6425928"/>
            <a:ext cx="2720150" cy="246221"/>
          </a:xfrm>
          <a:prstGeom prst="rect">
            <a:avLst/>
          </a:prstGeom>
          <a:noFill/>
        </p:spPr>
        <p:txBody>
          <a:bodyPr wrap="square" rtlCol="0">
            <a:spAutoFit/>
          </a:bodyPr>
          <a:lstStyle/>
          <a:p>
            <a:r>
              <a:rPr lang="sl-SI" sz="1000" dirty="0">
                <a:solidFill>
                  <a:schemeClr val="bg1"/>
                </a:solidFill>
                <a:latin typeface="+mn-lt"/>
              </a:rPr>
              <a:t>Območje </a:t>
            </a:r>
            <a:r>
              <a:rPr lang="en-US" sz="1000" dirty="0" err="1">
                <a:solidFill>
                  <a:schemeClr val="bg1"/>
                </a:solidFill>
                <a:latin typeface="+mn-lt"/>
              </a:rPr>
              <a:t>industrije</a:t>
            </a:r>
            <a:endParaRPr lang="sl-SI" sz="1000" dirty="0">
              <a:solidFill>
                <a:schemeClr val="bg1"/>
              </a:solidFill>
              <a:latin typeface="+mn-lt"/>
            </a:endParaRPr>
          </a:p>
        </p:txBody>
      </p:sp>
      <p:sp>
        <p:nvSpPr>
          <p:cNvPr id="24" name="TextBox 23">
            <a:extLst>
              <a:ext uri="{FF2B5EF4-FFF2-40B4-BE49-F238E27FC236}">
                <a16:creationId xmlns:a16="http://schemas.microsoft.com/office/drawing/2014/main" id="{41901EF3-7D6D-459C-8B26-2EB055BAD61A}"/>
              </a:ext>
            </a:extLst>
          </p:cNvPr>
          <p:cNvSpPr txBox="1"/>
          <p:nvPr/>
        </p:nvSpPr>
        <p:spPr>
          <a:xfrm>
            <a:off x="6222292" y="2615930"/>
            <a:ext cx="2720150" cy="246221"/>
          </a:xfrm>
          <a:prstGeom prst="rect">
            <a:avLst/>
          </a:prstGeom>
          <a:noFill/>
        </p:spPr>
        <p:txBody>
          <a:bodyPr wrap="square" rtlCol="0">
            <a:spAutoFit/>
          </a:bodyPr>
          <a:lstStyle/>
          <a:p>
            <a:r>
              <a:rPr lang="sl-SI" sz="1000" dirty="0">
                <a:solidFill>
                  <a:schemeClr val="bg1"/>
                </a:solidFill>
                <a:latin typeface="+mn-lt"/>
              </a:rPr>
              <a:t>Zazidava izven strnjenega jedra</a:t>
            </a:r>
          </a:p>
        </p:txBody>
      </p:sp>
      <p:sp>
        <p:nvSpPr>
          <p:cNvPr id="25" name="TextBox 24">
            <a:extLst>
              <a:ext uri="{FF2B5EF4-FFF2-40B4-BE49-F238E27FC236}">
                <a16:creationId xmlns:a16="http://schemas.microsoft.com/office/drawing/2014/main" id="{560550EB-8018-427B-939D-505771930705}"/>
              </a:ext>
            </a:extLst>
          </p:cNvPr>
          <p:cNvSpPr txBox="1"/>
          <p:nvPr/>
        </p:nvSpPr>
        <p:spPr>
          <a:xfrm>
            <a:off x="6222292" y="4511404"/>
            <a:ext cx="2720150" cy="246221"/>
          </a:xfrm>
          <a:prstGeom prst="rect">
            <a:avLst/>
          </a:prstGeom>
          <a:noFill/>
        </p:spPr>
        <p:txBody>
          <a:bodyPr wrap="square" rtlCol="0">
            <a:spAutoFit/>
          </a:bodyPr>
          <a:lstStyle/>
          <a:p>
            <a:r>
              <a:rPr lang="en-US" sz="1000" dirty="0" err="1">
                <a:solidFill>
                  <a:schemeClr val="bg1"/>
                </a:solidFill>
                <a:latin typeface="+mn-lt"/>
              </a:rPr>
              <a:t>Območje</a:t>
            </a:r>
            <a:r>
              <a:rPr lang="en-US" sz="1000" dirty="0">
                <a:solidFill>
                  <a:schemeClr val="bg1"/>
                </a:solidFill>
                <a:latin typeface="+mn-lt"/>
              </a:rPr>
              <a:t> </a:t>
            </a:r>
            <a:r>
              <a:rPr lang="en-US" sz="1000" dirty="0" err="1">
                <a:solidFill>
                  <a:schemeClr val="bg1"/>
                </a:solidFill>
                <a:latin typeface="+mn-lt"/>
              </a:rPr>
              <a:t>pokopališča</a:t>
            </a:r>
            <a:endParaRPr lang="sl-SI" sz="1000" dirty="0">
              <a:solidFill>
                <a:schemeClr val="bg1"/>
              </a:solidFill>
              <a:latin typeface="+mn-lt"/>
            </a:endParaRPr>
          </a:p>
        </p:txBody>
      </p:sp>
      <p:sp>
        <p:nvSpPr>
          <p:cNvPr id="26" name="TextBox 25">
            <a:extLst>
              <a:ext uri="{FF2B5EF4-FFF2-40B4-BE49-F238E27FC236}">
                <a16:creationId xmlns:a16="http://schemas.microsoft.com/office/drawing/2014/main" id="{9C3F11F2-76B5-42FE-8836-726EBB312799}"/>
              </a:ext>
            </a:extLst>
          </p:cNvPr>
          <p:cNvSpPr txBox="1"/>
          <p:nvPr/>
        </p:nvSpPr>
        <p:spPr>
          <a:xfrm>
            <a:off x="6196186" y="6412242"/>
            <a:ext cx="2720150" cy="246221"/>
          </a:xfrm>
          <a:prstGeom prst="rect">
            <a:avLst/>
          </a:prstGeom>
          <a:noFill/>
        </p:spPr>
        <p:txBody>
          <a:bodyPr wrap="square" rtlCol="0">
            <a:spAutoFit/>
          </a:bodyPr>
          <a:lstStyle/>
          <a:p>
            <a:r>
              <a:rPr lang="en-US" sz="1000" dirty="0">
                <a:solidFill>
                  <a:schemeClr val="bg1"/>
                </a:solidFill>
                <a:latin typeface="+mn-lt"/>
              </a:rPr>
              <a:t>Druga </a:t>
            </a:r>
            <a:r>
              <a:rPr lang="en-US" sz="1000" dirty="0" err="1">
                <a:solidFill>
                  <a:schemeClr val="bg1"/>
                </a:solidFill>
                <a:latin typeface="+mn-lt"/>
              </a:rPr>
              <a:t>območja</a:t>
            </a:r>
            <a:endParaRPr lang="sl-SI" sz="1000" dirty="0">
              <a:solidFill>
                <a:schemeClr val="bg1"/>
              </a:solidFill>
              <a:latin typeface="+mn-lt"/>
            </a:endParaRPr>
          </a:p>
        </p:txBody>
      </p:sp>
      <p:sp>
        <p:nvSpPr>
          <p:cNvPr id="31" name="Rectangle 2">
            <a:extLst>
              <a:ext uri="{FF2B5EF4-FFF2-40B4-BE49-F238E27FC236}">
                <a16:creationId xmlns:a16="http://schemas.microsoft.com/office/drawing/2014/main" id="{FC0F478F-61C2-4163-A091-BC636EFD84E1}"/>
              </a:ext>
            </a:extLst>
          </p:cNvPr>
          <p:cNvSpPr/>
          <p:nvPr/>
        </p:nvSpPr>
        <p:spPr>
          <a:xfrm>
            <a:off x="208274" y="618598"/>
            <a:ext cx="5039161" cy="338554"/>
          </a:xfrm>
          <a:prstGeom prst="rect">
            <a:avLst/>
          </a:prstGeom>
        </p:spPr>
        <p:txBody>
          <a:bodyPr wrap="square">
            <a:spAutoFit/>
          </a:bodyPr>
          <a:lstStyle/>
          <a:p>
            <a:pPr lvl="0" fontAlgn="auto">
              <a:spcBef>
                <a:spcPct val="20000"/>
              </a:spcBef>
              <a:spcAft>
                <a:spcPts val="0"/>
              </a:spcAft>
              <a:defRPr/>
            </a:pPr>
            <a:r>
              <a:rPr lang="en-US" sz="1600" dirty="0" err="1">
                <a:solidFill>
                  <a:schemeClr val="accent6">
                    <a:lumMod val="75000"/>
                  </a:schemeClr>
                </a:solidFill>
                <a:latin typeface="Calibri" pitchFamily="34" charset="0"/>
                <a:cs typeface="Arial" pitchFamily="34" charset="0"/>
              </a:rPr>
              <a:t>Tipologija</a:t>
            </a:r>
            <a:r>
              <a:rPr lang="en-US" sz="1600" dirty="0">
                <a:solidFill>
                  <a:schemeClr val="accent6">
                    <a:lumMod val="75000"/>
                  </a:schemeClr>
                </a:solidFill>
                <a:latin typeface="Calibri" pitchFamily="34" charset="0"/>
                <a:cs typeface="Arial" pitchFamily="34" charset="0"/>
              </a:rPr>
              <a:t> </a:t>
            </a:r>
            <a:r>
              <a:rPr lang="en-US" sz="1600" dirty="0" err="1">
                <a:solidFill>
                  <a:schemeClr val="accent6">
                    <a:lumMod val="75000"/>
                  </a:schemeClr>
                </a:solidFill>
                <a:latin typeface="Calibri" pitchFamily="34" charset="0"/>
                <a:cs typeface="Arial" pitchFamily="34" charset="0"/>
              </a:rPr>
              <a:t>naselja</a:t>
            </a:r>
            <a:r>
              <a:rPr lang="en-US" sz="1600" dirty="0">
                <a:solidFill>
                  <a:schemeClr val="accent6">
                    <a:lumMod val="75000"/>
                  </a:schemeClr>
                </a:solidFill>
                <a:latin typeface="Calibri" pitchFamily="34" charset="0"/>
                <a:cs typeface="Arial" pitchFamily="34" charset="0"/>
              </a:rPr>
              <a:t> - </a:t>
            </a:r>
            <a:r>
              <a:rPr lang="en-US" sz="1600" dirty="0" err="1">
                <a:solidFill>
                  <a:schemeClr val="accent6">
                    <a:lumMod val="75000"/>
                  </a:schemeClr>
                </a:solidFill>
                <a:latin typeface="Calibri" pitchFamily="34" charset="0"/>
                <a:cs typeface="Arial" pitchFamily="34" charset="0"/>
              </a:rPr>
              <a:t>enote</a:t>
            </a:r>
            <a:endParaRPr lang="sl-SI" sz="1600" dirty="0">
              <a:solidFill>
                <a:schemeClr val="accent6">
                  <a:lumMod val="75000"/>
                </a:schemeClr>
              </a:solidFill>
              <a:latin typeface="Calibri" pitchFamily="34" charset="0"/>
              <a:cs typeface="Arial" pitchFamily="34" charset="0"/>
            </a:endParaRPr>
          </a:p>
        </p:txBody>
      </p:sp>
    </p:spTree>
    <p:extLst>
      <p:ext uri="{BB962C8B-B14F-4D97-AF65-F5344CB8AC3E}">
        <p14:creationId xmlns:p14="http://schemas.microsoft.com/office/powerpoint/2010/main" val="5581439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EABB165B-DDA4-4067-BF3E-1125C9619542}"/>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0" y="78610"/>
            <a:ext cx="9144000" cy="6465641"/>
          </a:xfrm>
          <a:prstGeom prst="rect">
            <a:avLst/>
          </a:prstGeom>
        </p:spPr>
      </p:pic>
      <p:pic>
        <p:nvPicPr>
          <p:cNvPr id="6" name="Picture 6">
            <a:extLst>
              <a:ext uri="{FF2B5EF4-FFF2-40B4-BE49-F238E27FC236}">
                <a16:creationId xmlns:a16="http://schemas.microsoft.com/office/drawing/2014/main" id="{E1F14B95-C8E1-4D0C-AD60-E4087F03396B}"/>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926829" y="195798"/>
            <a:ext cx="1212513" cy="565201"/>
          </a:xfrm>
          <a:prstGeom prst="rect">
            <a:avLst/>
          </a:prstGeom>
        </p:spPr>
      </p:pic>
      <p:pic>
        <p:nvPicPr>
          <p:cNvPr id="9" name="Picture 7">
            <a:extLst>
              <a:ext uri="{FF2B5EF4-FFF2-40B4-BE49-F238E27FC236}">
                <a16:creationId xmlns:a16="http://schemas.microsoft.com/office/drawing/2014/main" id="{8D9C4F3C-D0C4-441B-A2C0-DF09EFA40472}"/>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8139342" y="313749"/>
            <a:ext cx="823250" cy="329300"/>
          </a:xfrm>
          <a:prstGeom prst="rect">
            <a:avLst/>
          </a:prstGeom>
        </p:spPr>
      </p:pic>
      <p:sp>
        <p:nvSpPr>
          <p:cNvPr id="7" name="Rectangle 6">
            <a:extLst>
              <a:ext uri="{FF2B5EF4-FFF2-40B4-BE49-F238E27FC236}">
                <a16:creationId xmlns:a16="http://schemas.microsoft.com/office/drawing/2014/main" id="{80A9D4EA-4C32-4DB9-AE22-F97A75287859}"/>
              </a:ext>
            </a:extLst>
          </p:cNvPr>
          <p:cNvSpPr/>
          <p:nvPr/>
        </p:nvSpPr>
        <p:spPr>
          <a:xfrm>
            <a:off x="5884414" y="950215"/>
            <a:ext cx="3297846" cy="787908"/>
          </a:xfrm>
          <a:prstGeom prst="rect">
            <a:avLst/>
          </a:prstGeom>
        </p:spPr>
        <p:txBody>
          <a:bodyPr wrap="square">
            <a:spAutoFit/>
          </a:bodyPr>
          <a:lstStyle/>
          <a:p>
            <a:pPr lvl="0" fontAlgn="auto">
              <a:spcBef>
                <a:spcPct val="20000"/>
              </a:spcBef>
              <a:spcAft>
                <a:spcPts val="0"/>
              </a:spcAft>
              <a:defRPr/>
            </a:pPr>
            <a:r>
              <a:rPr lang="en-US" sz="2600" dirty="0" err="1">
                <a:latin typeface="Calibri" pitchFamily="34" charset="0"/>
                <a:cs typeface="Arial" pitchFamily="34" charset="0"/>
              </a:rPr>
              <a:t>Kartografski</a:t>
            </a:r>
            <a:r>
              <a:rPr lang="en-US" sz="2600" dirty="0">
                <a:latin typeface="Calibri" pitchFamily="34" charset="0"/>
                <a:cs typeface="Arial" pitchFamily="34" charset="0"/>
              </a:rPr>
              <a:t> </a:t>
            </a:r>
            <a:r>
              <a:rPr lang="en-US" sz="2600" dirty="0" err="1">
                <a:latin typeface="Calibri" pitchFamily="34" charset="0"/>
                <a:cs typeface="Arial" pitchFamily="34" charset="0"/>
              </a:rPr>
              <a:t>prikaz</a:t>
            </a:r>
            <a:endParaRPr lang="sl-SI" sz="2600" dirty="0">
              <a:latin typeface="Calibri" pitchFamily="34" charset="0"/>
              <a:cs typeface="Arial" pitchFamily="34" charset="0"/>
            </a:endParaRPr>
          </a:p>
          <a:p>
            <a:pPr lvl="0" fontAlgn="auto">
              <a:spcBef>
                <a:spcPct val="20000"/>
              </a:spcBef>
              <a:spcAft>
                <a:spcPts val="0"/>
              </a:spcAft>
              <a:defRPr/>
            </a:pPr>
            <a:r>
              <a:rPr lang="en-US" sz="1600" dirty="0" err="1">
                <a:solidFill>
                  <a:schemeClr val="accent6">
                    <a:lumMod val="75000"/>
                  </a:schemeClr>
                </a:solidFill>
                <a:latin typeface="Calibri" pitchFamily="34" charset="0"/>
                <a:cs typeface="Arial" pitchFamily="34" charset="0"/>
              </a:rPr>
              <a:t>Enote</a:t>
            </a:r>
            <a:r>
              <a:rPr lang="en-US" sz="1600" dirty="0">
                <a:solidFill>
                  <a:schemeClr val="accent6">
                    <a:lumMod val="75000"/>
                  </a:schemeClr>
                </a:solidFill>
                <a:latin typeface="Calibri" pitchFamily="34" charset="0"/>
                <a:cs typeface="Arial" pitchFamily="34" charset="0"/>
              </a:rPr>
              <a:t> </a:t>
            </a:r>
            <a:r>
              <a:rPr lang="en-US" sz="1600" dirty="0" err="1">
                <a:solidFill>
                  <a:schemeClr val="accent6">
                    <a:lumMod val="75000"/>
                  </a:schemeClr>
                </a:solidFill>
                <a:latin typeface="Calibri" pitchFamily="34" charset="0"/>
                <a:cs typeface="Arial" pitchFamily="34" charset="0"/>
              </a:rPr>
              <a:t>obravnave</a:t>
            </a:r>
            <a:endParaRPr lang="sl-SI" sz="1600" dirty="0">
              <a:solidFill>
                <a:schemeClr val="accent6">
                  <a:lumMod val="75000"/>
                </a:schemeClr>
              </a:solidFill>
              <a:latin typeface="Calibri" pitchFamily="34" charset="0"/>
              <a:cs typeface="Arial" pitchFamily="34" charset="0"/>
            </a:endParaRPr>
          </a:p>
        </p:txBody>
      </p:sp>
    </p:spTree>
    <p:extLst>
      <p:ext uri="{BB962C8B-B14F-4D97-AF65-F5344CB8AC3E}">
        <p14:creationId xmlns:p14="http://schemas.microsoft.com/office/powerpoint/2010/main" val="136536206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6">
            <a:extLst>
              <a:ext uri="{FF2B5EF4-FFF2-40B4-BE49-F238E27FC236}">
                <a16:creationId xmlns:a16="http://schemas.microsoft.com/office/drawing/2014/main" id="{E1F14B95-C8E1-4D0C-AD60-E4087F03396B}"/>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6926829" y="195798"/>
            <a:ext cx="1212513" cy="565201"/>
          </a:xfrm>
          <a:prstGeom prst="rect">
            <a:avLst/>
          </a:prstGeom>
        </p:spPr>
      </p:pic>
      <p:pic>
        <p:nvPicPr>
          <p:cNvPr id="9" name="Picture 7">
            <a:extLst>
              <a:ext uri="{FF2B5EF4-FFF2-40B4-BE49-F238E27FC236}">
                <a16:creationId xmlns:a16="http://schemas.microsoft.com/office/drawing/2014/main" id="{8D9C4F3C-D0C4-441B-A2C0-DF09EFA40472}"/>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139342" y="313749"/>
            <a:ext cx="823250" cy="329300"/>
          </a:xfrm>
          <a:prstGeom prst="rect">
            <a:avLst/>
          </a:prstGeom>
        </p:spPr>
      </p:pic>
      <p:pic>
        <p:nvPicPr>
          <p:cNvPr id="4" name="Slika 3">
            <a:extLst>
              <a:ext uri="{FF2B5EF4-FFF2-40B4-BE49-F238E27FC236}">
                <a16:creationId xmlns:a16="http://schemas.microsoft.com/office/drawing/2014/main" id="{428FB3BF-3C4A-429E-8E4F-D5CD9722A974}"/>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4572000" y="926789"/>
            <a:ext cx="4124334" cy="5206413"/>
          </a:xfrm>
          <a:prstGeom prst="rect">
            <a:avLst/>
          </a:prstGeom>
        </p:spPr>
      </p:pic>
      <p:pic>
        <p:nvPicPr>
          <p:cNvPr id="7" name="Slika 6">
            <a:extLst>
              <a:ext uri="{FF2B5EF4-FFF2-40B4-BE49-F238E27FC236}">
                <a16:creationId xmlns:a16="http://schemas.microsoft.com/office/drawing/2014/main" id="{75E6B038-257C-4F45-9198-69D58669908F}"/>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345965" y="926790"/>
            <a:ext cx="4226035" cy="5234202"/>
          </a:xfrm>
          <a:prstGeom prst="rect">
            <a:avLst/>
          </a:prstGeom>
        </p:spPr>
      </p:pic>
      <p:sp>
        <p:nvSpPr>
          <p:cNvPr id="13" name="Rectangle 2">
            <a:extLst>
              <a:ext uri="{FF2B5EF4-FFF2-40B4-BE49-F238E27FC236}">
                <a16:creationId xmlns:a16="http://schemas.microsoft.com/office/drawing/2014/main" id="{72B6E1E8-A072-4820-857B-0E3B65031FB7}"/>
              </a:ext>
            </a:extLst>
          </p:cNvPr>
          <p:cNvSpPr/>
          <p:nvPr/>
        </p:nvSpPr>
        <p:spPr>
          <a:xfrm>
            <a:off x="503130" y="446365"/>
            <a:ext cx="5039161" cy="338554"/>
          </a:xfrm>
          <a:prstGeom prst="rect">
            <a:avLst/>
          </a:prstGeom>
        </p:spPr>
        <p:txBody>
          <a:bodyPr wrap="square">
            <a:spAutoFit/>
          </a:bodyPr>
          <a:lstStyle/>
          <a:p>
            <a:pPr lvl="0" fontAlgn="auto">
              <a:spcBef>
                <a:spcPct val="20000"/>
              </a:spcBef>
              <a:spcAft>
                <a:spcPts val="0"/>
              </a:spcAft>
              <a:defRPr/>
            </a:pPr>
            <a:r>
              <a:rPr lang="sl-SI" sz="1600" dirty="0" err="1">
                <a:solidFill>
                  <a:schemeClr val="accent6">
                    <a:lumMod val="75000"/>
                  </a:schemeClr>
                </a:solidFill>
                <a:latin typeface="Calibri" pitchFamily="34" charset="0"/>
                <a:cs typeface="Arial" pitchFamily="34" charset="0"/>
              </a:rPr>
              <a:t>Conacija</a:t>
            </a:r>
            <a:r>
              <a:rPr lang="sl-SI" sz="1600" dirty="0">
                <a:solidFill>
                  <a:schemeClr val="accent6">
                    <a:lumMod val="75000"/>
                  </a:schemeClr>
                </a:solidFill>
                <a:latin typeface="Calibri" pitchFamily="34" charset="0"/>
                <a:cs typeface="Arial" pitchFamily="34" charset="0"/>
              </a:rPr>
              <a:t> – primer območij podrobnejše obravnave</a:t>
            </a:r>
          </a:p>
        </p:txBody>
      </p:sp>
      <p:sp>
        <p:nvSpPr>
          <p:cNvPr id="2" name="TextBox 1">
            <a:extLst>
              <a:ext uri="{FF2B5EF4-FFF2-40B4-BE49-F238E27FC236}">
                <a16:creationId xmlns:a16="http://schemas.microsoft.com/office/drawing/2014/main" id="{B4489307-2B21-4E2A-B84A-AA7D2EBB0C23}"/>
              </a:ext>
            </a:extLst>
          </p:cNvPr>
          <p:cNvSpPr txBox="1"/>
          <p:nvPr/>
        </p:nvSpPr>
        <p:spPr>
          <a:xfrm>
            <a:off x="503130" y="891625"/>
            <a:ext cx="4056428" cy="215444"/>
          </a:xfrm>
          <a:prstGeom prst="rect">
            <a:avLst/>
          </a:prstGeom>
          <a:solidFill>
            <a:schemeClr val="accent6">
              <a:lumMod val="75000"/>
            </a:schemeClr>
          </a:solidFill>
        </p:spPr>
        <p:txBody>
          <a:bodyPr wrap="square" rtlCol="0">
            <a:spAutoFit/>
          </a:bodyPr>
          <a:lstStyle/>
          <a:p>
            <a:r>
              <a:rPr lang="en-US" sz="800" b="1" dirty="0" err="1">
                <a:solidFill>
                  <a:schemeClr val="bg1"/>
                </a:solidFill>
                <a:latin typeface="+mn-lt"/>
              </a:rPr>
              <a:t>Enota</a:t>
            </a:r>
            <a:r>
              <a:rPr lang="en-US" sz="800" b="1" dirty="0">
                <a:solidFill>
                  <a:schemeClr val="bg1"/>
                </a:solidFill>
                <a:latin typeface="+mn-lt"/>
              </a:rPr>
              <a:t> med </a:t>
            </a:r>
            <a:r>
              <a:rPr lang="en-US" sz="800" b="1" dirty="0" err="1">
                <a:solidFill>
                  <a:schemeClr val="bg1"/>
                </a:solidFill>
                <a:latin typeface="+mn-lt"/>
              </a:rPr>
              <a:t>Bizeljsko</a:t>
            </a:r>
            <a:r>
              <a:rPr lang="en-US" sz="800" b="1" dirty="0">
                <a:solidFill>
                  <a:schemeClr val="bg1"/>
                </a:solidFill>
                <a:latin typeface="+mn-lt"/>
              </a:rPr>
              <a:t> in </a:t>
            </a:r>
            <a:r>
              <a:rPr lang="en-US" sz="800" b="1" dirty="0" err="1">
                <a:solidFill>
                  <a:schemeClr val="bg1"/>
                </a:solidFill>
                <a:latin typeface="+mn-lt"/>
              </a:rPr>
              <a:t>Dobovsko</a:t>
            </a:r>
            <a:r>
              <a:rPr lang="en-US" sz="800" b="1" dirty="0">
                <a:solidFill>
                  <a:schemeClr val="bg1"/>
                </a:solidFill>
                <a:latin typeface="+mn-lt"/>
              </a:rPr>
              <a:t> </a:t>
            </a:r>
            <a:r>
              <a:rPr lang="en-US" sz="800" b="1" dirty="0" err="1">
                <a:solidFill>
                  <a:schemeClr val="bg1"/>
                </a:solidFill>
                <a:latin typeface="+mn-lt"/>
              </a:rPr>
              <a:t>cesto</a:t>
            </a:r>
            <a:r>
              <a:rPr lang="en-US" sz="800" b="1" dirty="0">
                <a:solidFill>
                  <a:schemeClr val="bg1"/>
                </a:solidFill>
                <a:latin typeface="+mn-lt"/>
              </a:rPr>
              <a:t> </a:t>
            </a:r>
            <a:endParaRPr lang="sl-SI" sz="800" b="1" dirty="0">
              <a:solidFill>
                <a:schemeClr val="bg1"/>
              </a:solidFill>
              <a:latin typeface="+mn-lt"/>
            </a:endParaRPr>
          </a:p>
        </p:txBody>
      </p:sp>
      <p:sp>
        <p:nvSpPr>
          <p:cNvPr id="8" name="TextBox 7">
            <a:extLst>
              <a:ext uri="{FF2B5EF4-FFF2-40B4-BE49-F238E27FC236}">
                <a16:creationId xmlns:a16="http://schemas.microsoft.com/office/drawing/2014/main" id="{8C1F0422-BAAB-4E0E-AF7F-147B8A168395}"/>
              </a:ext>
            </a:extLst>
          </p:cNvPr>
          <p:cNvSpPr txBox="1"/>
          <p:nvPr/>
        </p:nvSpPr>
        <p:spPr>
          <a:xfrm>
            <a:off x="4726247" y="876236"/>
            <a:ext cx="3960561" cy="215444"/>
          </a:xfrm>
          <a:prstGeom prst="rect">
            <a:avLst/>
          </a:prstGeom>
          <a:solidFill>
            <a:schemeClr val="accent6">
              <a:lumMod val="75000"/>
            </a:schemeClr>
          </a:solidFill>
        </p:spPr>
        <p:txBody>
          <a:bodyPr wrap="square" rtlCol="0">
            <a:spAutoFit/>
          </a:bodyPr>
          <a:lstStyle/>
          <a:p>
            <a:r>
              <a:rPr lang="en-US" sz="800" b="1" dirty="0" err="1">
                <a:solidFill>
                  <a:schemeClr val="bg1"/>
                </a:solidFill>
                <a:latin typeface="+mn-lt"/>
              </a:rPr>
              <a:t>Enota</a:t>
            </a:r>
            <a:r>
              <a:rPr lang="en-US" sz="800" b="1" dirty="0">
                <a:solidFill>
                  <a:schemeClr val="bg1"/>
                </a:solidFill>
                <a:latin typeface="+mn-lt"/>
              </a:rPr>
              <a:t> </a:t>
            </a:r>
            <a:r>
              <a:rPr lang="en-US" sz="800" b="1" dirty="0" err="1">
                <a:solidFill>
                  <a:schemeClr val="bg1"/>
                </a:solidFill>
                <a:latin typeface="+mn-lt"/>
              </a:rPr>
              <a:t>Brezina</a:t>
            </a:r>
            <a:r>
              <a:rPr lang="en-US" sz="800" b="1" dirty="0">
                <a:solidFill>
                  <a:schemeClr val="bg1"/>
                </a:solidFill>
                <a:latin typeface="+mn-lt"/>
              </a:rPr>
              <a:t> PC</a:t>
            </a:r>
            <a:endParaRPr lang="sl-SI" sz="800" b="1" dirty="0">
              <a:solidFill>
                <a:schemeClr val="bg1"/>
              </a:solidFill>
              <a:latin typeface="+mn-lt"/>
            </a:endParaRPr>
          </a:p>
        </p:txBody>
      </p:sp>
    </p:spTree>
    <p:extLst>
      <p:ext uri="{BB962C8B-B14F-4D97-AF65-F5344CB8AC3E}">
        <p14:creationId xmlns:p14="http://schemas.microsoft.com/office/powerpoint/2010/main" val="42332194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accent6">
            <a:lumMod val="75000"/>
          </a:schemeClr>
        </a:solidFill>
        <a:effectLst/>
      </p:bgPr>
    </p:bg>
    <p:spTree>
      <p:nvGrpSpPr>
        <p:cNvPr id="1" name=""/>
        <p:cNvGrpSpPr/>
        <p:nvPr/>
      </p:nvGrpSpPr>
      <p:grpSpPr>
        <a:xfrm>
          <a:off x="0" y="0"/>
          <a:ext cx="0" cy="0"/>
          <a:chOff x="0" y="0"/>
          <a:chExt cx="0" cy="0"/>
        </a:xfrm>
      </p:grpSpPr>
      <p:sp>
        <p:nvSpPr>
          <p:cNvPr id="4" name="Rectangle 2"/>
          <p:cNvSpPr txBox="1">
            <a:spLocks noChangeArrowheads="1"/>
          </p:cNvSpPr>
          <p:nvPr/>
        </p:nvSpPr>
        <p:spPr>
          <a:xfrm>
            <a:off x="624508" y="2908562"/>
            <a:ext cx="6569704" cy="2762662"/>
          </a:xfrm>
          <a:prstGeom prst="rect">
            <a:avLst/>
          </a:prstGeom>
        </p:spPr>
        <p:txBody>
          <a:bodyPr anchor="b"/>
          <a:lstStyle/>
          <a:p>
            <a:pPr lvl="0" eaLnBrk="0" hangingPunct="0">
              <a:spcBef>
                <a:spcPct val="20000"/>
              </a:spcBef>
            </a:pPr>
            <a:r>
              <a:rPr lang="en-US" sz="3600" dirty="0">
                <a:solidFill>
                  <a:schemeClr val="bg1"/>
                </a:solidFill>
                <a:latin typeface="Calibri" pitchFamily="34" charset="0"/>
              </a:rPr>
              <a:t>NAMENSKA RABA PROSTORA IN NAČINI UREJANJA</a:t>
            </a:r>
            <a:endParaRPr lang="sl-SI" sz="3600" dirty="0">
              <a:solidFill>
                <a:schemeClr val="bg1"/>
              </a:solidFill>
              <a:latin typeface="Calibri" pitchFamily="34" charset="0"/>
            </a:endParaRPr>
          </a:p>
          <a:p>
            <a:pPr lvl="0" fontAlgn="auto">
              <a:spcBef>
                <a:spcPct val="20000"/>
              </a:spcBef>
              <a:spcAft>
                <a:spcPts val="0"/>
              </a:spcAft>
              <a:defRPr/>
            </a:pPr>
            <a:endParaRPr lang="sl-SI" dirty="0">
              <a:solidFill>
                <a:schemeClr val="bg1"/>
              </a:solidFill>
              <a:latin typeface="Calibri"/>
            </a:endParaRPr>
          </a:p>
        </p:txBody>
      </p:sp>
      <p:pic>
        <p:nvPicPr>
          <p:cNvPr id="5" name="Picture 2" descr="C:\Documents and Settings\Lena\My Documents\Locus word\Locus_znak in logotip_RGB.jpg">
            <a:extLst>
              <a:ext uri="{FF2B5EF4-FFF2-40B4-BE49-F238E27FC236}">
                <a16:creationId xmlns:a16="http://schemas.microsoft.com/office/drawing/2014/main" id="{98731A95-FE0E-464F-A46D-6877D4616852}"/>
              </a:ext>
            </a:extLst>
          </p:cNvPr>
          <p:cNvPicPr>
            <a:picLocks noChangeAspect="1" noChangeArrowheads="1"/>
          </p:cNvPicPr>
          <p:nvPr/>
        </p:nvPicPr>
        <p:blipFill>
          <a:blip r:embed="rId2" cstate="print">
            <a:extLst>
              <a:ext uri="{28A0092B-C50C-407E-A947-70E740481C1C}">
                <a14:useLocalDpi xmlns:a14="http://schemas.microsoft.com/office/drawing/2010/main"/>
              </a:ext>
            </a:extLst>
          </a:blip>
          <a:stretch>
            <a:fillRect/>
          </a:stretch>
        </p:blipFill>
        <p:spPr bwMode="auto">
          <a:xfrm>
            <a:off x="6194247" y="209048"/>
            <a:ext cx="1458781" cy="679996"/>
          </a:xfrm>
          <a:prstGeom prst="rect">
            <a:avLst/>
          </a:prstGeom>
          <a:noFill/>
          <a:ln>
            <a:noFill/>
          </a:ln>
        </p:spPr>
      </p:pic>
      <p:pic>
        <p:nvPicPr>
          <p:cNvPr id="6" name="Picture 6">
            <a:extLst>
              <a:ext uri="{FF2B5EF4-FFF2-40B4-BE49-F238E27FC236}">
                <a16:creationId xmlns:a16="http://schemas.microsoft.com/office/drawing/2014/main" id="{391C7A46-39DC-49AC-8764-CC09A550A0FA}"/>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7653028" y="386011"/>
            <a:ext cx="1111251" cy="326071"/>
          </a:xfrm>
          <a:prstGeom prst="rect">
            <a:avLst/>
          </a:prstGeom>
        </p:spPr>
      </p:pic>
    </p:spTree>
    <p:extLst>
      <p:ext uri="{BB962C8B-B14F-4D97-AF65-F5344CB8AC3E}">
        <p14:creationId xmlns:p14="http://schemas.microsoft.com/office/powerpoint/2010/main" val="297762629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185350AC-49F1-4146-A516-DE5C60AFB1D0}"/>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0" y="195798"/>
            <a:ext cx="9144000" cy="6466404"/>
          </a:xfrm>
          <a:prstGeom prst="rect">
            <a:avLst/>
          </a:prstGeom>
        </p:spPr>
      </p:pic>
      <p:sp>
        <p:nvSpPr>
          <p:cNvPr id="3" name="Rectangle 2">
            <a:extLst>
              <a:ext uri="{FF2B5EF4-FFF2-40B4-BE49-F238E27FC236}">
                <a16:creationId xmlns:a16="http://schemas.microsoft.com/office/drawing/2014/main" id="{06F95342-F369-4D54-93FF-B85E8239D951}"/>
              </a:ext>
            </a:extLst>
          </p:cNvPr>
          <p:cNvSpPr/>
          <p:nvPr/>
        </p:nvSpPr>
        <p:spPr>
          <a:xfrm>
            <a:off x="5884414" y="950215"/>
            <a:ext cx="3297846" cy="787908"/>
          </a:xfrm>
          <a:prstGeom prst="rect">
            <a:avLst/>
          </a:prstGeom>
        </p:spPr>
        <p:txBody>
          <a:bodyPr wrap="square">
            <a:spAutoFit/>
          </a:bodyPr>
          <a:lstStyle/>
          <a:p>
            <a:pPr lvl="0" fontAlgn="auto">
              <a:spcBef>
                <a:spcPct val="20000"/>
              </a:spcBef>
              <a:spcAft>
                <a:spcPts val="0"/>
              </a:spcAft>
              <a:defRPr/>
            </a:pPr>
            <a:r>
              <a:rPr lang="en-US" sz="2600" dirty="0" err="1">
                <a:latin typeface="Calibri" pitchFamily="34" charset="0"/>
                <a:cs typeface="Arial" pitchFamily="34" charset="0"/>
              </a:rPr>
              <a:t>Kartografski</a:t>
            </a:r>
            <a:r>
              <a:rPr lang="en-US" sz="2600" dirty="0">
                <a:latin typeface="Calibri" pitchFamily="34" charset="0"/>
                <a:cs typeface="Arial" pitchFamily="34" charset="0"/>
              </a:rPr>
              <a:t> </a:t>
            </a:r>
            <a:r>
              <a:rPr lang="en-US" sz="2600" dirty="0" err="1">
                <a:latin typeface="Calibri" pitchFamily="34" charset="0"/>
                <a:cs typeface="Arial" pitchFamily="34" charset="0"/>
              </a:rPr>
              <a:t>prikaz</a:t>
            </a:r>
            <a:endParaRPr lang="sl-SI" sz="2600" dirty="0">
              <a:latin typeface="Calibri" pitchFamily="34" charset="0"/>
              <a:cs typeface="Arial" pitchFamily="34" charset="0"/>
            </a:endParaRPr>
          </a:p>
          <a:p>
            <a:pPr lvl="0" fontAlgn="auto">
              <a:spcBef>
                <a:spcPct val="20000"/>
              </a:spcBef>
              <a:spcAft>
                <a:spcPts val="0"/>
              </a:spcAft>
              <a:defRPr/>
            </a:pPr>
            <a:r>
              <a:rPr lang="en-US" sz="1600" dirty="0" err="1">
                <a:solidFill>
                  <a:schemeClr val="accent6">
                    <a:lumMod val="75000"/>
                  </a:schemeClr>
                </a:solidFill>
                <a:latin typeface="Calibri" pitchFamily="34" charset="0"/>
                <a:cs typeface="Arial" pitchFamily="34" charset="0"/>
              </a:rPr>
              <a:t>Namenska</a:t>
            </a:r>
            <a:r>
              <a:rPr lang="en-US" sz="1600" dirty="0">
                <a:solidFill>
                  <a:schemeClr val="accent6">
                    <a:lumMod val="75000"/>
                  </a:schemeClr>
                </a:solidFill>
                <a:latin typeface="Calibri" pitchFamily="34" charset="0"/>
                <a:cs typeface="Arial" pitchFamily="34" charset="0"/>
              </a:rPr>
              <a:t> </a:t>
            </a:r>
            <a:r>
              <a:rPr lang="en-US" sz="1600" dirty="0" err="1">
                <a:solidFill>
                  <a:schemeClr val="accent6">
                    <a:lumMod val="75000"/>
                  </a:schemeClr>
                </a:solidFill>
                <a:latin typeface="Calibri" pitchFamily="34" charset="0"/>
                <a:cs typeface="Arial" pitchFamily="34" charset="0"/>
              </a:rPr>
              <a:t>raba</a:t>
            </a:r>
            <a:r>
              <a:rPr lang="en-US" sz="1600" dirty="0">
                <a:solidFill>
                  <a:schemeClr val="accent6">
                    <a:lumMod val="75000"/>
                  </a:schemeClr>
                </a:solidFill>
                <a:latin typeface="Calibri" pitchFamily="34" charset="0"/>
                <a:cs typeface="Arial" pitchFamily="34" charset="0"/>
              </a:rPr>
              <a:t> </a:t>
            </a:r>
            <a:r>
              <a:rPr lang="en-US" sz="1600" dirty="0" err="1">
                <a:solidFill>
                  <a:schemeClr val="accent6">
                    <a:lumMod val="75000"/>
                  </a:schemeClr>
                </a:solidFill>
                <a:latin typeface="Calibri" pitchFamily="34" charset="0"/>
                <a:cs typeface="Arial" pitchFamily="34" charset="0"/>
              </a:rPr>
              <a:t>prostora</a:t>
            </a:r>
            <a:endParaRPr lang="sl-SI" sz="1600" dirty="0">
              <a:solidFill>
                <a:schemeClr val="accent6">
                  <a:lumMod val="75000"/>
                </a:schemeClr>
              </a:solidFill>
              <a:latin typeface="Calibri" pitchFamily="34" charset="0"/>
              <a:cs typeface="Arial" pitchFamily="34" charset="0"/>
            </a:endParaRPr>
          </a:p>
        </p:txBody>
      </p:sp>
      <p:pic>
        <p:nvPicPr>
          <p:cNvPr id="6" name="Picture 6">
            <a:extLst>
              <a:ext uri="{FF2B5EF4-FFF2-40B4-BE49-F238E27FC236}">
                <a16:creationId xmlns:a16="http://schemas.microsoft.com/office/drawing/2014/main" id="{E1F14B95-C8E1-4D0C-AD60-E4087F03396B}"/>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926829" y="195798"/>
            <a:ext cx="1212513" cy="565201"/>
          </a:xfrm>
          <a:prstGeom prst="rect">
            <a:avLst/>
          </a:prstGeom>
        </p:spPr>
      </p:pic>
      <p:pic>
        <p:nvPicPr>
          <p:cNvPr id="9" name="Picture 7">
            <a:extLst>
              <a:ext uri="{FF2B5EF4-FFF2-40B4-BE49-F238E27FC236}">
                <a16:creationId xmlns:a16="http://schemas.microsoft.com/office/drawing/2014/main" id="{8D9C4F3C-D0C4-441B-A2C0-DF09EFA40472}"/>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8139342" y="313749"/>
            <a:ext cx="823250" cy="329300"/>
          </a:xfrm>
          <a:prstGeom prst="rect">
            <a:avLst/>
          </a:prstGeom>
        </p:spPr>
      </p:pic>
    </p:spTree>
    <p:extLst>
      <p:ext uri="{BB962C8B-B14F-4D97-AF65-F5344CB8AC3E}">
        <p14:creationId xmlns:p14="http://schemas.microsoft.com/office/powerpoint/2010/main" val="262297868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B91AA57-5C88-47DA-BFDB-27DE564F2B40}"/>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0" y="195528"/>
            <a:ext cx="9144000" cy="6466943"/>
          </a:xfrm>
          <a:prstGeom prst="rect">
            <a:avLst/>
          </a:prstGeom>
        </p:spPr>
      </p:pic>
      <p:sp>
        <p:nvSpPr>
          <p:cNvPr id="3" name="Rectangle 2">
            <a:extLst>
              <a:ext uri="{FF2B5EF4-FFF2-40B4-BE49-F238E27FC236}">
                <a16:creationId xmlns:a16="http://schemas.microsoft.com/office/drawing/2014/main" id="{06F95342-F369-4D54-93FF-B85E8239D951}"/>
              </a:ext>
            </a:extLst>
          </p:cNvPr>
          <p:cNvSpPr/>
          <p:nvPr/>
        </p:nvSpPr>
        <p:spPr>
          <a:xfrm>
            <a:off x="5884414" y="950215"/>
            <a:ext cx="3297846" cy="1034129"/>
          </a:xfrm>
          <a:prstGeom prst="rect">
            <a:avLst/>
          </a:prstGeom>
        </p:spPr>
        <p:txBody>
          <a:bodyPr wrap="square">
            <a:spAutoFit/>
          </a:bodyPr>
          <a:lstStyle/>
          <a:p>
            <a:pPr lvl="0" fontAlgn="auto">
              <a:spcBef>
                <a:spcPct val="20000"/>
              </a:spcBef>
              <a:spcAft>
                <a:spcPts val="0"/>
              </a:spcAft>
              <a:defRPr/>
            </a:pPr>
            <a:r>
              <a:rPr lang="en-US" sz="2600" dirty="0" err="1">
                <a:latin typeface="Calibri" pitchFamily="34" charset="0"/>
                <a:cs typeface="Arial" pitchFamily="34" charset="0"/>
              </a:rPr>
              <a:t>Kartografski</a:t>
            </a:r>
            <a:r>
              <a:rPr lang="en-US" sz="2600" dirty="0">
                <a:latin typeface="Calibri" pitchFamily="34" charset="0"/>
                <a:cs typeface="Arial" pitchFamily="34" charset="0"/>
              </a:rPr>
              <a:t> </a:t>
            </a:r>
            <a:r>
              <a:rPr lang="en-US" sz="2600" dirty="0" err="1">
                <a:latin typeface="Calibri" pitchFamily="34" charset="0"/>
                <a:cs typeface="Arial" pitchFamily="34" charset="0"/>
              </a:rPr>
              <a:t>prikaz</a:t>
            </a:r>
            <a:endParaRPr lang="sl-SI" sz="2600" dirty="0">
              <a:latin typeface="Calibri" pitchFamily="34" charset="0"/>
              <a:cs typeface="Arial" pitchFamily="34" charset="0"/>
            </a:endParaRPr>
          </a:p>
          <a:p>
            <a:pPr lvl="0" fontAlgn="auto">
              <a:spcBef>
                <a:spcPct val="20000"/>
              </a:spcBef>
              <a:spcAft>
                <a:spcPts val="0"/>
              </a:spcAft>
              <a:defRPr/>
            </a:pPr>
            <a:r>
              <a:rPr lang="sl-SI" sz="1600" dirty="0">
                <a:solidFill>
                  <a:schemeClr val="accent6">
                    <a:lumMod val="75000"/>
                  </a:schemeClr>
                </a:solidFill>
                <a:latin typeface="Calibri" pitchFamily="34" charset="0"/>
                <a:cs typeface="Arial" pitchFamily="34" charset="0"/>
              </a:rPr>
              <a:t>Gostota pozidave</a:t>
            </a:r>
            <a:r>
              <a:rPr lang="en-US" sz="1600" dirty="0">
                <a:solidFill>
                  <a:schemeClr val="accent6">
                    <a:lumMod val="75000"/>
                  </a:schemeClr>
                </a:solidFill>
                <a:latin typeface="Calibri" pitchFamily="34" charset="0"/>
                <a:cs typeface="Arial" pitchFamily="34" charset="0"/>
              </a:rPr>
              <a:t> – </a:t>
            </a:r>
            <a:r>
              <a:rPr lang="sl-SI" sz="1600" dirty="0">
                <a:solidFill>
                  <a:schemeClr val="accent6">
                    <a:lumMod val="75000"/>
                  </a:schemeClr>
                </a:solidFill>
                <a:latin typeface="Calibri" pitchFamily="34" charset="0"/>
                <a:cs typeface="Arial" pitchFamily="34" charset="0"/>
              </a:rPr>
              <a:t>primerjava</a:t>
            </a:r>
            <a:r>
              <a:rPr lang="en-US" sz="1600" dirty="0">
                <a:solidFill>
                  <a:schemeClr val="accent6">
                    <a:lumMod val="75000"/>
                  </a:schemeClr>
                </a:solidFill>
                <a:latin typeface="Calibri" pitchFamily="34" charset="0"/>
                <a:cs typeface="Arial" pitchFamily="34" charset="0"/>
              </a:rPr>
              <a:t> </a:t>
            </a:r>
            <a:r>
              <a:rPr lang="sl-SI" sz="1600" dirty="0">
                <a:solidFill>
                  <a:schemeClr val="accent6">
                    <a:lumMod val="75000"/>
                  </a:schemeClr>
                </a:solidFill>
                <a:latin typeface="Calibri" pitchFamily="34" charset="0"/>
                <a:cs typeface="Arial" pitchFamily="34" charset="0"/>
              </a:rPr>
              <a:t>dejanske</a:t>
            </a:r>
            <a:r>
              <a:rPr lang="en-US" sz="1600" dirty="0">
                <a:solidFill>
                  <a:schemeClr val="accent6">
                    <a:lumMod val="75000"/>
                  </a:schemeClr>
                </a:solidFill>
                <a:latin typeface="Calibri" pitchFamily="34" charset="0"/>
                <a:cs typeface="Arial" pitchFamily="34" charset="0"/>
              </a:rPr>
              <a:t> in z OPN </a:t>
            </a:r>
            <a:r>
              <a:rPr lang="sl-SI" sz="1600" dirty="0">
                <a:solidFill>
                  <a:schemeClr val="accent6">
                    <a:lumMod val="75000"/>
                  </a:schemeClr>
                </a:solidFill>
                <a:latin typeface="Calibri" pitchFamily="34" charset="0"/>
                <a:cs typeface="Arial" pitchFamily="34" charset="0"/>
              </a:rPr>
              <a:t>predpisane</a:t>
            </a:r>
            <a:r>
              <a:rPr lang="en-US" sz="1600" dirty="0">
                <a:solidFill>
                  <a:schemeClr val="accent6">
                    <a:lumMod val="75000"/>
                  </a:schemeClr>
                </a:solidFill>
                <a:latin typeface="Calibri" pitchFamily="34" charset="0"/>
                <a:cs typeface="Arial" pitchFamily="34" charset="0"/>
              </a:rPr>
              <a:t> rabe</a:t>
            </a:r>
            <a:r>
              <a:rPr lang="sl-SI" sz="1600" dirty="0">
                <a:solidFill>
                  <a:schemeClr val="accent6">
                    <a:lumMod val="75000"/>
                  </a:schemeClr>
                </a:solidFill>
                <a:latin typeface="Calibri" pitchFamily="34" charset="0"/>
                <a:cs typeface="Arial" pitchFamily="34" charset="0"/>
              </a:rPr>
              <a:t> </a:t>
            </a:r>
          </a:p>
        </p:txBody>
      </p:sp>
      <p:pic>
        <p:nvPicPr>
          <p:cNvPr id="6" name="Picture 6">
            <a:extLst>
              <a:ext uri="{FF2B5EF4-FFF2-40B4-BE49-F238E27FC236}">
                <a16:creationId xmlns:a16="http://schemas.microsoft.com/office/drawing/2014/main" id="{E1F14B95-C8E1-4D0C-AD60-E4087F03396B}"/>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926829" y="195798"/>
            <a:ext cx="1212513" cy="565201"/>
          </a:xfrm>
          <a:prstGeom prst="rect">
            <a:avLst/>
          </a:prstGeom>
        </p:spPr>
      </p:pic>
      <p:pic>
        <p:nvPicPr>
          <p:cNvPr id="9" name="Picture 7">
            <a:extLst>
              <a:ext uri="{FF2B5EF4-FFF2-40B4-BE49-F238E27FC236}">
                <a16:creationId xmlns:a16="http://schemas.microsoft.com/office/drawing/2014/main" id="{8D9C4F3C-D0C4-441B-A2C0-DF09EFA40472}"/>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8139342" y="313749"/>
            <a:ext cx="823250" cy="329300"/>
          </a:xfrm>
          <a:prstGeom prst="rect">
            <a:avLst/>
          </a:prstGeom>
        </p:spPr>
      </p:pic>
    </p:spTree>
    <p:extLst>
      <p:ext uri="{BB962C8B-B14F-4D97-AF65-F5344CB8AC3E}">
        <p14:creationId xmlns:p14="http://schemas.microsoft.com/office/powerpoint/2010/main" val="16084666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6">
            <a:lumMod val="75000"/>
          </a:schemeClr>
        </a:solidFill>
        <a:effectLst/>
      </p:bgPr>
    </p:bg>
    <p:spTree>
      <p:nvGrpSpPr>
        <p:cNvPr id="1" name=""/>
        <p:cNvGrpSpPr/>
        <p:nvPr/>
      </p:nvGrpSpPr>
      <p:grpSpPr>
        <a:xfrm>
          <a:off x="0" y="0"/>
          <a:ext cx="0" cy="0"/>
          <a:chOff x="0" y="0"/>
          <a:chExt cx="0" cy="0"/>
        </a:xfrm>
      </p:grpSpPr>
      <p:pic>
        <p:nvPicPr>
          <p:cNvPr id="12" name="Picture 2" descr="C:\Documents and Settings\Lena\My Documents\Locus word\Locus_znak in logotip_RGB.jpg">
            <a:extLst>
              <a:ext uri="{FF2B5EF4-FFF2-40B4-BE49-F238E27FC236}">
                <a16:creationId xmlns:a16="http://schemas.microsoft.com/office/drawing/2014/main" id="{51EC9881-4C90-4C4A-A249-9A0E52232F9E}"/>
              </a:ext>
            </a:extLst>
          </p:cNvPr>
          <p:cNvPicPr>
            <a:picLocks noChangeAspect="1" noChangeArrowheads="1"/>
          </p:cNvPicPr>
          <p:nvPr/>
        </p:nvPicPr>
        <p:blipFill>
          <a:blip r:embed="rId2" cstate="print">
            <a:extLst>
              <a:ext uri="{28A0092B-C50C-407E-A947-70E740481C1C}">
                <a14:useLocalDpi xmlns:a14="http://schemas.microsoft.com/office/drawing/2010/main"/>
              </a:ext>
            </a:extLst>
          </a:blip>
          <a:stretch>
            <a:fillRect/>
          </a:stretch>
        </p:blipFill>
        <p:spPr bwMode="auto">
          <a:xfrm>
            <a:off x="5976155" y="256090"/>
            <a:ext cx="1458781" cy="679996"/>
          </a:xfrm>
          <a:prstGeom prst="rect">
            <a:avLst/>
          </a:prstGeom>
          <a:noFill/>
          <a:ln>
            <a:noFill/>
          </a:ln>
        </p:spPr>
      </p:pic>
      <p:sp>
        <p:nvSpPr>
          <p:cNvPr id="4" name="Rectangle 2"/>
          <p:cNvSpPr txBox="1">
            <a:spLocks noChangeArrowheads="1"/>
          </p:cNvSpPr>
          <p:nvPr/>
        </p:nvSpPr>
        <p:spPr>
          <a:xfrm>
            <a:off x="624508" y="2908562"/>
            <a:ext cx="6569704" cy="2762662"/>
          </a:xfrm>
          <a:prstGeom prst="rect">
            <a:avLst/>
          </a:prstGeom>
        </p:spPr>
        <p:txBody>
          <a:bodyPr anchor="b"/>
          <a:lstStyle/>
          <a:p>
            <a:pPr lvl="0" eaLnBrk="0" hangingPunct="0">
              <a:spcBef>
                <a:spcPct val="20000"/>
              </a:spcBef>
            </a:pPr>
            <a:r>
              <a:rPr lang="sl-SI" sz="3600" dirty="0">
                <a:solidFill>
                  <a:schemeClr val="bg1"/>
                </a:solidFill>
                <a:latin typeface="Calibri" pitchFamily="34" charset="0"/>
              </a:rPr>
              <a:t>URBANISTIČNA ZASNOVA</a:t>
            </a:r>
          </a:p>
          <a:p>
            <a:pPr lvl="0" fontAlgn="auto">
              <a:spcBef>
                <a:spcPct val="20000"/>
              </a:spcBef>
              <a:spcAft>
                <a:spcPts val="0"/>
              </a:spcAft>
              <a:defRPr/>
            </a:pPr>
            <a:endParaRPr lang="sl-SI" dirty="0">
              <a:solidFill>
                <a:schemeClr val="bg1"/>
              </a:solidFill>
              <a:latin typeface="Calibri"/>
            </a:endParaRPr>
          </a:p>
        </p:txBody>
      </p:sp>
      <p:pic>
        <p:nvPicPr>
          <p:cNvPr id="7" name="Picture 6">
            <a:extLst>
              <a:ext uri="{FF2B5EF4-FFF2-40B4-BE49-F238E27FC236}">
                <a16:creationId xmlns:a16="http://schemas.microsoft.com/office/drawing/2014/main" id="{6444B438-707A-41BD-9948-83460F53FF54}"/>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7434936" y="433053"/>
            <a:ext cx="1111251" cy="326071"/>
          </a:xfrm>
          <a:prstGeom prst="rect">
            <a:avLst/>
          </a:prstGeom>
        </p:spPr>
      </p:pic>
    </p:spTree>
    <p:extLst>
      <p:ext uri="{BB962C8B-B14F-4D97-AF65-F5344CB8AC3E}">
        <p14:creationId xmlns:p14="http://schemas.microsoft.com/office/powerpoint/2010/main" val="69416828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6F95342-F369-4D54-93FF-B85E8239D951}"/>
              </a:ext>
            </a:extLst>
          </p:cNvPr>
          <p:cNvSpPr/>
          <p:nvPr/>
        </p:nvSpPr>
        <p:spPr>
          <a:xfrm>
            <a:off x="633653" y="1131252"/>
            <a:ext cx="5951874" cy="787908"/>
          </a:xfrm>
          <a:prstGeom prst="rect">
            <a:avLst/>
          </a:prstGeom>
        </p:spPr>
        <p:txBody>
          <a:bodyPr wrap="square">
            <a:spAutoFit/>
          </a:bodyPr>
          <a:lstStyle/>
          <a:p>
            <a:pPr lvl="0" fontAlgn="auto">
              <a:spcBef>
                <a:spcPct val="20000"/>
              </a:spcBef>
              <a:spcAft>
                <a:spcPts val="0"/>
              </a:spcAft>
              <a:defRPr/>
            </a:pPr>
            <a:r>
              <a:rPr lang="sl-SI" sz="2600" dirty="0">
                <a:latin typeface="Calibri" pitchFamily="34" charset="0"/>
                <a:cs typeface="Arial" pitchFamily="34" charset="0"/>
              </a:rPr>
              <a:t>Kazalniki</a:t>
            </a:r>
          </a:p>
          <a:p>
            <a:pPr lvl="0" fontAlgn="auto">
              <a:spcBef>
                <a:spcPct val="20000"/>
              </a:spcBef>
              <a:spcAft>
                <a:spcPts val="0"/>
              </a:spcAft>
              <a:defRPr/>
            </a:pPr>
            <a:r>
              <a:rPr lang="sl-SI" sz="1600" dirty="0">
                <a:solidFill>
                  <a:schemeClr val="accent6">
                    <a:lumMod val="75000"/>
                  </a:schemeClr>
                </a:solidFill>
                <a:latin typeface="Calibri" pitchFamily="34" charset="0"/>
                <a:cs typeface="Arial" pitchFamily="34" charset="0"/>
              </a:rPr>
              <a:t>Gostota pozidave</a:t>
            </a:r>
            <a:r>
              <a:rPr lang="en-US" sz="1600" dirty="0">
                <a:solidFill>
                  <a:schemeClr val="accent6">
                    <a:lumMod val="75000"/>
                  </a:schemeClr>
                </a:solidFill>
                <a:latin typeface="Calibri" pitchFamily="34" charset="0"/>
                <a:cs typeface="Arial" pitchFamily="34" charset="0"/>
              </a:rPr>
              <a:t> – </a:t>
            </a:r>
            <a:r>
              <a:rPr lang="sl-SI" sz="1600" dirty="0">
                <a:solidFill>
                  <a:schemeClr val="accent6">
                    <a:lumMod val="75000"/>
                  </a:schemeClr>
                </a:solidFill>
                <a:latin typeface="Calibri" pitchFamily="34" charset="0"/>
                <a:cs typeface="Arial" pitchFamily="34" charset="0"/>
              </a:rPr>
              <a:t>primerjava</a:t>
            </a:r>
            <a:r>
              <a:rPr lang="en-US" sz="1600" dirty="0">
                <a:solidFill>
                  <a:schemeClr val="accent6">
                    <a:lumMod val="75000"/>
                  </a:schemeClr>
                </a:solidFill>
                <a:latin typeface="Calibri" pitchFamily="34" charset="0"/>
                <a:cs typeface="Arial" pitchFamily="34" charset="0"/>
              </a:rPr>
              <a:t> </a:t>
            </a:r>
            <a:r>
              <a:rPr lang="sl-SI" sz="1600" dirty="0">
                <a:solidFill>
                  <a:schemeClr val="accent6">
                    <a:lumMod val="75000"/>
                  </a:schemeClr>
                </a:solidFill>
                <a:latin typeface="Calibri" pitchFamily="34" charset="0"/>
                <a:cs typeface="Arial" pitchFamily="34" charset="0"/>
              </a:rPr>
              <a:t>dejanske</a:t>
            </a:r>
            <a:r>
              <a:rPr lang="en-US" sz="1600" dirty="0">
                <a:solidFill>
                  <a:schemeClr val="accent6">
                    <a:lumMod val="75000"/>
                  </a:schemeClr>
                </a:solidFill>
                <a:latin typeface="Calibri" pitchFamily="34" charset="0"/>
                <a:cs typeface="Arial" pitchFamily="34" charset="0"/>
              </a:rPr>
              <a:t> in z OPN </a:t>
            </a:r>
            <a:r>
              <a:rPr lang="sl-SI" sz="1600" dirty="0">
                <a:solidFill>
                  <a:schemeClr val="accent6">
                    <a:lumMod val="75000"/>
                  </a:schemeClr>
                </a:solidFill>
                <a:latin typeface="Calibri" pitchFamily="34" charset="0"/>
                <a:cs typeface="Arial" pitchFamily="34" charset="0"/>
              </a:rPr>
              <a:t>predpisane</a:t>
            </a:r>
            <a:r>
              <a:rPr lang="en-US" sz="1600" dirty="0">
                <a:solidFill>
                  <a:schemeClr val="accent6">
                    <a:lumMod val="75000"/>
                  </a:schemeClr>
                </a:solidFill>
                <a:latin typeface="Calibri" pitchFamily="34" charset="0"/>
                <a:cs typeface="Arial" pitchFamily="34" charset="0"/>
              </a:rPr>
              <a:t> rabe</a:t>
            </a:r>
            <a:r>
              <a:rPr lang="sl-SI" sz="1600" dirty="0">
                <a:solidFill>
                  <a:schemeClr val="accent6">
                    <a:lumMod val="75000"/>
                  </a:schemeClr>
                </a:solidFill>
                <a:latin typeface="Calibri" pitchFamily="34" charset="0"/>
                <a:cs typeface="Arial" pitchFamily="34" charset="0"/>
              </a:rPr>
              <a:t> </a:t>
            </a:r>
          </a:p>
        </p:txBody>
      </p:sp>
      <p:pic>
        <p:nvPicPr>
          <p:cNvPr id="12" name="Picture 6">
            <a:extLst>
              <a:ext uri="{FF2B5EF4-FFF2-40B4-BE49-F238E27FC236}">
                <a16:creationId xmlns:a16="http://schemas.microsoft.com/office/drawing/2014/main" id="{2B100D0D-1921-4BB6-B4E1-70334DAA1721}"/>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6926829" y="195798"/>
            <a:ext cx="1212513" cy="565201"/>
          </a:xfrm>
          <a:prstGeom prst="rect">
            <a:avLst/>
          </a:prstGeom>
        </p:spPr>
      </p:pic>
      <p:pic>
        <p:nvPicPr>
          <p:cNvPr id="13" name="Picture 7">
            <a:extLst>
              <a:ext uri="{FF2B5EF4-FFF2-40B4-BE49-F238E27FC236}">
                <a16:creationId xmlns:a16="http://schemas.microsoft.com/office/drawing/2014/main" id="{52A26204-A4EB-4CD5-9A9F-BF41DC2993A6}"/>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139342" y="313749"/>
            <a:ext cx="823250" cy="329300"/>
          </a:xfrm>
          <a:prstGeom prst="rect">
            <a:avLst/>
          </a:prstGeom>
        </p:spPr>
      </p:pic>
      <p:pic>
        <p:nvPicPr>
          <p:cNvPr id="14" name="Slika 13">
            <a:extLst>
              <a:ext uri="{FF2B5EF4-FFF2-40B4-BE49-F238E27FC236}">
                <a16:creationId xmlns:a16="http://schemas.microsoft.com/office/drawing/2014/main" id="{B1043389-BAE3-4AAC-A1E3-7B2E4D4E38FE}"/>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bwMode="auto">
          <a:xfrm>
            <a:off x="605076" y="2217104"/>
            <a:ext cx="4241913" cy="2721738"/>
          </a:xfrm>
          <a:prstGeom prst="rect">
            <a:avLst/>
          </a:prstGeom>
          <a:ln>
            <a:noFill/>
          </a:ln>
          <a:extLst>
            <a:ext uri="{53640926-AAD7-44D8-BBD7-CCE9431645EC}">
              <a14:shadowObscured xmlns:a14="http://schemas.microsoft.com/office/drawing/2010/main"/>
            </a:ext>
          </a:extLst>
        </p:spPr>
      </p:pic>
      <p:pic>
        <p:nvPicPr>
          <p:cNvPr id="5" name="Slika 4">
            <a:extLst>
              <a:ext uri="{FF2B5EF4-FFF2-40B4-BE49-F238E27FC236}">
                <a16:creationId xmlns:a16="http://schemas.microsoft.com/office/drawing/2014/main" id="{42513734-04D6-44B2-B582-97DF21C0B220}"/>
              </a:ext>
            </a:extLst>
          </p:cNvPr>
          <p:cNvPicPr>
            <a:picLocks noChangeAspect="1"/>
          </p:cNvPicPr>
          <p:nvPr/>
        </p:nvPicPr>
        <p:blipFill>
          <a:blip r:embed="rId5"/>
          <a:stretch>
            <a:fillRect/>
          </a:stretch>
        </p:blipFill>
        <p:spPr>
          <a:xfrm>
            <a:off x="5064817" y="2252791"/>
            <a:ext cx="3486150" cy="2686050"/>
          </a:xfrm>
          <a:prstGeom prst="rect">
            <a:avLst/>
          </a:prstGeom>
        </p:spPr>
      </p:pic>
    </p:spTree>
    <p:extLst>
      <p:ext uri="{BB962C8B-B14F-4D97-AF65-F5344CB8AC3E}">
        <p14:creationId xmlns:p14="http://schemas.microsoft.com/office/powerpoint/2010/main" val="332261957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F20AEF8-7271-4969-AF6D-89458F18F497}"/>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0" y="195798"/>
            <a:ext cx="9144000" cy="6466404"/>
          </a:xfrm>
          <a:prstGeom prst="rect">
            <a:avLst/>
          </a:prstGeom>
        </p:spPr>
      </p:pic>
      <p:sp>
        <p:nvSpPr>
          <p:cNvPr id="3" name="Rectangle 2">
            <a:extLst>
              <a:ext uri="{FF2B5EF4-FFF2-40B4-BE49-F238E27FC236}">
                <a16:creationId xmlns:a16="http://schemas.microsoft.com/office/drawing/2014/main" id="{06F95342-F369-4D54-93FF-B85E8239D951}"/>
              </a:ext>
            </a:extLst>
          </p:cNvPr>
          <p:cNvSpPr/>
          <p:nvPr/>
        </p:nvSpPr>
        <p:spPr>
          <a:xfrm>
            <a:off x="5884414" y="950215"/>
            <a:ext cx="3297846" cy="787908"/>
          </a:xfrm>
          <a:prstGeom prst="rect">
            <a:avLst/>
          </a:prstGeom>
        </p:spPr>
        <p:txBody>
          <a:bodyPr wrap="square">
            <a:spAutoFit/>
          </a:bodyPr>
          <a:lstStyle/>
          <a:p>
            <a:pPr lvl="0" fontAlgn="auto">
              <a:spcBef>
                <a:spcPct val="20000"/>
              </a:spcBef>
              <a:spcAft>
                <a:spcPts val="0"/>
              </a:spcAft>
              <a:defRPr/>
            </a:pPr>
            <a:r>
              <a:rPr lang="en-US" sz="2600" dirty="0" err="1">
                <a:latin typeface="Calibri" pitchFamily="34" charset="0"/>
                <a:cs typeface="Arial" pitchFamily="34" charset="0"/>
              </a:rPr>
              <a:t>Kartografski</a:t>
            </a:r>
            <a:r>
              <a:rPr lang="en-US" sz="2600" dirty="0">
                <a:latin typeface="Calibri" pitchFamily="34" charset="0"/>
                <a:cs typeface="Arial" pitchFamily="34" charset="0"/>
              </a:rPr>
              <a:t> </a:t>
            </a:r>
            <a:r>
              <a:rPr lang="en-US" sz="2600" dirty="0" err="1">
                <a:latin typeface="Calibri" pitchFamily="34" charset="0"/>
                <a:cs typeface="Arial" pitchFamily="34" charset="0"/>
              </a:rPr>
              <a:t>prikaz</a:t>
            </a:r>
            <a:endParaRPr lang="sl-SI" sz="2600" dirty="0">
              <a:latin typeface="Calibri" pitchFamily="34" charset="0"/>
              <a:cs typeface="Arial" pitchFamily="34" charset="0"/>
            </a:endParaRPr>
          </a:p>
          <a:p>
            <a:pPr lvl="0" fontAlgn="auto">
              <a:spcBef>
                <a:spcPct val="20000"/>
              </a:spcBef>
              <a:spcAft>
                <a:spcPts val="0"/>
              </a:spcAft>
              <a:defRPr/>
            </a:pPr>
            <a:r>
              <a:rPr lang="en-US" sz="1600" dirty="0" err="1">
                <a:solidFill>
                  <a:schemeClr val="accent6">
                    <a:lumMod val="75000"/>
                  </a:schemeClr>
                </a:solidFill>
                <a:latin typeface="Calibri" pitchFamily="34" charset="0"/>
                <a:cs typeface="Arial" pitchFamily="34" charset="0"/>
              </a:rPr>
              <a:t>Analiza</a:t>
            </a:r>
            <a:r>
              <a:rPr lang="en-US" sz="1600" dirty="0">
                <a:solidFill>
                  <a:schemeClr val="accent6">
                    <a:lumMod val="75000"/>
                  </a:schemeClr>
                </a:solidFill>
                <a:latin typeface="Calibri" pitchFamily="34" charset="0"/>
                <a:cs typeface="Arial" pitchFamily="34" charset="0"/>
              </a:rPr>
              <a:t> </a:t>
            </a:r>
            <a:r>
              <a:rPr lang="en-US" sz="1600" dirty="0" err="1">
                <a:solidFill>
                  <a:schemeClr val="accent6">
                    <a:lumMod val="75000"/>
                  </a:schemeClr>
                </a:solidFill>
                <a:latin typeface="Calibri" pitchFamily="34" charset="0"/>
                <a:cs typeface="Arial" pitchFamily="34" charset="0"/>
              </a:rPr>
              <a:t>prostorsko</a:t>
            </a:r>
            <a:r>
              <a:rPr lang="en-US" sz="1600" dirty="0">
                <a:solidFill>
                  <a:schemeClr val="accent6">
                    <a:lumMod val="75000"/>
                  </a:schemeClr>
                </a:solidFill>
                <a:latin typeface="Calibri" pitchFamily="34" charset="0"/>
                <a:cs typeface="Arial" pitchFamily="34" charset="0"/>
              </a:rPr>
              <a:t> </a:t>
            </a:r>
            <a:r>
              <a:rPr lang="en-US" sz="1600" dirty="0" err="1">
                <a:solidFill>
                  <a:schemeClr val="accent6">
                    <a:lumMod val="75000"/>
                  </a:schemeClr>
                </a:solidFill>
                <a:latin typeface="Calibri" pitchFamily="34" charset="0"/>
                <a:cs typeface="Arial" pitchFamily="34" charset="0"/>
              </a:rPr>
              <a:t>izvedbenih</a:t>
            </a:r>
            <a:r>
              <a:rPr lang="en-US" sz="1600" dirty="0">
                <a:solidFill>
                  <a:schemeClr val="accent6">
                    <a:lumMod val="75000"/>
                  </a:schemeClr>
                </a:solidFill>
                <a:latin typeface="Calibri" pitchFamily="34" charset="0"/>
                <a:cs typeface="Arial" pitchFamily="34" charset="0"/>
              </a:rPr>
              <a:t> </a:t>
            </a:r>
            <a:r>
              <a:rPr lang="en-US" sz="1600" dirty="0" err="1">
                <a:solidFill>
                  <a:schemeClr val="accent6">
                    <a:lumMod val="75000"/>
                  </a:schemeClr>
                </a:solidFill>
                <a:latin typeface="Calibri" pitchFamily="34" charset="0"/>
                <a:cs typeface="Arial" pitchFamily="34" charset="0"/>
              </a:rPr>
              <a:t>aktov</a:t>
            </a:r>
            <a:endParaRPr lang="sl-SI" sz="1600" dirty="0">
              <a:solidFill>
                <a:schemeClr val="accent6">
                  <a:lumMod val="75000"/>
                </a:schemeClr>
              </a:solidFill>
              <a:latin typeface="Calibri" pitchFamily="34" charset="0"/>
              <a:cs typeface="Arial" pitchFamily="34" charset="0"/>
            </a:endParaRPr>
          </a:p>
        </p:txBody>
      </p:sp>
      <p:pic>
        <p:nvPicPr>
          <p:cNvPr id="6" name="Picture 6">
            <a:extLst>
              <a:ext uri="{FF2B5EF4-FFF2-40B4-BE49-F238E27FC236}">
                <a16:creationId xmlns:a16="http://schemas.microsoft.com/office/drawing/2014/main" id="{2854B3F7-B5DF-4154-852F-C5C245E75D68}"/>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926829" y="195798"/>
            <a:ext cx="1212513" cy="565201"/>
          </a:xfrm>
          <a:prstGeom prst="rect">
            <a:avLst/>
          </a:prstGeom>
        </p:spPr>
      </p:pic>
      <p:pic>
        <p:nvPicPr>
          <p:cNvPr id="9" name="Picture 7">
            <a:extLst>
              <a:ext uri="{FF2B5EF4-FFF2-40B4-BE49-F238E27FC236}">
                <a16:creationId xmlns:a16="http://schemas.microsoft.com/office/drawing/2014/main" id="{75ADAE45-3D39-4330-9033-FC0C00BB8CAF}"/>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8139342" y="313749"/>
            <a:ext cx="823250" cy="329300"/>
          </a:xfrm>
          <a:prstGeom prst="rect">
            <a:avLst/>
          </a:prstGeom>
        </p:spPr>
      </p:pic>
    </p:spTree>
    <p:extLst>
      <p:ext uri="{BB962C8B-B14F-4D97-AF65-F5344CB8AC3E}">
        <p14:creationId xmlns:p14="http://schemas.microsoft.com/office/powerpoint/2010/main" val="409537478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6F95342-F369-4D54-93FF-B85E8239D951}"/>
              </a:ext>
            </a:extLst>
          </p:cNvPr>
          <p:cNvSpPr/>
          <p:nvPr/>
        </p:nvSpPr>
        <p:spPr>
          <a:xfrm>
            <a:off x="633654" y="1131252"/>
            <a:ext cx="4572000" cy="787908"/>
          </a:xfrm>
          <a:prstGeom prst="rect">
            <a:avLst/>
          </a:prstGeom>
        </p:spPr>
        <p:txBody>
          <a:bodyPr>
            <a:spAutoFit/>
          </a:bodyPr>
          <a:lstStyle/>
          <a:p>
            <a:pPr lvl="0" fontAlgn="auto">
              <a:spcBef>
                <a:spcPct val="20000"/>
              </a:spcBef>
              <a:spcAft>
                <a:spcPts val="0"/>
              </a:spcAft>
              <a:defRPr/>
            </a:pPr>
            <a:r>
              <a:rPr lang="sl-SI" sz="2600" dirty="0">
                <a:latin typeface="Calibri" pitchFamily="34" charset="0"/>
                <a:cs typeface="Arial" pitchFamily="34" charset="0"/>
              </a:rPr>
              <a:t>Kazalniki</a:t>
            </a:r>
          </a:p>
          <a:p>
            <a:pPr lvl="0" fontAlgn="auto">
              <a:spcBef>
                <a:spcPct val="20000"/>
              </a:spcBef>
              <a:spcAft>
                <a:spcPts val="0"/>
              </a:spcAft>
              <a:defRPr/>
            </a:pPr>
            <a:r>
              <a:rPr lang="sl-SI" sz="1600" dirty="0">
                <a:solidFill>
                  <a:schemeClr val="accent6">
                    <a:lumMod val="75000"/>
                  </a:schemeClr>
                </a:solidFill>
                <a:latin typeface="Calibri" pitchFamily="34" charset="0"/>
                <a:cs typeface="Arial" pitchFamily="34" charset="0"/>
              </a:rPr>
              <a:t>Dinamika</a:t>
            </a:r>
            <a:r>
              <a:rPr lang="en-US" sz="1600" dirty="0">
                <a:solidFill>
                  <a:schemeClr val="accent6">
                    <a:lumMod val="75000"/>
                  </a:schemeClr>
                </a:solidFill>
                <a:latin typeface="Calibri" pitchFamily="34" charset="0"/>
                <a:cs typeface="Arial" pitchFamily="34" charset="0"/>
              </a:rPr>
              <a:t> </a:t>
            </a:r>
            <a:r>
              <a:rPr lang="sl-SI" sz="1600" dirty="0">
                <a:solidFill>
                  <a:schemeClr val="accent6">
                    <a:lumMod val="75000"/>
                  </a:schemeClr>
                </a:solidFill>
                <a:latin typeface="Calibri" pitchFamily="34" charset="0"/>
                <a:cs typeface="Arial" pitchFamily="34" charset="0"/>
              </a:rPr>
              <a:t>izvajanja</a:t>
            </a:r>
            <a:r>
              <a:rPr lang="en-US" sz="1600" dirty="0">
                <a:solidFill>
                  <a:schemeClr val="accent6">
                    <a:lumMod val="75000"/>
                  </a:schemeClr>
                </a:solidFill>
                <a:latin typeface="Calibri" pitchFamily="34" charset="0"/>
                <a:cs typeface="Arial" pitchFamily="34" charset="0"/>
              </a:rPr>
              <a:t> </a:t>
            </a:r>
            <a:r>
              <a:rPr lang="sl-SI" sz="1600" dirty="0">
                <a:solidFill>
                  <a:schemeClr val="accent6">
                    <a:lumMod val="75000"/>
                  </a:schemeClr>
                </a:solidFill>
                <a:latin typeface="Calibri" pitchFamily="34" charset="0"/>
                <a:cs typeface="Arial" pitchFamily="34" charset="0"/>
              </a:rPr>
              <a:t>aktov </a:t>
            </a:r>
          </a:p>
        </p:txBody>
      </p:sp>
      <p:pic>
        <p:nvPicPr>
          <p:cNvPr id="6" name="Picture 6">
            <a:extLst>
              <a:ext uri="{FF2B5EF4-FFF2-40B4-BE49-F238E27FC236}">
                <a16:creationId xmlns:a16="http://schemas.microsoft.com/office/drawing/2014/main" id="{2236F885-BD99-40BA-B0CF-88E3B14242CB}"/>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6926829" y="195798"/>
            <a:ext cx="1212513" cy="565201"/>
          </a:xfrm>
          <a:prstGeom prst="rect">
            <a:avLst/>
          </a:prstGeom>
        </p:spPr>
      </p:pic>
      <p:pic>
        <p:nvPicPr>
          <p:cNvPr id="9" name="Picture 7">
            <a:extLst>
              <a:ext uri="{FF2B5EF4-FFF2-40B4-BE49-F238E27FC236}">
                <a16:creationId xmlns:a16="http://schemas.microsoft.com/office/drawing/2014/main" id="{564FF858-598B-4B6C-BBAC-0B1999B65027}"/>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139342" y="313749"/>
            <a:ext cx="823250" cy="329300"/>
          </a:xfrm>
          <a:prstGeom prst="rect">
            <a:avLst/>
          </a:prstGeom>
        </p:spPr>
      </p:pic>
      <p:graphicFrame>
        <p:nvGraphicFramePr>
          <p:cNvPr id="7" name="Chart 6">
            <a:extLst>
              <a:ext uri="{FF2B5EF4-FFF2-40B4-BE49-F238E27FC236}">
                <a16:creationId xmlns:a16="http://schemas.microsoft.com/office/drawing/2014/main" id="{9884241E-5D05-4157-B492-CEAF06121B28}"/>
              </a:ext>
            </a:extLst>
          </p:cNvPr>
          <p:cNvGraphicFramePr>
            <a:graphicFrameLocks/>
          </p:cNvGraphicFramePr>
          <p:nvPr>
            <p:extLst>
              <p:ext uri="{D42A27DB-BD31-4B8C-83A1-F6EECF244321}">
                <p14:modId xmlns:p14="http://schemas.microsoft.com/office/powerpoint/2010/main" val="1315718442"/>
              </p:ext>
            </p:extLst>
          </p:nvPr>
        </p:nvGraphicFramePr>
        <p:xfrm>
          <a:off x="636829" y="1919161"/>
          <a:ext cx="7320628" cy="4361896"/>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47199672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accent6">
            <a:lumMod val="75000"/>
          </a:schemeClr>
        </a:solidFill>
        <a:effectLst/>
      </p:bgPr>
    </p:bg>
    <p:spTree>
      <p:nvGrpSpPr>
        <p:cNvPr id="1" name=""/>
        <p:cNvGrpSpPr/>
        <p:nvPr/>
      </p:nvGrpSpPr>
      <p:grpSpPr>
        <a:xfrm>
          <a:off x="0" y="0"/>
          <a:ext cx="0" cy="0"/>
          <a:chOff x="0" y="0"/>
          <a:chExt cx="0" cy="0"/>
        </a:xfrm>
      </p:grpSpPr>
      <p:sp>
        <p:nvSpPr>
          <p:cNvPr id="4" name="Rectangle 2"/>
          <p:cNvSpPr txBox="1">
            <a:spLocks noChangeArrowheads="1"/>
          </p:cNvSpPr>
          <p:nvPr/>
        </p:nvSpPr>
        <p:spPr>
          <a:xfrm>
            <a:off x="624508" y="2908562"/>
            <a:ext cx="6569704" cy="2762662"/>
          </a:xfrm>
          <a:prstGeom prst="rect">
            <a:avLst/>
          </a:prstGeom>
        </p:spPr>
        <p:txBody>
          <a:bodyPr anchor="b"/>
          <a:lstStyle/>
          <a:p>
            <a:pPr lvl="0" eaLnBrk="0" hangingPunct="0">
              <a:spcBef>
                <a:spcPct val="20000"/>
              </a:spcBef>
            </a:pPr>
            <a:r>
              <a:rPr lang="en-US" sz="3600" dirty="0">
                <a:solidFill>
                  <a:schemeClr val="bg1"/>
                </a:solidFill>
                <a:latin typeface="Calibri" pitchFamily="34" charset="0"/>
              </a:rPr>
              <a:t>URBANISTIČNO IN ARHITEKTURNO OBLIKOVANJE NASELJA</a:t>
            </a:r>
            <a:endParaRPr lang="sl-SI" sz="3600" dirty="0">
              <a:solidFill>
                <a:schemeClr val="bg1"/>
              </a:solidFill>
              <a:latin typeface="Calibri" pitchFamily="34" charset="0"/>
            </a:endParaRPr>
          </a:p>
          <a:p>
            <a:pPr lvl="0" fontAlgn="auto">
              <a:spcBef>
                <a:spcPct val="20000"/>
              </a:spcBef>
              <a:spcAft>
                <a:spcPts val="0"/>
              </a:spcAft>
              <a:defRPr/>
            </a:pPr>
            <a:endParaRPr lang="sl-SI" dirty="0">
              <a:solidFill>
                <a:schemeClr val="bg1"/>
              </a:solidFill>
              <a:latin typeface="Calibri"/>
            </a:endParaRPr>
          </a:p>
        </p:txBody>
      </p:sp>
      <p:pic>
        <p:nvPicPr>
          <p:cNvPr id="5" name="Picture 2" descr="C:\Documents and Settings\Lena\My Documents\Locus word\Locus_znak in logotip_RGB.jpg">
            <a:extLst>
              <a:ext uri="{FF2B5EF4-FFF2-40B4-BE49-F238E27FC236}">
                <a16:creationId xmlns:a16="http://schemas.microsoft.com/office/drawing/2014/main" id="{2FE6DB4F-394D-4378-A9B0-2DD5B6A7FCC1}"/>
              </a:ext>
            </a:extLst>
          </p:cNvPr>
          <p:cNvPicPr>
            <a:picLocks noChangeAspect="1" noChangeArrowheads="1"/>
          </p:cNvPicPr>
          <p:nvPr/>
        </p:nvPicPr>
        <p:blipFill>
          <a:blip r:embed="rId2" cstate="print">
            <a:extLst>
              <a:ext uri="{28A0092B-C50C-407E-A947-70E740481C1C}">
                <a14:useLocalDpi xmlns:a14="http://schemas.microsoft.com/office/drawing/2010/main"/>
              </a:ext>
            </a:extLst>
          </a:blip>
          <a:stretch>
            <a:fillRect/>
          </a:stretch>
        </p:blipFill>
        <p:spPr bwMode="auto">
          <a:xfrm>
            <a:off x="6194247" y="209048"/>
            <a:ext cx="1458781" cy="679996"/>
          </a:xfrm>
          <a:prstGeom prst="rect">
            <a:avLst/>
          </a:prstGeom>
          <a:noFill/>
          <a:ln>
            <a:noFill/>
          </a:ln>
        </p:spPr>
      </p:pic>
      <p:pic>
        <p:nvPicPr>
          <p:cNvPr id="6" name="Picture 6">
            <a:extLst>
              <a:ext uri="{FF2B5EF4-FFF2-40B4-BE49-F238E27FC236}">
                <a16:creationId xmlns:a16="http://schemas.microsoft.com/office/drawing/2014/main" id="{1C68B9C9-30A7-4CDE-AE7C-E105939E8088}"/>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7653028" y="386011"/>
            <a:ext cx="1111251" cy="326071"/>
          </a:xfrm>
          <a:prstGeom prst="rect">
            <a:avLst/>
          </a:prstGeom>
        </p:spPr>
      </p:pic>
    </p:spTree>
    <p:extLst>
      <p:ext uri="{BB962C8B-B14F-4D97-AF65-F5344CB8AC3E}">
        <p14:creationId xmlns:p14="http://schemas.microsoft.com/office/powerpoint/2010/main" val="41123586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A53E657-83E9-4575-A258-079F87BC81F2}"/>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0" y="196179"/>
            <a:ext cx="9144000" cy="6465641"/>
          </a:xfrm>
          <a:prstGeom prst="rect">
            <a:avLst/>
          </a:prstGeom>
        </p:spPr>
      </p:pic>
      <p:pic>
        <p:nvPicPr>
          <p:cNvPr id="6" name="Picture 6">
            <a:extLst>
              <a:ext uri="{FF2B5EF4-FFF2-40B4-BE49-F238E27FC236}">
                <a16:creationId xmlns:a16="http://schemas.microsoft.com/office/drawing/2014/main" id="{CA50155D-2013-42BD-841B-70986EAE610D}"/>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926829" y="195798"/>
            <a:ext cx="1212513" cy="565201"/>
          </a:xfrm>
          <a:prstGeom prst="rect">
            <a:avLst/>
          </a:prstGeom>
        </p:spPr>
      </p:pic>
      <p:pic>
        <p:nvPicPr>
          <p:cNvPr id="9" name="Picture 7">
            <a:extLst>
              <a:ext uri="{FF2B5EF4-FFF2-40B4-BE49-F238E27FC236}">
                <a16:creationId xmlns:a16="http://schemas.microsoft.com/office/drawing/2014/main" id="{3AC1F683-AFB6-47DD-A1E5-EF1330EE4C7B}"/>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8139342" y="313749"/>
            <a:ext cx="823250" cy="329300"/>
          </a:xfrm>
          <a:prstGeom prst="rect">
            <a:avLst/>
          </a:prstGeom>
        </p:spPr>
      </p:pic>
      <p:sp>
        <p:nvSpPr>
          <p:cNvPr id="13" name="Rectangle 2">
            <a:extLst>
              <a:ext uri="{FF2B5EF4-FFF2-40B4-BE49-F238E27FC236}">
                <a16:creationId xmlns:a16="http://schemas.microsoft.com/office/drawing/2014/main" id="{A67C70D2-2530-4724-9E34-C7B33BE5A474}"/>
              </a:ext>
            </a:extLst>
          </p:cNvPr>
          <p:cNvSpPr/>
          <p:nvPr/>
        </p:nvSpPr>
        <p:spPr>
          <a:xfrm>
            <a:off x="5884414" y="950215"/>
            <a:ext cx="3297846" cy="1034129"/>
          </a:xfrm>
          <a:prstGeom prst="rect">
            <a:avLst/>
          </a:prstGeom>
        </p:spPr>
        <p:txBody>
          <a:bodyPr wrap="square">
            <a:spAutoFit/>
          </a:bodyPr>
          <a:lstStyle/>
          <a:p>
            <a:pPr lvl="0" fontAlgn="auto">
              <a:spcBef>
                <a:spcPct val="20000"/>
              </a:spcBef>
              <a:spcAft>
                <a:spcPts val="0"/>
              </a:spcAft>
              <a:defRPr/>
            </a:pPr>
            <a:r>
              <a:rPr lang="en-US" sz="2600" dirty="0" err="1">
                <a:latin typeface="Calibri" pitchFamily="34" charset="0"/>
                <a:cs typeface="Arial" pitchFamily="34" charset="0"/>
              </a:rPr>
              <a:t>Kartografski</a:t>
            </a:r>
            <a:r>
              <a:rPr lang="en-US" sz="2600" dirty="0">
                <a:latin typeface="Calibri" pitchFamily="34" charset="0"/>
                <a:cs typeface="Arial" pitchFamily="34" charset="0"/>
              </a:rPr>
              <a:t> </a:t>
            </a:r>
            <a:r>
              <a:rPr lang="en-US" sz="2600" dirty="0" err="1">
                <a:latin typeface="Calibri" pitchFamily="34" charset="0"/>
                <a:cs typeface="Arial" pitchFamily="34" charset="0"/>
              </a:rPr>
              <a:t>prikaz</a:t>
            </a:r>
            <a:endParaRPr lang="sl-SI" sz="2600" dirty="0">
              <a:latin typeface="Calibri" pitchFamily="34" charset="0"/>
              <a:cs typeface="Arial" pitchFamily="34" charset="0"/>
            </a:endParaRPr>
          </a:p>
          <a:p>
            <a:pPr lvl="0" fontAlgn="auto">
              <a:spcBef>
                <a:spcPct val="20000"/>
              </a:spcBef>
              <a:spcAft>
                <a:spcPts val="0"/>
              </a:spcAft>
              <a:defRPr/>
            </a:pPr>
            <a:r>
              <a:rPr lang="en-US" sz="1600" dirty="0" err="1">
                <a:solidFill>
                  <a:schemeClr val="accent6">
                    <a:lumMod val="75000"/>
                  </a:schemeClr>
                </a:solidFill>
                <a:latin typeface="Calibri" pitchFamily="34" charset="0"/>
                <a:cs typeface="Arial" pitchFamily="34" charset="0"/>
              </a:rPr>
              <a:t>Urbanistično</a:t>
            </a:r>
            <a:r>
              <a:rPr lang="en-US" sz="1600" dirty="0">
                <a:solidFill>
                  <a:schemeClr val="accent6">
                    <a:lumMod val="75000"/>
                  </a:schemeClr>
                </a:solidFill>
                <a:latin typeface="Calibri" pitchFamily="34" charset="0"/>
                <a:cs typeface="Arial" pitchFamily="34" charset="0"/>
              </a:rPr>
              <a:t> in </a:t>
            </a:r>
            <a:r>
              <a:rPr lang="en-US" sz="1600" dirty="0" err="1">
                <a:solidFill>
                  <a:schemeClr val="accent6">
                    <a:lumMod val="75000"/>
                  </a:schemeClr>
                </a:solidFill>
                <a:latin typeface="Calibri" pitchFamily="34" charset="0"/>
                <a:cs typeface="Arial" pitchFamily="34" charset="0"/>
              </a:rPr>
              <a:t>arhitekturno</a:t>
            </a:r>
            <a:r>
              <a:rPr lang="en-US" sz="1600" dirty="0">
                <a:solidFill>
                  <a:schemeClr val="accent6">
                    <a:lumMod val="75000"/>
                  </a:schemeClr>
                </a:solidFill>
                <a:latin typeface="Calibri" pitchFamily="34" charset="0"/>
                <a:cs typeface="Arial" pitchFamily="34" charset="0"/>
              </a:rPr>
              <a:t> </a:t>
            </a:r>
            <a:r>
              <a:rPr lang="en-US" sz="1600" dirty="0" err="1">
                <a:solidFill>
                  <a:schemeClr val="accent6">
                    <a:lumMod val="75000"/>
                  </a:schemeClr>
                </a:solidFill>
                <a:latin typeface="Calibri" pitchFamily="34" charset="0"/>
                <a:cs typeface="Arial" pitchFamily="34" charset="0"/>
              </a:rPr>
              <a:t>oblikovanje</a:t>
            </a:r>
            <a:endParaRPr lang="sl-SI" sz="1600" dirty="0">
              <a:solidFill>
                <a:schemeClr val="accent6">
                  <a:lumMod val="75000"/>
                </a:schemeClr>
              </a:solidFill>
              <a:latin typeface="Calibri" pitchFamily="34" charset="0"/>
              <a:cs typeface="Arial" pitchFamily="34" charset="0"/>
            </a:endParaRPr>
          </a:p>
        </p:txBody>
      </p:sp>
    </p:spTree>
    <p:extLst>
      <p:ext uri="{BB962C8B-B14F-4D97-AF65-F5344CB8AC3E}">
        <p14:creationId xmlns:p14="http://schemas.microsoft.com/office/powerpoint/2010/main" val="240566703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6F95342-F369-4D54-93FF-B85E8239D951}"/>
              </a:ext>
            </a:extLst>
          </p:cNvPr>
          <p:cNvSpPr/>
          <p:nvPr/>
        </p:nvSpPr>
        <p:spPr>
          <a:xfrm>
            <a:off x="392354" y="378278"/>
            <a:ext cx="4572000" cy="461665"/>
          </a:xfrm>
          <a:prstGeom prst="rect">
            <a:avLst/>
          </a:prstGeom>
        </p:spPr>
        <p:txBody>
          <a:bodyPr>
            <a:spAutoFit/>
          </a:bodyPr>
          <a:lstStyle/>
          <a:p>
            <a:pPr lvl="0" fontAlgn="auto">
              <a:spcBef>
                <a:spcPct val="20000"/>
              </a:spcBef>
              <a:spcAft>
                <a:spcPts val="0"/>
              </a:spcAft>
              <a:defRPr/>
            </a:pPr>
            <a:r>
              <a:rPr lang="en-US" sz="2400" dirty="0" err="1">
                <a:latin typeface="Calibri" pitchFamily="34" charset="0"/>
                <a:cs typeface="Arial" pitchFamily="34" charset="0"/>
              </a:rPr>
              <a:t>Struktura</a:t>
            </a:r>
            <a:r>
              <a:rPr lang="en-US" sz="2400" dirty="0">
                <a:latin typeface="Calibri" pitchFamily="34" charset="0"/>
                <a:cs typeface="Arial" pitchFamily="34" charset="0"/>
              </a:rPr>
              <a:t> </a:t>
            </a:r>
            <a:r>
              <a:rPr lang="en-US" sz="2400" dirty="0" err="1">
                <a:latin typeface="Calibri" pitchFamily="34" charset="0"/>
                <a:cs typeface="Arial" pitchFamily="34" charset="0"/>
              </a:rPr>
              <a:t>naselja</a:t>
            </a:r>
            <a:endParaRPr lang="sl-SI" sz="2400" dirty="0">
              <a:latin typeface="Calibri" pitchFamily="34" charset="0"/>
              <a:cs typeface="Arial" pitchFamily="34" charset="0"/>
            </a:endParaRPr>
          </a:p>
        </p:txBody>
      </p:sp>
      <p:pic>
        <p:nvPicPr>
          <p:cNvPr id="6" name="Picture 6">
            <a:extLst>
              <a:ext uri="{FF2B5EF4-FFF2-40B4-BE49-F238E27FC236}">
                <a16:creationId xmlns:a16="http://schemas.microsoft.com/office/drawing/2014/main" id="{CA50155D-2013-42BD-841B-70986EAE610D}"/>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6926829" y="195798"/>
            <a:ext cx="1212513" cy="565201"/>
          </a:xfrm>
          <a:prstGeom prst="rect">
            <a:avLst/>
          </a:prstGeom>
        </p:spPr>
      </p:pic>
      <p:pic>
        <p:nvPicPr>
          <p:cNvPr id="9" name="Picture 7">
            <a:extLst>
              <a:ext uri="{FF2B5EF4-FFF2-40B4-BE49-F238E27FC236}">
                <a16:creationId xmlns:a16="http://schemas.microsoft.com/office/drawing/2014/main" id="{3AC1F683-AFB6-47DD-A1E5-EF1330EE4C7B}"/>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139342" y="313749"/>
            <a:ext cx="823250" cy="329300"/>
          </a:xfrm>
          <a:prstGeom prst="rect">
            <a:avLst/>
          </a:prstGeom>
        </p:spPr>
      </p:pic>
      <p:graphicFrame>
        <p:nvGraphicFramePr>
          <p:cNvPr id="5" name="Table 7">
            <a:extLst>
              <a:ext uri="{FF2B5EF4-FFF2-40B4-BE49-F238E27FC236}">
                <a16:creationId xmlns:a16="http://schemas.microsoft.com/office/drawing/2014/main" id="{8573461E-D44B-4FF4-A439-34B82C0F6515}"/>
              </a:ext>
            </a:extLst>
          </p:cNvPr>
          <p:cNvGraphicFramePr>
            <a:graphicFrameLocks noGrp="1"/>
          </p:cNvGraphicFramePr>
          <p:nvPr>
            <p:extLst>
              <p:ext uri="{D42A27DB-BD31-4B8C-83A1-F6EECF244321}">
                <p14:modId xmlns:p14="http://schemas.microsoft.com/office/powerpoint/2010/main" val="3187810606"/>
              </p:ext>
            </p:extLst>
          </p:nvPr>
        </p:nvGraphicFramePr>
        <p:xfrm>
          <a:off x="392120" y="1075539"/>
          <a:ext cx="8359760" cy="5488547"/>
        </p:xfrm>
        <a:graphic>
          <a:graphicData uri="http://schemas.openxmlformats.org/drawingml/2006/table">
            <a:tbl>
              <a:tblPr firstRow="1" bandRow="1">
                <a:tableStyleId>{2D5ABB26-0587-4C30-8999-92F81FD0307C}</a:tableStyleId>
              </a:tblPr>
              <a:tblGrid>
                <a:gridCol w="4179880">
                  <a:extLst>
                    <a:ext uri="{9D8B030D-6E8A-4147-A177-3AD203B41FA5}">
                      <a16:colId xmlns:a16="http://schemas.microsoft.com/office/drawing/2014/main" val="2234480259"/>
                    </a:ext>
                  </a:extLst>
                </a:gridCol>
                <a:gridCol w="4179880">
                  <a:extLst>
                    <a:ext uri="{9D8B030D-6E8A-4147-A177-3AD203B41FA5}">
                      <a16:colId xmlns:a16="http://schemas.microsoft.com/office/drawing/2014/main" val="301491111"/>
                    </a:ext>
                  </a:extLst>
                </a:gridCol>
              </a:tblGrid>
              <a:tr h="206829">
                <a:tc gridSpan="2">
                  <a:txBody>
                    <a:bodyPr/>
                    <a:lstStyle/>
                    <a:p>
                      <a:r>
                        <a:rPr lang="en-US" sz="1200" b="1" dirty="0" err="1">
                          <a:solidFill>
                            <a:schemeClr val="bg1"/>
                          </a:solidFill>
                        </a:rPr>
                        <a:t>Struktura</a:t>
                      </a:r>
                      <a:r>
                        <a:rPr lang="en-US" sz="1200" b="1" dirty="0">
                          <a:solidFill>
                            <a:schemeClr val="bg1"/>
                          </a:solidFill>
                        </a:rPr>
                        <a:t> </a:t>
                      </a:r>
                      <a:r>
                        <a:rPr lang="en-US" sz="1200" b="1" dirty="0" err="1">
                          <a:solidFill>
                            <a:schemeClr val="bg1"/>
                          </a:solidFill>
                        </a:rPr>
                        <a:t>naselja</a:t>
                      </a:r>
                      <a:endParaRPr lang="sl-SI" sz="1200" b="1"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75000"/>
                      </a:schemeClr>
                    </a:solidFill>
                  </a:tcPr>
                </a:tc>
                <a:tc hMerge="1">
                  <a:txBody>
                    <a:bodyPr/>
                    <a:lstStyle/>
                    <a:p>
                      <a:endParaRPr lang="sl-SI"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66481405"/>
                  </a:ext>
                </a:extLst>
              </a:tr>
              <a:tr h="2558112">
                <a:tc>
                  <a:txBody>
                    <a:bodyPr/>
                    <a:lstStyle/>
                    <a:p>
                      <a:r>
                        <a:rPr lang="en-US" sz="1200" b="1" dirty="0" err="1"/>
                        <a:t>Tradicionalna</a:t>
                      </a:r>
                      <a:r>
                        <a:rPr lang="en-US" sz="1200" b="1" dirty="0"/>
                        <a:t> </a:t>
                      </a:r>
                      <a:r>
                        <a:rPr lang="en-US" sz="1200" b="1" dirty="0" err="1"/>
                        <a:t>struktura</a:t>
                      </a:r>
                      <a:endParaRPr lang="sl-SI" sz="12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200" b="1" dirty="0" err="1"/>
                        <a:t>Struktura</a:t>
                      </a:r>
                      <a:r>
                        <a:rPr lang="en-US" sz="1200" b="1" dirty="0"/>
                        <a:t> </a:t>
                      </a:r>
                      <a:r>
                        <a:rPr lang="en-US" sz="1200" b="1" dirty="0" err="1"/>
                        <a:t>majhnega</a:t>
                      </a:r>
                      <a:r>
                        <a:rPr lang="en-US" sz="1200" b="1" dirty="0"/>
                        <a:t> </a:t>
                      </a:r>
                      <a:r>
                        <a:rPr lang="en-US" sz="1200" b="1" dirty="0" err="1"/>
                        <a:t>merila</a:t>
                      </a:r>
                      <a:endParaRPr lang="sl-SI" sz="12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78302562"/>
                  </a:ext>
                </a:extLst>
              </a:tr>
              <a:tr h="265611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err="1"/>
                        <a:t>Struktura</a:t>
                      </a:r>
                      <a:r>
                        <a:rPr lang="en-US" sz="1200" b="1" dirty="0"/>
                        <a:t> </a:t>
                      </a:r>
                      <a:r>
                        <a:rPr lang="en-US" sz="1200" b="1" dirty="0" err="1"/>
                        <a:t>srednjega</a:t>
                      </a:r>
                      <a:r>
                        <a:rPr lang="en-US" sz="1200" b="1" dirty="0"/>
                        <a:t> </a:t>
                      </a:r>
                      <a:r>
                        <a:rPr lang="en-US" sz="1200" b="1" dirty="0" err="1"/>
                        <a:t>merila</a:t>
                      </a:r>
                      <a:endParaRPr lang="sl-SI" sz="1200" b="1" dirty="0"/>
                    </a:p>
                    <a:p>
                      <a:endParaRPr lang="sl-SI"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200" b="1" dirty="0" err="1"/>
                        <a:t>Struktura</a:t>
                      </a:r>
                      <a:r>
                        <a:rPr lang="en-US" sz="1200" b="1" dirty="0"/>
                        <a:t> </a:t>
                      </a:r>
                      <a:r>
                        <a:rPr lang="en-US" sz="1200" b="1" dirty="0" err="1"/>
                        <a:t>velikega</a:t>
                      </a:r>
                      <a:r>
                        <a:rPr lang="en-US" sz="1200" b="1" dirty="0"/>
                        <a:t> </a:t>
                      </a:r>
                      <a:r>
                        <a:rPr lang="en-US" sz="1200" b="1" dirty="0" err="1"/>
                        <a:t>merila</a:t>
                      </a:r>
                      <a:endParaRPr lang="sl-SI" sz="12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70614129"/>
                  </a:ext>
                </a:extLst>
              </a:tr>
            </a:tbl>
          </a:graphicData>
        </a:graphic>
      </p:graphicFrame>
      <p:pic>
        <p:nvPicPr>
          <p:cNvPr id="10" name="Picture 9">
            <a:extLst>
              <a:ext uri="{FF2B5EF4-FFF2-40B4-BE49-F238E27FC236}">
                <a16:creationId xmlns:a16="http://schemas.microsoft.com/office/drawing/2014/main" id="{05197C7C-0E1F-4F33-BF8C-CE43C1956303}"/>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bwMode="auto">
          <a:xfrm>
            <a:off x="4848139" y="1696009"/>
            <a:ext cx="3599180" cy="2171700"/>
          </a:xfrm>
          <a:prstGeom prst="rect">
            <a:avLst/>
          </a:prstGeom>
          <a:noFill/>
          <a:ln>
            <a:noFill/>
          </a:ln>
          <a:extLst>
            <a:ext uri="{53640926-AAD7-44D8-BBD7-CCE9431645EC}">
              <a14:shadowObscured xmlns:a14="http://schemas.microsoft.com/office/drawing/2010/main"/>
            </a:ext>
          </a:extLst>
        </p:spPr>
      </p:pic>
      <p:pic>
        <p:nvPicPr>
          <p:cNvPr id="11" name="Picture 10">
            <a:extLst>
              <a:ext uri="{FF2B5EF4-FFF2-40B4-BE49-F238E27FC236}">
                <a16:creationId xmlns:a16="http://schemas.microsoft.com/office/drawing/2014/main" id="{17140FD7-9593-4A6D-B958-5859C35B8E94}"/>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bwMode="auto">
          <a:xfrm>
            <a:off x="696681" y="1705534"/>
            <a:ext cx="3599180" cy="2162175"/>
          </a:xfrm>
          <a:prstGeom prst="rect">
            <a:avLst/>
          </a:prstGeom>
          <a:noFill/>
          <a:ln>
            <a:noFill/>
          </a:ln>
          <a:extLst>
            <a:ext uri="{53640926-AAD7-44D8-BBD7-CCE9431645EC}">
              <a14:shadowObscured xmlns:a14="http://schemas.microsoft.com/office/drawing/2010/main"/>
            </a:ext>
          </a:extLst>
        </p:spPr>
      </p:pic>
      <p:pic>
        <p:nvPicPr>
          <p:cNvPr id="12" name="Picture 11">
            <a:extLst>
              <a:ext uri="{FF2B5EF4-FFF2-40B4-BE49-F238E27FC236}">
                <a16:creationId xmlns:a16="http://schemas.microsoft.com/office/drawing/2014/main" id="{6412ABD3-4BBF-4758-80D2-E40CFD57E512}"/>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bwMode="auto">
          <a:xfrm>
            <a:off x="696681" y="4338299"/>
            <a:ext cx="3599180" cy="2171700"/>
          </a:xfrm>
          <a:prstGeom prst="rect">
            <a:avLst/>
          </a:prstGeom>
          <a:noFill/>
          <a:ln>
            <a:noFill/>
          </a:ln>
          <a:extLst>
            <a:ext uri="{53640926-AAD7-44D8-BBD7-CCE9431645EC}">
              <a14:shadowObscured xmlns:a14="http://schemas.microsoft.com/office/drawing/2010/main"/>
            </a:ext>
          </a:extLst>
        </p:spPr>
      </p:pic>
      <p:pic>
        <p:nvPicPr>
          <p:cNvPr id="13" name="Picture 12">
            <a:extLst>
              <a:ext uri="{FF2B5EF4-FFF2-40B4-BE49-F238E27FC236}">
                <a16:creationId xmlns:a16="http://schemas.microsoft.com/office/drawing/2014/main" id="{ADB825D8-35C6-4203-A477-A2F683518F15}"/>
              </a:ext>
            </a:extLst>
          </p:cNvPr>
          <p:cNvPicPr>
            <a:picLocks noChangeAspect="1"/>
          </p:cNvPicPr>
          <p:nvPr/>
        </p:nvPicPr>
        <p:blipFill rotWithShape="1">
          <a:blip r:embed="rId7" cstate="print">
            <a:extLst>
              <a:ext uri="{28A0092B-C50C-407E-A947-70E740481C1C}">
                <a14:useLocalDpi xmlns:a14="http://schemas.microsoft.com/office/drawing/2010/main"/>
              </a:ext>
            </a:extLst>
          </a:blip>
          <a:srcRect/>
          <a:stretch/>
        </p:blipFill>
        <p:spPr bwMode="auto">
          <a:xfrm>
            <a:off x="4848139" y="4300199"/>
            <a:ext cx="3599180" cy="220980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3610931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6F95342-F369-4D54-93FF-B85E8239D951}"/>
              </a:ext>
            </a:extLst>
          </p:cNvPr>
          <p:cNvSpPr/>
          <p:nvPr/>
        </p:nvSpPr>
        <p:spPr>
          <a:xfrm>
            <a:off x="392354" y="378278"/>
            <a:ext cx="4572000" cy="461665"/>
          </a:xfrm>
          <a:prstGeom prst="rect">
            <a:avLst/>
          </a:prstGeom>
        </p:spPr>
        <p:txBody>
          <a:bodyPr>
            <a:spAutoFit/>
          </a:bodyPr>
          <a:lstStyle/>
          <a:p>
            <a:pPr lvl="0" fontAlgn="auto">
              <a:spcBef>
                <a:spcPct val="20000"/>
              </a:spcBef>
              <a:spcAft>
                <a:spcPts val="0"/>
              </a:spcAft>
              <a:defRPr/>
            </a:pPr>
            <a:r>
              <a:rPr lang="sl-SI" sz="2400" dirty="0">
                <a:latin typeface="Calibri" pitchFamily="34" charset="0"/>
                <a:cs typeface="Arial" pitchFamily="34" charset="0"/>
              </a:rPr>
              <a:t>Elementi oblikovne podobe</a:t>
            </a:r>
          </a:p>
        </p:txBody>
      </p:sp>
      <p:pic>
        <p:nvPicPr>
          <p:cNvPr id="6" name="Picture 6">
            <a:extLst>
              <a:ext uri="{FF2B5EF4-FFF2-40B4-BE49-F238E27FC236}">
                <a16:creationId xmlns:a16="http://schemas.microsoft.com/office/drawing/2014/main" id="{CA50155D-2013-42BD-841B-70986EAE610D}"/>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6926829" y="195798"/>
            <a:ext cx="1212513" cy="565201"/>
          </a:xfrm>
          <a:prstGeom prst="rect">
            <a:avLst/>
          </a:prstGeom>
        </p:spPr>
      </p:pic>
      <p:pic>
        <p:nvPicPr>
          <p:cNvPr id="9" name="Picture 7">
            <a:extLst>
              <a:ext uri="{FF2B5EF4-FFF2-40B4-BE49-F238E27FC236}">
                <a16:creationId xmlns:a16="http://schemas.microsoft.com/office/drawing/2014/main" id="{3AC1F683-AFB6-47DD-A1E5-EF1330EE4C7B}"/>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139342" y="313749"/>
            <a:ext cx="823250" cy="329300"/>
          </a:xfrm>
          <a:prstGeom prst="rect">
            <a:avLst/>
          </a:prstGeom>
        </p:spPr>
      </p:pic>
      <p:pic>
        <p:nvPicPr>
          <p:cNvPr id="2" name="Picture 1">
            <a:extLst>
              <a:ext uri="{FF2B5EF4-FFF2-40B4-BE49-F238E27FC236}">
                <a16:creationId xmlns:a16="http://schemas.microsoft.com/office/drawing/2014/main" id="{6D1CB3B2-AB8F-478A-8AEB-A622BFE2F04A}"/>
              </a:ext>
            </a:extLst>
          </p:cNvPr>
          <p:cNvPicPr>
            <a:picLocks noChangeAspect="1"/>
          </p:cNvPicPr>
          <p:nvPr/>
        </p:nvPicPr>
        <p:blipFill>
          <a:blip r:embed="rId4"/>
          <a:stretch>
            <a:fillRect/>
          </a:stretch>
        </p:blipFill>
        <p:spPr>
          <a:xfrm>
            <a:off x="0" y="839943"/>
            <a:ext cx="4492361" cy="5760000"/>
          </a:xfrm>
          <a:prstGeom prst="rect">
            <a:avLst/>
          </a:prstGeom>
        </p:spPr>
      </p:pic>
      <p:pic>
        <p:nvPicPr>
          <p:cNvPr id="7" name="Picture 6">
            <a:extLst>
              <a:ext uri="{FF2B5EF4-FFF2-40B4-BE49-F238E27FC236}">
                <a16:creationId xmlns:a16="http://schemas.microsoft.com/office/drawing/2014/main" id="{369A3C17-C38B-4FF3-8CA7-82D3551974F1}"/>
              </a:ext>
            </a:extLst>
          </p:cNvPr>
          <p:cNvPicPr>
            <a:picLocks noChangeAspect="1"/>
          </p:cNvPicPr>
          <p:nvPr/>
        </p:nvPicPr>
        <p:blipFill>
          <a:blip r:embed="rId5"/>
          <a:stretch>
            <a:fillRect/>
          </a:stretch>
        </p:blipFill>
        <p:spPr>
          <a:xfrm>
            <a:off x="4572000" y="839943"/>
            <a:ext cx="4521452" cy="5760000"/>
          </a:xfrm>
          <a:prstGeom prst="rect">
            <a:avLst/>
          </a:prstGeom>
        </p:spPr>
      </p:pic>
    </p:spTree>
    <p:extLst>
      <p:ext uri="{BB962C8B-B14F-4D97-AF65-F5344CB8AC3E}">
        <p14:creationId xmlns:p14="http://schemas.microsoft.com/office/powerpoint/2010/main" val="192678210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6F95342-F369-4D54-93FF-B85E8239D951}"/>
              </a:ext>
            </a:extLst>
          </p:cNvPr>
          <p:cNvSpPr/>
          <p:nvPr/>
        </p:nvSpPr>
        <p:spPr>
          <a:xfrm>
            <a:off x="392354" y="378278"/>
            <a:ext cx="4572000" cy="461665"/>
          </a:xfrm>
          <a:prstGeom prst="rect">
            <a:avLst/>
          </a:prstGeom>
        </p:spPr>
        <p:txBody>
          <a:bodyPr>
            <a:spAutoFit/>
          </a:bodyPr>
          <a:lstStyle/>
          <a:p>
            <a:pPr lvl="0" fontAlgn="auto">
              <a:spcBef>
                <a:spcPct val="20000"/>
              </a:spcBef>
              <a:spcAft>
                <a:spcPts val="0"/>
              </a:spcAft>
              <a:defRPr/>
            </a:pPr>
            <a:r>
              <a:rPr lang="sl-SI" sz="2400" dirty="0">
                <a:latin typeface="Calibri" pitchFamily="34" charset="0"/>
                <a:cs typeface="Arial" pitchFamily="34" charset="0"/>
              </a:rPr>
              <a:t>Elementi oblikovne podobe</a:t>
            </a:r>
          </a:p>
        </p:txBody>
      </p:sp>
      <p:pic>
        <p:nvPicPr>
          <p:cNvPr id="6" name="Picture 6">
            <a:extLst>
              <a:ext uri="{FF2B5EF4-FFF2-40B4-BE49-F238E27FC236}">
                <a16:creationId xmlns:a16="http://schemas.microsoft.com/office/drawing/2014/main" id="{CA50155D-2013-42BD-841B-70986EAE610D}"/>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6926829" y="195798"/>
            <a:ext cx="1212513" cy="565201"/>
          </a:xfrm>
          <a:prstGeom prst="rect">
            <a:avLst/>
          </a:prstGeom>
        </p:spPr>
      </p:pic>
      <p:pic>
        <p:nvPicPr>
          <p:cNvPr id="9" name="Picture 7">
            <a:extLst>
              <a:ext uri="{FF2B5EF4-FFF2-40B4-BE49-F238E27FC236}">
                <a16:creationId xmlns:a16="http://schemas.microsoft.com/office/drawing/2014/main" id="{3AC1F683-AFB6-47DD-A1E5-EF1330EE4C7B}"/>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139342" y="313749"/>
            <a:ext cx="823250" cy="329300"/>
          </a:xfrm>
          <a:prstGeom prst="rect">
            <a:avLst/>
          </a:prstGeom>
        </p:spPr>
      </p:pic>
      <p:pic>
        <p:nvPicPr>
          <p:cNvPr id="4" name="Picture 3">
            <a:extLst>
              <a:ext uri="{FF2B5EF4-FFF2-40B4-BE49-F238E27FC236}">
                <a16:creationId xmlns:a16="http://schemas.microsoft.com/office/drawing/2014/main" id="{C9F22A1D-151E-47AE-AC1C-890AD57F4925}"/>
              </a:ext>
            </a:extLst>
          </p:cNvPr>
          <p:cNvPicPr>
            <a:picLocks noChangeAspect="1"/>
          </p:cNvPicPr>
          <p:nvPr/>
        </p:nvPicPr>
        <p:blipFill>
          <a:blip r:embed="rId4"/>
          <a:stretch>
            <a:fillRect/>
          </a:stretch>
        </p:blipFill>
        <p:spPr>
          <a:xfrm>
            <a:off x="0" y="839943"/>
            <a:ext cx="4407273" cy="5760000"/>
          </a:xfrm>
          <a:prstGeom prst="rect">
            <a:avLst/>
          </a:prstGeom>
        </p:spPr>
      </p:pic>
      <p:pic>
        <p:nvPicPr>
          <p:cNvPr id="8" name="Picture 7">
            <a:extLst>
              <a:ext uri="{FF2B5EF4-FFF2-40B4-BE49-F238E27FC236}">
                <a16:creationId xmlns:a16="http://schemas.microsoft.com/office/drawing/2014/main" id="{61222F23-6F66-4599-97D5-8538EB21EF62}"/>
              </a:ext>
            </a:extLst>
          </p:cNvPr>
          <p:cNvPicPr>
            <a:picLocks noChangeAspect="1"/>
          </p:cNvPicPr>
          <p:nvPr/>
        </p:nvPicPr>
        <p:blipFill>
          <a:blip r:embed="rId5"/>
          <a:stretch>
            <a:fillRect/>
          </a:stretch>
        </p:blipFill>
        <p:spPr>
          <a:xfrm>
            <a:off x="4544161" y="876802"/>
            <a:ext cx="4418431" cy="5760000"/>
          </a:xfrm>
          <a:prstGeom prst="rect">
            <a:avLst/>
          </a:prstGeom>
        </p:spPr>
      </p:pic>
    </p:spTree>
    <p:extLst>
      <p:ext uri="{BB962C8B-B14F-4D97-AF65-F5344CB8AC3E}">
        <p14:creationId xmlns:p14="http://schemas.microsoft.com/office/powerpoint/2010/main" val="129103555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6F95342-F369-4D54-93FF-B85E8239D951}"/>
              </a:ext>
            </a:extLst>
          </p:cNvPr>
          <p:cNvSpPr/>
          <p:nvPr/>
        </p:nvSpPr>
        <p:spPr>
          <a:xfrm>
            <a:off x="392354" y="378278"/>
            <a:ext cx="4572000" cy="461665"/>
          </a:xfrm>
          <a:prstGeom prst="rect">
            <a:avLst/>
          </a:prstGeom>
        </p:spPr>
        <p:txBody>
          <a:bodyPr>
            <a:spAutoFit/>
          </a:bodyPr>
          <a:lstStyle/>
          <a:p>
            <a:pPr lvl="0" fontAlgn="auto">
              <a:spcBef>
                <a:spcPct val="20000"/>
              </a:spcBef>
              <a:spcAft>
                <a:spcPts val="0"/>
              </a:spcAft>
              <a:defRPr/>
            </a:pPr>
            <a:r>
              <a:rPr lang="sl-SI" sz="2400" dirty="0">
                <a:latin typeface="Calibri" pitchFamily="34" charset="0"/>
                <a:cs typeface="Arial" pitchFamily="34" charset="0"/>
              </a:rPr>
              <a:t>Elementi oblikovne podobe</a:t>
            </a:r>
          </a:p>
        </p:txBody>
      </p:sp>
      <p:pic>
        <p:nvPicPr>
          <p:cNvPr id="6" name="Picture 6">
            <a:extLst>
              <a:ext uri="{FF2B5EF4-FFF2-40B4-BE49-F238E27FC236}">
                <a16:creationId xmlns:a16="http://schemas.microsoft.com/office/drawing/2014/main" id="{CA50155D-2013-42BD-841B-70986EAE610D}"/>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6926829" y="195798"/>
            <a:ext cx="1212513" cy="565201"/>
          </a:xfrm>
          <a:prstGeom prst="rect">
            <a:avLst/>
          </a:prstGeom>
        </p:spPr>
      </p:pic>
      <p:pic>
        <p:nvPicPr>
          <p:cNvPr id="9" name="Picture 7">
            <a:extLst>
              <a:ext uri="{FF2B5EF4-FFF2-40B4-BE49-F238E27FC236}">
                <a16:creationId xmlns:a16="http://schemas.microsoft.com/office/drawing/2014/main" id="{3AC1F683-AFB6-47DD-A1E5-EF1330EE4C7B}"/>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139342" y="313749"/>
            <a:ext cx="823250" cy="329300"/>
          </a:xfrm>
          <a:prstGeom prst="rect">
            <a:avLst/>
          </a:prstGeom>
        </p:spPr>
      </p:pic>
      <p:pic>
        <p:nvPicPr>
          <p:cNvPr id="5" name="Picture 4">
            <a:extLst>
              <a:ext uri="{FF2B5EF4-FFF2-40B4-BE49-F238E27FC236}">
                <a16:creationId xmlns:a16="http://schemas.microsoft.com/office/drawing/2014/main" id="{D3C0AF0A-B7B6-4211-968D-AD9CD0E687CD}"/>
              </a:ext>
            </a:extLst>
          </p:cNvPr>
          <p:cNvPicPr>
            <a:picLocks noChangeAspect="1"/>
          </p:cNvPicPr>
          <p:nvPr/>
        </p:nvPicPr>
        <p:blipFill>
          <a:blip r:embed="rId4"/>
          <a:stretch>
            <a:fillRect/>
          </a:stretch>
        </p:blipFill>
        <p:spPr>
          <a:xfrm>
            <a:off x="196177" y="839943"/>
            <a:ext cx="4236116" cy="5760000"/>
          </a:xfrm>
          <a:prstGeom prst="rect">
            <a:avLst/>
          </a:prstGeom>
        </p:spPr>
      </p:pic>
      <p:pic>
        <p:nvPicPr>
          <p:cNvPr id="10" name="Picture 9">
            <a:extLst>
              <a:ext uri="{FF2B5EF4-FFF2-40B4-BE49-F238E27FC236}">
                <a16:creationId xmlns:a16="http://schemas.microsoft.com/office/drawing/2014/main" id="{5D3C4D2B-7C9E-4517-AF59-80A6EA29F696}"/>
              </a:ext>
            </a:extLst>
          </p:cNvPr>
          <p:cNvPicPr>
            <a:picLocks noChangeAspect="1"/>
          </p:cNvPicPr>
          <p:nvPr/>
        </p:nvPicPr>
        <p:blipFill>
          <a:blip r:embed="rId5"/>
          <a:stretch>
            <a:fillRect/>
          </a:stretch>
        </p:blipFill>
        <p:spPr>
          <a:xfrm>
            <a:off x="4515530" y="839943"/>
            <a:ext cx="4236116" cy="5760000"/>
          </a:xfrm>
          <a:prstGeom prst="rect">
            <a:avLst/>
          </a:prstGeom>
        </p:spPr>
      </p:pic>
    </p:spTree>
    <p:extLst>
      <p:ext uri="{BB962C8B-B14F-4D97-AF65-F5344CB8AC3E}">
        <p14:creationId xmlns:p14="http://schemas.microsoft.com/office/powerpoint/2010/main" val="68176899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6F95342-F369-4D54-93FF-B85E8239D951}"/>
              </a:ext>
            </a:extLst>
          </p:cNvPr>
          <p:cNvSpPr/>
          <p:nvPr/>
        </p:nvSpPr>
        <p:spPr>
          <a:xfrm>
            <a:off x="392354" y="378278"/>
            <a:ext cx="4572000" cy="461665"/>
          </a:xfrm>
          <a:prstGeom prst="rect">
            <a:avLst/>
          </a:prstGeom>
        </p:spPr>
        <p:txBody>
          <a:bodyPr>
            <a:spAutoFit/>
          </a:bodyPr>
          <a:lstStyle/>
          <a:p>
            <a:pPr lvl="0" fontAlgn="auto">
              <a:spcBef>
                <a:spcPct val="20000"/>
              </a:spcBef>
              <a:spcAft>
                <a:spcPts val="0"/>
              </a:spcAft>
              <a:defRPr/>
            </a:pPr>
            <a:r>
              <a:rPr lang="sl-SI" sz="2400" dirty="0">
                <a:latin typeface="Calibri" pitchFamily="34" charset="0"/>
                <a:cs typeface="Arial" pitchFamily="34" charset="0"/>
              </a:rPr>
              <a:t>Elementi oblikovne podobe</a:t>
            </a:r>
          </a:p>
        </p:txBody>
      </p:sp>
      <p:pic>
        <p:nvPicPr>
          <p:cNvPr id="6" name="Picture 6">
            <a:extLst>
              <a:ext uri="{FF2B5EF4-FFF2-40B4-BE49-F238E27FC236}">
                <a16:creationId xmlns:a16="http://schemas.microsoft.com/office/drawing/2014/main" id="{CA50155D-2013-42BD-841B-70986EAE610D}"/>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6926829" y="195798"/>
            <a:ext cx="1212513" cy="565201"/>
          </a:xfrm>
          <a:prstGeom prst="rect">
            <a:avLst/>
          </a:prstGeom>
        </p:spPr>
      </p:pic>
      <p:pic>
        <p:nvPicPr>
          <p:cNvPr id="9" name="Picture 7">
            <a:extLst>
              <a:ext uri="{FF2B5EF4-FFF2-40B4-BE49-F238E27FC236}">
                <a16:creationId xmlns:a16="http://schemas.microsoft.com/office/drawing/2014/main" id="{3AC1F683-AFB6-47DD-A1E5-EF1330EE4C7B}"/>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139342" y="313749"/>
            <a:ext cx="823250" cy="329300"/>
          </a:xfrm>
          <a:prstGeom prst="rect">
            <a:avLst/>
          </a:prstGeom>
        </p:spPr>
      </p:pic>
      <p:pic>
        <p:nvPicPr>
          <p:cNvPr id="4" name="Picture 3">
            <a:extLst>
              <a:ext uri="{FF2B5EF4-FFF2-40B4-BE49-F238E27FC236}">
                <a16:creationId xmlns:a16="http://schemas.microsoft.com/office/drawing/2014/main" id="{2D3583E7-A781-4378-A5ED-50E3AB217136}"/>
              </a:ext>
            </a:extLst>
          </p:cNvPr>
          <p:cNvPicPr>
            <a:picLocks noChangeAspect="1"/>
          </p:cNvPicPr>
          <p:nvPr/>
        </p:nvPicPr>
        <p:blipFill>
          <a:blip r:embed="rId4"/>
          <a:stretch>
            <a:fillRect/>
          </a:stretch>
        </p:blipFill>
        <p:spPr>
          <a:xfrm>
            <a:off x="305165" y="839943"/>
            <a:ext cx="4058791" cy="5760000"/>
          </a:xfrm>
          <a:prstGeom prst="rect">
            <a:avLst/>
          </a:prstGeom>
        </p:spPr>
      </p:pic>
      <p:pic>
        <p:nvPicPr>
          <p:cNvPr id="7" name="Picture 6">
            <a:extLst>
              <a:ext uri="{FF2B5EF4-FFF2-40B4-BE49-F238E27FC236}">
                <a16:creationId xmlns:a16="http://schemas.microsoft.com/office/drawing/2014/main" id="{9F3990D1-E310-4D90-8284-DD5AEE5DD662}"/>
              </a:ext>
            </a:extLst>
          </p:cNvPr>
          <p:cNvPicPr>
            <a:picLocks noChangeAspect="1"/>
          </p:cNvPicPr>
          <p:nvPr/>
        </p:nvPicPr>
        <p:blipFill>
          <a:blip r:embed="rId5"/>
          <a:stretch>
            <a:fillRect/>
          </a:stretch>
        </p:blipFill>
        <p:spPr>
          <a:xfrm>
            <a:off x="4669121" y="854386"/>
            <a:ext cx="4082526" cy="5760000"/>
          </a:xfrm>
          <a:prstGeom prst="rect">
            <a:avLst/>
          </a:prstGeom>
        </p:spPr>
      </p:pic>
    </p:spTree>
    <p:extLst>
      <p:ext uri="{BB962C8B-B14F-4D97-AF65-F5344CB8AC3E}">
        <p14:creationId xmlns:p14="http://schemas.microsoft.com/office/powerpoint/2010/main" val="22761655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6">
            <a:lumMod val="75000"/>
          </a:schemeClr>
        </a:solidFill>
        <a:effectLst/>
      </p:bgPr>
    </p:bg>
    <p:spTree>
      <p:nvGrpSpPr>
        <p:cNvPr id="1" name=""/>
        <p:cNvGrpSpPr/>
        <p:nvPr/>
      </p:nvGrpSpPr>
      <p:grpSpPr>
        <a:xfrm>
          <a:off x="0" y="0"/>
          <a:ext cx="0" cy="0"/>
          <a:chOff x="0" y="0"/>
          <a:chExt cx="0" cy="0"/>
        </a:xfrm>
      </p:grpSpPr>
      <p:pic>
        <p:nvPicPr>
          <p:cNvPr id="12" name="Picture 2" descr="C:\Documents and Settings\Lena\My Documents\Locus word\Locus_znak in logotip_RGB.jpg">
            <a:extLst>
              <a:ext uri="{FF2B5EF4-FFF2-40B4-BE49-F238E27FC236}">
                <a16:creationId xmlns:a16="http://schemas.microsoft.com/office/drawing/2014/main" id="{51EC9881-4C90-4C4A-A249-9A0E52232F9E}"/>
              </a:ext>
            </a:extLst>
          </p:cNvPr>
          <p:cNvPicPr>
            <a:picLocks noChangeAspect="1" noChangeArrowheads="1"/>
          </p:cNvPicPr>
          <p:nvPr/>
        </p:nvPicPr>
        <p:blipFill>
          <a:blip r:embed="rId2" cstate="print">
            <a:extLst>
              <a:ext uri="{28A0092B-C50C-407E-A947-70E740481C1C}">
                <a14:useLocalDpi xmlns:a14="http://schemas.microsoft.com/office/drawing/2010/main"/>
              </a:ext>
            </a:extLst>
          </a:blip>
          <a:stretch>
            <a:fillRect/>
          </a:stretch>
        </p:blipFill>
        <p:spPr bwMode="auto">
          <a:xfrm>
            <a:off x="5976155" y="256090"/>
            <a:ext cx="1458781" cy="679996"/>
          </a:xfrm>
          <a:prstGeom prst="rect">
            <a:avLst/>
          </a:prstGeom>
          <a:noFill/>
          <a:ln>
            <a:noFill/>
          </a:ln>
        </p:spPr>
      </p:pic>
      <p:sp>
        <p:nvSpPr>
          <p:cNvPr id="4" name="Rectangle 2"/>
          <p:cNvSpPr txBox="1">
            <a:spLocks noChangeArrowheads="1"/>
          </p:cNvSpPr>
          <p:nvPr/>
        </p:nvSpPr>
        <p:spPr>
          <a:xfrm>
            <a:off x="624508" y="2908562"/>
            <a:ext cx="6569704" cy="2762662"/>
          </a:xfrm>
          <a:prstGeom prst="rect">
            <a:avLst/>
          </a:prstGeom>
        </p:spPr>
        <p:txBody>
          <a:bodyPr anchor="b"/>
          <a:lstStyle/>
          <a:p>
            <a:pPr marL="0" marR="0" lvl="0" indent="0" algn="l" defTabSz="914400" rtl="0" eaLnBrk="0" fontAlgn="base" latinLnBrk="0" hangingPunct="0">
              <a:lnSpc>
                <a:spcPct val="100000"/>
              </a:lnSpc>
              <a:spcBef>
                <a:spcPct val="20000"/>
              </a:spcBef>
              <a:spcAft>
                <a:spcPct val="0"/>
              </a:spcAft>
              <a:buClrTx/>
              <a:buSzTx/>
              <a:buFontTx/>
              <a:buNone/>
              <a:tabLst/>
              <a:defRPr/>
            </a:pPr>
            <a:r>
              <a:rPr kumimoji="0" lang="sl-SI" sz="3600" b="0" i="0" u="none" strike="noStrike" kern="1200" cap="none" spc="0" normalizeH="0" baseline="0" noProof="0" dirty="0">
                <a:ln>
                  <a:noFill/>
                </a:ln>
                <a:solidFill>
                  <a:prstClr val="white"/>
                </a:solidFill>
                <a:effectLst/>
                <a:uLnTx/>
                <a:uFillTx/>
                <a:latin typeface="Calibri" pitchFamily="34" charset="0"/>
                <a:ea typeface="+mn-ea"/>
                <a:cs typeface="+mn-cs"/>
              </a:rPr>
              <a:t>UVOD</a:t>
            </a:r>
          </a:p>
          <a:p>
            <a:pPr marL="0" marR="0" lvl="0" indent="0" algn="l" defTabSz="914400" rtl="0" eaLnBrk="1" fontAlgn="auto" latinLnBrk="0" hangingPunct="1">
              <a:lnSpc>
                <a:spcPct val="100000"/>
              </a:lnSpc>
              <a:spcBef>
                <a:spcPct val="20000"/>
              </a:spcBef>
              <a:spcAft>
                <a:spcPts val="0"/>
              </a:spcAft>
              <a:buClrTx/>
              <a:buSzTx/>
              <a:buFontTx/>
              <a:buNone/>
              <a:tabLst/>
              <a:defRPr/>
            </a:pPr>
            <a:endParaRPr kumimoji="0" lang="sl-SI" sz="1800" b="0" i="0" u="none" strike="noStrike" kern="1200" cap="none" spc="0" normalizeH="0" baseline="0" noProof="0" dirty="0">
              <a:ln>
                <a:noFill/>
              </a:ln>
              <a:solidFill>
                <a:prstClr val="white"/>
              </a:solidFill>
              <a:effectLst/>
              <a:uLnTx/>
              <a:uFillTx/>
              <a:latin typeface="Calibri"/>
              <a:ea typeface="+mn-ea"/>
              <a:cs typeface="+mn-cs"/>
            </a:endParaRPr>
          </a:p>
        </p:txBody>
      </p:sp>
      <p:pic>
        <p:nvPicPr>
          <p:cNvPr id="7" name="Picture 6">
            <a:extLst>
              <a:ext uri="{FF2B5EF4-FFF2-40B4-BE49-F238E27FC236}">
                <a16:creationId xmlns:a16="http://schemas.microsoft.com/office/drawing/2014/main" id="{6444B438-707A-41BD-9948-83460F53FF54}"/>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7434936" y="433053"/>
            <a:ext cx="1111251" cy="326071"/>
          </a:xfrm>
          <a:prstGeom prst="rect">
            <a:avLst/>
          </a:prstGeom>
        </p:spPr>
      </p:pic>
    </p:spTree>
    <p:extLst>
      <p:ext uri="{BB962C8B-B14F-4D97-AF65-F5344CB8AC3E}">
        <p14:creationId xmlns:p14="http://schemas.microsoft.com/office/powerpoint/2010/main" val="159068794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6F95342-F369-4D54-93FF-B85E8239D951}"/>
              </a:ext>
            </a:extLst>
          </p:cNvPr>
          <p:cNvSpPr/>
          <p:nvPr/>
        </p:nvSpPr>
        <p:spPr>
          <a:xfrm>
            <a:off x="392354" y="378278"/>
            <a:ext cx="4572000" cy="461665"/>
          </a:xfrm>
          <a:prstGeom prst="rect">
            <a:avLst/>
          </a:prstGeom>
        </p:spPr>
        <p:txBody>
          <a:bodyPr>
            <a:spAutoFit/>
          </a:bodyPr>
          <a:lstStyle/>
          <a:p>
            <a:pPr lvl="0" fontAlgn="auto">
              <a:spcBef>
                <a:spcPct val="20000"/>
              </a:spcBef>
              <a:spcAft>
                <a:spcPts val="0"/>
              </a:spcAft>
              <a:defRPr/>
            </a:pPr>
            <a:r>
              <a:rPr lang="sl-SI" sz="2400" dirty="0">
                <a:latin typeface="Calibri" pitchFamily="34" charset="0"/>
                <a:cs typeface="Arial" pitchFamily="34" charset="0"/>
              </a:rPr>
              <a:t>Elementi oblikovne podobe</a:t>
            </a:r>
          </a:p>
        </p:txBody>
      </p:sp>
      <p:pic>
        <p:nvPicPr>
          <p:cNvPr id="6" name="Picture 6">
            <a:extLst>
              <a:ext uri="{FF2B5EF4-FFF2-40B4-BE49-F238E27FC236}">
                <a16:creationId xmlns:a16="http://schemas.microsoft.com/office/drawing/2014/main" id="{CA50155D-2013-42BD-841B-70986EAE610D}"/>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6926829" y="195798"/>
            <a:ext cx="1212513" cy="565201"/>
          </a:xfrm>
          <a:prstGeom prst="rect">
            <a:avLst/>
          </a:prstGeom>
        </p:spPr>
      </p:pic>
      <p:pic>
        <p:nvPicPr>
          <p:cNvPr id="9" name="Picture 7">
            <a:extLst>
              <a:ext uri="{FF2B5EF4-FFF2-40B4-BE49-F238E27FC236}">
                <a16:creationId xmlns:a16="http://schemas.microsoft.com/office/drawing/2014/main" id="{3AC1F683-AFB6-47DD-A1E5-EF1330EE4C7B}"/>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139342" y="313749"/>
            <a:ext cx="823250" cy="329300"/>
          </a:xfrm>
          <a:prstGeom prst="rect">
            <a:avLst/>
          </a:prstGeom>
        </p:spPr>
      </p:pic>
      <p:pic>
        <p:nvPicPr>
          <p:cNvPr id="5" name="Picture 4">
            <a:extLst>
              <a:ext uri="{FF2B5EF4-FFF2-40B4-BE49-F238E27FC236}">
                <a16:creationId xmlns:a16="http://schemas.microsoft.com/office/drawing/2014/main" id="{D9E92CAB-A9C0-4414-89AB-9B51DFE1EE20}"/>
              </a:ext>
            </a:extLst>
          </p:cNvPr>
          <p:cNvPicPr>
            <a:picLocks noChangeAspect="1"/>
          </p:cNvPicPr>
          <p:nvPr/>
        </p:nvPicPr>
        <p:blipFill>
          <a:blip r:embed="rId4"/>
          <a:stretch>
            <a:fillRect/>
          </a:stretch>
        </p:blipFill>
        <p:spPr>
          <a:xfrm>
            <a:off x="254659" y="839943"/>
            <a:ext cx="4116226" cy="5760000"/>
          </a:xfrm>
          <a:prstGeom prst="rect">
            <a:avLst/>
          </a:prstGeom>
        </p:spPr>
      </p:pic>
    </p:spTree>
    <p:extLst>
      <p:ext uri="{BB962C8B-B14F-4D97-AF65-F5344CB8AC3E}">
        <p14:creationId xmlns:p14="http://schemas.microsoft.com/office/powerpoint/2010/main" val="166284939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6F95342-F369-4D54-93FF-B85E8239D951}"/>
              </a:ext>
            </a:extLst>
          </p:cNvPr>
          <p:cNvSpPr/>
          <p:nvPr/>
        </p:nvSpPr>
        <p:spPr>
          <a:xfrm>
            <a:off x="392354" y="378278"/>
            <a:ext cx="4572000" cy="757130"/>
          </a:xfrm>
          <a:prstGeom prst="rect">
            <a:avLst/>
          </a:prstGeom>
        </p:spPr>
        <p:txBody>
          <a:bodyPr>
            <a:spAutoFit/>
          </a:bodyPr>
          <a:lstStyle/>
          <a:p>
            <a:pPr lvl="0" fontAlgn="auto">
              <a:spcBef>
                <a:spcPct val="20000"/>
              </a:spcBef>
              <a:spcAft>
                <a:spcPts val="0"/>
              </a:spcAft>
              <a:defRPr/>
            </a:pPr>
            <a:r>
              <a:rPr lang="en-US" sz="2400" dirty="0" err="1">
                <a:latin typeface="Calibri" pitchFamily="34" charset="0"/>
                <a:cs typeface="Arial" pitchFamily="34" charset="0"/>
              </a:rPr>
              <a:t>Pomembne</a:t>
            </a:r>
            <a:r>
              <a:rPr lang="en-US" sz="2400" dirty="0">
                <a:latin typeface="Calibri" pitchFamily="34" charset="0"/>
                <a:cs typeface="Arial" pitchFamily="34" charset="0"/>
              </a:rPr>
              <a:t> </a:t>
            </a:r>
            <a:r>
              <a:rPr lang="en-US" sz="2400" dirty="0" err="1">
                <a:latin typeface="Calibri" pitchFamily="34" charset="0"/>
                <a:cs typeface="Arial" pitchFamily="34" charset="0"/>
              </a:rPr>
              <a:t>točke</a:t>
            </a:r>
            <a:r>
              <a:rPr lang="en-US" sz="2400" dirty="0">
                <a:latin typeface="Calibri" pitchFamily="34" charset="0"/>
                <a:cs typeface="Arial" pitchFamily="34" charset="0"/>
              </a:rPr>
              <a:t> </a:t>
            </a:r>
            <a:r>
              <a:rPr lang="en-US" sz="2400" dirty="0" err="1">
                <a:latin typeface="Calibri" pitchFamily="34" charset="0"/>
                <a:cs typeface="Arial" pitchFamily="34" charset="0"/>
              </a:rPr>
              <a:t>opazovanja</a:t>
            </a:r>
            <a:r>
              <a:rPr lang="sl-SI" sz="2400" dirty="0">
                <a:latin typeface="Calibri" pitchFamily="34" charset="0"/>
                <a:cs typeface="Arial" pitchFamily="34" charset="0"/>
              </a:rPr>
              <a:t> </a:t>
            </a:r>
          </a:p>
          <a:p>
            <a:pPr lvl="0" fontAlgn="auto">
              <a:spcBef>
                <a:spcPct val="20000"/>
              </a:spcBef>
              <a:spcAft>
                <a:spcPts val="0"/>
              </a:spcAft>
              <a:defRPr/>
            </a:pPr>
            <a:r>
              <a:rPr lang="en-US" sz="1600" dirty="0" err="1">
                <a:solidFill>
                  <a:schemeClr val="accent6">
                    <a:lumMod val="75000"/>
                  </a:schemeClr>
                </a:solidFill>
                <a:latin typeface="Calibri" pitchFamily="34" charset="0"/>
                <a:cs typeface="Arial" pitchFamily="34" charset="0"/>
              </a:rPr>
              <a:t>Ohranjanje</a:t>
            </a:r>
            <a:r>
              <a:rPr lang="en-US" sz="1600" dirty="0">
                <a:solidFill>
                  <a:schemeClr val="accent6">
                    <a:lumMod val="75000"/>
                  </a:schemeClr>
                </a:solidFill>
                <a:latin typeface="Calibri" pitchFamily="34" charset="0"/>
                <a:cs typeface="Arial" pitchFamily="34" charset="0"/>
              </a:rPr>
              <a:t> </a:t>
            </a:r>
            <a:r>
              <a:rPr lang="en-US" sz="1600" dirty="0" err="1">
                <a:solidFill>
                  <a:schemeClr val="accent6">
                    <a:lumMod val="75000"/>
                  </a:schemeClr>
                </a:solidFill>
                <a:latin typeface="Calibri" pitchFamily="34" charset="0"/>
                <a:cs typeface="Arial" pitchFamily="34" charset="0"/>
              </a:rPr>
              <a:t>vedut</a:t>
            </a:r>
            <a:endParaRPr lang="sl-SI" sz="1600" dirty="0">
              <a:solidFill>
                <a:schemeClr val="accent6">
                  <a:lumMod val="75000"/>
                </a:schemeClr>
              </a:solidFill>
              <a:latin typeface="Calibri" pitchFamily="34" charset="0"/>
              <a:cs typeface="Arial" pitchFamily="34" charset="0"/>
            </a:endParaRPr>
          </a:p>
        </p:txBody>
      </p:sp>
      <p:pic>
        <p:nvPicPr>
          <p:cNvPr id="6" name="Picture 6">
            <a:extLst>
              <a:ext uri="{FF2B5EF4-FFF2-40B4-BE49-F238E27FC236}">
                <a16:creationId xmlns:a16="http://schemas.microsoft.com/office/drawing/2014/main" id="{CA50155D-2013-42BD-841B-70986EAE610D}"/>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6926829" y="195798"/>
            <a:ext cx="1212513" cy="565201"/>
          </a:xfrm>
          <a:prstGeom prst="rect">
            <a:avLst/>
          </a:prstGeom>
        </p:spPr>
      </p:pic>
      <p:pic>
        <p:nvPicPr>
          <p:cNvPr id="9" name="Picture 7">
            <a:extLst>
              <a:ext uri="{FF2B5EF4-FFF2-40B4-BE49-F238E27FC236}">
                <a16:creationId xmlns:a16="http://schemas.microsoft.com/office/drawing/2014/main" id="{3AC1F683-AFB6-47DD-A1E5-EF1330EE4C7B}"/>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139342" y="313749"/>
            <a:ext cx="823250" cy="329300"/>
          </a:xfrm>
          <a:prstGeom prst="rect">
            <a:avLst/>
          </a:prstGeom>
        </p:spPr>
      </p:pic>
      <p:pic>
        <p:nvPicPr>
          <p:cNvPr id="5" name="Picture 4">
            <a:extLst>
              <a:ext uri="{FF2B5EF4-FFF2-40B4-BE49-F238E27FC236}">
                <a16:creationId xmlns:a16="http://schemas.microsoft.com/office/drawing/2014/main" id="{79B882DB-C23D-4186-872F-FCF0467F0FB8}"/>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392354" y="1135409"/>
            <a:ext cx="5806542" cy="5344314"/>
          </a:xfrm>
          <a:prstGeom prst="rect">
            <a:avLst/>
          </a:prstGeom>
        </p:spPr>
      </p:pic>
      <p:pic>
        <p:nvPicPr>
          <p:cNvPr id="8" name="Picture 7">
            <a:extLst>
              <a:ext uri="{FF2B5EF4-FFF2-40B4-BE49-F238E27FC236}">
                <a16:creationId xmlns:a16="http://schemas.microsoft.com/office/drawing/2014/main" id="{99EB666D-8EA4-4A23-957D-95B4FA7FEB1B}"/>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6351296" y="1135408"/>
            <a:ext cx="2430000" cy="1620000"/>
          </a:xfrm>
          <a:prstGeom prst="rect">
            <a:avLst/>
          </a:prstGeom>
        </p:spPr>
      </p:pic>
      <p:pic>
        <p:nvPicPr>
          <p:cNvPr id="10" name="Picture 9">
            <a:extLst>
              <a:ext uri="{FF2B5EF4-FFF2-40B4-BE49-F238E27FC236}">
                <a16:creationId xmlns:a16="http://schemas.microsoft.com/office/drawing/2014/main" id="{5D836CE9-035A-45D6-B6D8-C3695D0028A6}"/>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6351296" y="2998874"/>
            <a:ext cx="2430000" cy="1620000"/>
          </a:xfrm>
          <a:prstGeom prst="rect">
            <a:avLst/>
          </a:prstGeom>
        </p:spPr>
      </p:pic>
      <p:pic>
        <p:nvPicPr>
          <p:cNvPr id="12" name="Picture 11">
            <a:extLst>
              <a:ext uri="{FF2B5EF4-FFF2-40B4-BE49-F238E27FC236}">
                <a16:creationId xmlns:a16="http://schemas.microsoft.com/office/drawing/2014/main" id="{ADB74C9B-EF38-4DA5-AD33-B1C64BF39583}"/>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6351296" y="4862341"/>
            <a:ext cx="2430000" cy="1620000"/>
          </a:xfrm>
          <a:prstGeom prst="rect">
            <a:avLst/>
          </a:prstGeom>
        </p:spPr>
      </p:pic>
      <p:sp>
        <p:nvSpPr>
          <p:cNvPr id="13" name="TextBox 12">
            <a:extLst>
              <a:ext uri="{FF2B5EF4-FFF2-40B4-BE49-F238E27FC236}">
                <a16:creationId xmlns:a16="http://schemas.microsoft.com/office/drawing/2014/main" id="{587965BB-6439-4C04-B811-EBAB8FFE102A}"/>
              </a:ext>
            </a:extLst>
          </p:cNvPr>
          <p:cNvSpPr txBox="1"/>
          <p:nvPr/>
        </p:nvSpPr>
        <p:spPr>
          <a:xfrm>
            <a:off x="1962150" y="4776616"/>
            <a:ext cx="381000" cy="276999"/>
          </a:xfrm>
          <a:prstGeom prst="rect">
            <a:avLst/>
          </a:prstGeom>
          <a:noFill/>
        </p:spPr>
        <p:txBody>
          <a:bodyPr wrap="square" rtlCol="0">
            <a:spAutoFit/>
          </a:bodyPr>
          <a:lstStyle/>
          <a:p>
            <a:r>
              <a:rPr lang="en-US" sz="1200" dirty="0">
                <a:latin typeface="+mj-lt"/>
              </a:rPr>
              <a:t>1</a:t>
            </a:r>
            <a:endParaRPr lang="sl-SI" sz="1200" dirty="0">
              <a:latin typeface="+mj-lt"/>
            </a:endParaRPr>
          </a:p>
        </p:txBody>
      </p:sp>
      <p:sp>
        <p:nvSpPr>
          <p:cNvPr id="14" name="TextBox 13">
            <a:extLst>
              <a:ext uri="{FF2B5EF4-FFF2-40B4-BE49-F238E27FC236}">
                <a16:creationId xmlns:a16="http://schemas.microsoft.com/office/drawing/2014/main" id="{75A518E3-B162-4EC2-AF7D-844C02241211}"/>
              </a:ext>
            </a:extLst>
          </p:cNvPr>
          <p:cNvSpPr txBox="1"/>
          <p:nvPr/>
        </p:nvSpPr>
        <p:spPr>
          <a:xfrm>
            <a:off x="6351296" y="2478408"/>
            <a:ext cx="381000" cy="276999"/>
          </a:xfrm>
          <a:prstGeom prst="rect">
            <a:avLst/>
          </a:prstGeom>
          <a:noFill/>
        </p:spPr>
        <p:txBody>
          <a:bodyPr wrap="square" rtlCol="0">
            <a:spAutoFit/>
          </a:bodyPr>
          <a:lstStyle/>
          <a:p>
            <a:r>
              <a:rPr lang="en-US" sz="1200" dirty="0">
                <a:solidFill>
                  <a:schemeClr val="bg1"/>
                </a:solidFill>
                <a:latin typeface="+mj-lt"/>
              </a:rPr>
              <a:t>1</a:t>
            </a:r>
            <a:endParaRPr lang="sl-SI" sz="1200" dirty="0">
              <a:solidFill>
                <a:schemeClr val="bg1"/>
              </a:solidFill>
              <a:latin typeface="+mj-lt"/>
            </a:endParaRPr>
          </a:p>
        </p:txBody>
      </p:sp>
      <p:sp>
        <p:nvSpPr>
          <p:cNvPr id="15" name="TextBox 14">
            <a:extLst>
              <a:ext uri="{FF2B5EF4-FFF2-40B4-BE49-F238E27FC236}">
                <a16:creationId xmlns:a16="http://schemas.microsoft.com/office/drawing/2014/main" id="{683A85D2-4396-464C-AAEE-CF3F4E670967}"/>
              </a:ext>
            </a:extLst>
          </p:cNvPr>
          <p:cNvSpPr txBox="1"/>
          <p:nvPr/>
        </p:nvSpPr>
        <p:spPr>
          <a:xfrm>
            <a:off x="6351296" y="4351216"/>
            <a:ext cx="381000" cy="276999"/>
          </a:xfrm>
          <a:prstGeom prst="rect">
            <a:avLst/>
          </a:prstGeom>
          <a:noFill/>
        </p:spPr>
        <p:txBody>
          <a:bodyPr wrap="square" rtlCol="0">
            <a:spAutoFit/>
          </a:bodyPr>
          <a:lstStyle/>
          <a:p>
            <a:r>
              <a:rPr lang="en-US" sz="1200" dirty="0">
                <a:solidFill>
                  <a:schemeClr val="bg1"/>
                </a:solidFill>
                <a:latin typeface="+mj-lt"/>
              </a:rPr>
              <a:t>2</a:t>
            </a:r>
            <a:endParaRPr lang="sl-SI" sz="1200" dirty="0">
              <a:solidFill>
                <a:schemeClr val="bg1"/>
              </a:solidFill>
              <a:latin typeface="+mj-lt"/>
            </a:endParaRPr>
          </a:p>
        </p:txBody>
      </p:sp>
      <p:sp>
        <p:nvSpPr>
          <p:cNvPr id="16" name="TextBox 15">
            <a:extLst>
              <a:ext uri="{FF2B5EF4-FFF2-40B4-BE49-F238E27FC236}">
                <a16:creationId xmlns:a16="http://schemas.microsoft.com/office/drawing/2014/main" id="{E8156569-FCF3-4243-9588-8C8ED09BD8B5}"/>
              </a:ext>
            </a:extLst>
          </p:cNvPr>
          <p:cNvSpPr txBox="1"/>
          <p:nvPr/>
        </p:nvSpPr>
        <p:spPr>
          <a:xfrm>
            <a:off x="4111796" y="4009000"/>
            <a:ext cx="381000" cy="461665"/>
          </a:xfrm>
          <a:prstGeom prst="rect">
            <a:avLst/>
          </a:prstGeom>
          <a:noFill/>
        </p:spPr>
        <p:txBody>
          <a:bodyPr wrap="square" rtlCol="0">
            <a:spAutoFit/>
          </a:bodyPr>
          <a:lstStyle/>
          <a:p>
            <a:r>
              <a:rPr lang="en-US" sz="1200" dirty="0">
                <a:latin typeface="+mj-lt"/>
              </a:rPr>
              <a:t>2</a:t>
            </a:r>
          </a:p>
          <a:p>
            <a:endParaRPr lang="sl-SI" sz="1200" dirty="0">
              <a:latin typeface="+mj-lt"/>
            </a:endParaRPr>
          </a:p>
        </p:txBody>
      </p:sp>
      <p:sp>
        <p:nvSpPr>
          <p:cNvPr id="17" name="TextBox 16">
            <a:extLst>
              <a:ext uri="{FF2B5EF4-FFF2-40B4-BE49-F238E27FC236}">
                <a16:creationId xmlns:a16="http://schemas.microsoft.com/office/drawing/2014/main" id="{09133F8F-3592-47E3-ACF1-25AA250CE5EB}"/>
              </a:ext>
            </a:extLst>
          </p:cNvPr>
          <p:cNvSpPr txBox="1"/>
          <p:nvPr/>
        </p:nvSpPr>
        <p:spPr>
          <a:xfrm>
            <a:off x="6311317" y="6205342"/>
            <a:ext cx="381000" cy="276999"/>
          </a:xfrm>
          <a:prstGeom prst="rect">
            <a:avLst/>
          </a:prstGeom>
          <a:noFill/>
        </p:spPr>
        <p:txBody>
          <a:bodyPr wrap="square" rtlCol="0">
            <a:spAutoFit/>
          </a:bodyPr>
          <a:lstStyle/>
          <a:p>
            <a:r>
              <a:rPr lang="en-US" sz="1200" dirty="0">
                <a:solidFill>
                  <a:schemeClr val="bg1"/>
                </a:solidFill>
                <a:latin typeface="+mj-lt"/>
              </a:rPr>
              <a:t>3</a:t>
            </a:r>
            <a:endParaRPr lang="sl-SI" sz="1200" dirty="0">
              <a:solidFill>
                <a:schemeClr val="bg1"/>
              </a:solidFill>
              <a:latin typeface="+mj-lt"/>
            </a:endParaRPr>
          </a:p>
        </p:txBody>
      </p:sp>
      <p:sp>
        <p:nvSpPr>
          <p:cNvPr id="18" name="TextBox 17">
            <a:extLst>
              <a:ext uri="{FF2B5EF4-FFF2-40B4-BE49-F238E27FC236}">
                <a16:creationId xmlns:a16="http://schemas.microsoft.com/office/drawing/2014/main" id="{B8E9CB29-E7D7-4A31-B3E4-EC1556379E11}"/>
              </a:ext>
            </a:extLst>
          </p:cNvPr>
          <p:cNvSpPr txBox="1"/>
          <p:nvPr/>
        </p:nvSpPr>
        <p:spPr>
          <a:xfrm>
            <a:off x="2152650" y="4518290"/>
            <a:ext cx="381000" cy="276999"/>
          </a:xfrm>
          <a:prstGeom prst="rect">
            <a:avLst/>
          </a:prstGeom>
          <a:noFill/>
        </p:spPr>
        <p:txBody>
          <a:bodyPr wrap="square" rtlCol="0">
            <a:spAutoFit/>
          </a:bodyPr>
          <a:lstStyle/>
          <a:p>
            <a:r>
              <a:rPr lang="en-US" sz="1200" dirty="0">
                <a:latin typeface="+mj-lt"/>
              </a:rPr>
              <a:t>3</a:t>
            </a:r>
            <a:endParaRPr lang="sl-SI" sz="1200" dirty="0">
              <a:latin typeface="+mj-lt"/>
            </a:endParaRPr>
          </a:p>
        </p:txBody>
      </p:sp>
    </p:spTree>
    <p:extLst>
      <p:ext uri="{BB962C8B-B14F-4D97-AF65-F5344CB8AC3E}">
        <p14:creationId xmlns:p14="http://schemas.microsoft.com/office/powerpoint/2010/main" val="186918405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6F95342-F369-4D54-93FF-B85E8239D951}"/>
              </a:ext>
            </a:extLst>
          </p:cNvPr>
          <p:cNvSpPr/>
          <p:nvPr/>
        </p:nvSpPr>
        <p:spPr>
          <a:xfrm>
            <a:off x="181408" y="562708"/>
            <a:ext cx="4572000" cy="787908"/>
          </a:xfrm>
          <a:prstGeom prst="rect">
            <a:avLst/>
          </a:prstGeom>
        </p:spPr>
        <p:txBody>
          <a:bodyPr>
            <a:spAutoFit/>
          </a:bodyPr>
          <a:lstStyle/>
          <a:p>
            <a:pPr lvl="0" fontAlgn="auto">
              <a:spcBef>
                <a:spcPct val="20000"/>
              </a:spcBef>
              <a:spcAft>
                <a:spcPts val="0"/>
              </a:spcAft>
              <a:defRPr/>
            </a:pPr>
            <a:r>
              <a:rPr lang="sl-SI" sz="2600" dirty="0">
                <a:latin typeface="Calibri" pitchFamily="34" charset="0"/>
                <a:cs typeface="Arial" pitchFamily="34" charset="0"/>
              </a:rPr>
              <a:t>Kazalniki</a:t>
            </a:r>
          </a:p>
          <a:p>
            <a:pPr lvl="0" fontAlgn="auto">
              <a:spcBef>
                <a:spcPct val="20000"/>
              </a:spcBef>
              <a:spcAft>
                <a:spcPts val="0"/>
              </a:spcAft>
              <a:defRPr/>
            </a:pPr>
            <a:r>
              <a:rPr lang="en-US" sz="1600" dirty="0" err="1">
                <a:solidFill>
                  <a:schemeClr val="accent6">
                    <a:lumMod val="75000"/>
                  </a:schemeClr>
                </a:solidFill>
                <a:latin typeface="Calibri" pitchFamily="34" charset="0"/>
                <a:cs typeface="Arial" pitchFamily="34" charset="0"/>
              </a:rPr>
              <a:t>Kvalitetna</a:t>
            </a:r>
            <a:r>
              <a:rPr lang="en-US" sz="1600" dirty="0">
                <a:solidFill>
                  <a:schemeClr val="accent6">
                    <a:lumMod val="75000"/>
                  </a:schemeClr>
                </a:solidFill>
                <a:latin typeface="Calibri" pitchFamily="34" charset="0"/>
                <a:cs typeface="Arial" pitchFamily="34" charset="0"/>
              </a:rPr>
              <a:t> </a:t>
            </a:r>
            <a:r>
              <a:rPr lang="en-US" sz="1600" dirty="0" err="1">
                <a:solidFill>
                  <a:schemeClr val="accent6">
                    <a:lumMod val="75000"/>
                  </a:schemeClr>
                </a:solidFill>
                <a:latin typeface="Calibri" pitchFamily="34" charset="0"/>
                <a:cs typeface="Arial" pitchFamily="34" charset="0"/>
              </a:rPr>
              <a:t>vizualna</a:t>
            </a:r>
            <a:r>
              <a:rPr lang="en-US" sz="1600" dirty="0">
                <a:solidFill>
                  <a:schemeClr val="accent6">
                    <a:lumMod val="75000"/>
                  </a:schemeClr>
                </a:solidFill>
                <a:latin typeface="Calibri" pitchFamily="34" charset="0"/>
                <a:cs typeface="Arial" pitchFamily="34" charset="0"/>
              </a:rPr>
              <a:t> </a:t>
            </a:r>
            <a:r>
              <a:rPr lang="en-US" sz="1600" dirty="0" err="1">
                <a:solidFill>
                  <a:schemeClr val="accent6">
                    <a:lumMod val="75000"/>
                  </a:schemeClr>
                </a:solidFill>
                <a:latin typeface="Calibri" pitchFamily="34" charset="0"/>
                <a:cs typeface="Arial" pitchFamily="34" charset="0"/>
              </a:rPr>
              <a:t>podoba</a:t>
            </a:r>
            <a:r>
              <a:rPr lang="en-US" sz="1600" dirty="0">
                <a:solidFill>
                  <a:schemeClr val="accent6">
                    <a:lumMod val="75000"/>
                  </a:schemeClr>
                </a:solidFill>
                <a:latin typeface="Calibri" pitchFamily="34" charset="0"/>
                <a:cs typeface="Arial" pitchFamily="34" charset="0"/>
              </a:rPr>
              <a:t> </a:t>
            </a:r>
            <a:r>
              <a:rPr lang="en-US" sz="1600" dirty="0" err="1">
                <a:solidFill>
                  <a:schemeClr val="accent6">
                    <a:lumMod val="75000"/>
                  </a:schemeClr>
                </a:solidFill>
                <a:latin typeface="Calibri" pitchFamily="34" charset="0"/>
                <a:cs typeface="Arial" pitchFamily="34" charset="0"/>
              </a:rPr>
              <a:t>naselja</a:t>
            </a:r>
            <a:endParaRPr lang="sl-SI" sz="1600" dirty="0">
              <a:solidFill>
                <a:schemeClr val="accent6">
                  <a:lumMod val="75000"/>
                </a:schemeClr>
              </a:solidFill>
              <a:latin typeface="Calibri" pitchFamily="34" charset="0"/>
              <a:cs typeface="Arial" pitchFamily="34" charset="0"/>
            </a:endParaRPr>
          </a:p>
        </p:txBody>
      </p:sp>
      <p:pic>
        <p:nvPicPr>
          <p:cNvPr id="6" name="Picture 6">
            <a:extLst>
              <a:ext uri="{FF2B5EF4-FFF2-40B4-BE49-F238E27FC236}">
                <a16:creationId xmlns:a16="http://schemas.microsoft.com/office/drawing/2014/main" id="{2236F885-BD99-40BA-B0CF-88E3B14242CB}"/>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6926829" y="195798"/>
            <a:ext cx="1212513" cy="565201"/>
          </a:xfrm>
          <a:prstGeom prst="rect">
            <a:avLst/>
          </a:prstGeom>
        </p:spPr>
      </p:pic>
      <p:pic>
        <p:nvPicPr>
          <p:cNvPr id="9" name="Picture 7">
            <a:extLst>
              <a:ext uri="{FF2B5EF4-FFF2-40B4-BE49-F238E27FC236}">
                <a16:creationId xmlns:a16="http://schemas.microsoft.com/office/drawing/2014/main" id="{564FF858-598B-4B6C-BBAC-0B1999B65027}"/>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139342" y="313749"/>
            <a:ext cx="823250" cy="329300"/>
          </a:xfrm>
          <a:prstGeom prst="rect">
            <a:avLst/>
          </a:prstGeom>
        </p:spPr>
      </p:pic>
      <p:pic>
        <p:nvPicPr>
          <p:cNvPr id="7" name="Picture 6">
            <a:extLst>
              <a:ext uri="{FF2B5EF4-FFF2-40B4-BE49-F238E27FC236}">
                <a16:creationId xmlns:a16="http://schemas.microsoft.com/office/drawing/2014/main" id="{C64AB373-783C-41BB-92F1-BDEB9EC2A845}"/>
              </a:ext>
            </a:extLst>
          </p:cNvPr>
          <p:cNvPicPr>
            <a:picLocks noChangeAspect="1"/>
          </p:cNvPicPr>
          <p:nvPr/>
        </p:nvPicPr>
        <p:blipFill>
          <a:blip r:embed="rId4"/>
          <a:stretch>
            <a:fillRect/>
          </a:stretch>
        </p:blipFill>
        <p:spPr>
          <a:xfrm>
            <a:off x="119062" y="1372961"/>
            <a:ext cx="8905875" cy="5657850"/>
          </a:xfrm>
          <a:prstGeom prst="rect">
            <a:avLst/>
          </a:prstGeom>
        </p:spPr>
      </p:pic>
    </p:spTree>
    <p:extLst>
      <p:ext uri="{BB962C8B-B14F-4D97-AF65-F5344CB8AC3E}">
        <p14:creationId xmlns:p14="http://schemas.microsoft.com/office/powerpoint/2010/main" val="247504336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accent6">
            <a:lumMod val="75000"/>
          </a:schemeClr>
        </a:solidFill>
        <a:effectLst/>
      </p:bgPr>
    </p:bg>
    <p:spTree>
      <p:nvGrpSpPr>
        <p:cNvPr id="1" name=""/>
        <p:cNvGrpSpPr/>
        <p:nvPr/>
      </p:nvGrpSpPr>
      <p:grpSpPr>
        <a:xfrm>
          <a:off x="0" y="0"/>
          <a:ext cx="0" cy="0"/>
          <a:chOff x="0" y="0"/>
          <a:chExt cx="0" cy="0"/>
        </a:xfrm>
      </p:grpSpPr>
      <p:sp>
        <p:nvSpPr>
          <p:cNvPr id="4" name="Rectangle 2"/>
          <p:cNvSpPr txBox="1">
            <a:spLocks noChangeArrowheads="1"/>
          </p:cNvSpPr>
          <p:nvPr/>
        </p:nvSpPr>
        <p:spPr>
          <a:xfrm>
            <a:off x="624508" y="2908562"/>
            <a:ext cx="6569704" cy="2762662"/>
          </a:xfrm>
          <a:prstGeom prst="rect">
            <a:avLst/>
          </a:prstGeom>
        </p:spPr>
        <p:txBody>
          <a:bodyPr anchor="b"/>
          <a:lstStyle/>
          <a:p>
            <a:pPr lvl="0" eaLnBrk="0" hangingPunct="0">
              <a:spcBef>
                <a:spcPct val="20000"/>
              </a:spcBef>
            </a:pPr>
            <a:r>
              <a:rPr lang="en-US" sz="3600" dirty="0">
                <a:solidFill>
                  <a:schemeClr val="bg1"/>
                </a:solidFill>
                <a:latin typeface="Calibri" pitchFamily="34" charset="0"/>
              </a:rPr>
              <a:t>ZELENI SISTEM</a:t>
            </a:r>
            <a:endParaRPr lang="sl-SI" sz="3600" dirty="0">
              <a:solidFill>
                <a:schemeClr val="bg1"/>
              </a:solidFill>
              <a:latin typeface="Calibri" pitchFamily="34" charset="0"/>
            </a:endParaRPr>
          </a:p>
          <a:p>
            <a:pPr lvl="0" fontAlgn="auto">
              <a:spcBef>
                <a:spcPct val="20000"/>
              </a:spcBef>
              <a:spcAft>
                <a:spcPts val="0"/>
              </a:spcAft>
              <a:defRPr/>
            </a:pPr>
            <a:endParaRPr lang="sl-SI" dirty="0">
              <a:solidFill>
                <a:schemeClr val="bg1"/>
              </a:solidFill>
              <a:latin typeface="Calibri"/>
            </a:endParaRPr>
          </a:p>
        </p:txBody>
      </p:sp>
      <p:pic>
        <p:nvPicPr>
          <p:cNvPr id="5" name="Picture 2" descr="C:\Documents and Settings\Lena\My Documents\Locus word\Locus_znak in logotip_RGB.jpg">
            <a:extLst>
              <a:ext uri="{FF2B5EF4-FFF2-40B4-BE49-F238E27FC236}">
                <a16:creationId xmlns:a16="http://schemas.microsoft.com/office/drawing/2014/main" id="{733D7675-B2F6-4A86-BEEE-342965E01136}"/>
              </a:ext>
            </a:extLst>
          </p:cNvPr>
          <p:cNvPicPr>
            <a:picLocks noChangeAspect="1" noChangeArrowheads="1"/>
          </p:cNvPicPr>
          <p:nvPr/>
        </p:nvPicPr>
        <p:blipFill>
          <a:blip r:embed="rId2" cstate="print">
            <a:extLst>
              <a:ext uri="{28A0092B-C50C-407E-A947-70E740481C1C}">
                <a14:useLocalDpi xmlns:a14="http://schemas.microsoft.com/office/drawing/2010/main"/>
              </a:ext>
            </a:extLst>
          </a:blip>
          <a:stretch>
            <a:fillRect/>
          </a:stretch>
        </p:blipFill>
        <p:spPr bwMode="auto">
          <a:xfrm>
            <a:off x="6194247" y="209048"/>
            <a:ext cx="1458781" cy="679996"/>
          </a:xfrm>
          <a:prstGeom prst="rect">
            <a:avLst/>
          </a:prstGeom>
          <a:noFill/>
          <a:ln>
            <a:noFill/>
          </a:ln>
        </p:spPr>
      </p:pic>
      <p:pic>
        <p:nvPicPr>
          <p:cNvPr id="6" name="Picture 6">
            <a:extLst>
              <a:ext uri="{FF2B5EF4-FFF2-40B4-BE49-F238E27FC236}">
                <a16:creationId xmlns:a16="http://schemas.microsoft.com/office/drawing/2014/main" id="{808A139D-CB75-4F1E-B5A6-75C2C7DF4697}"/>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7653028" y="386011"/>
            <a:ext cx="1111251" cy="326071"/>
          </a:xfrm>
          <a:prstGeom prst="rect">
            <a:avLst/>
          </a:prstGeom>
        </p:spPr>
      </p:pic>
    </p:spTree>
    <p:extLst>
      <p:ext uri="{BB962C8B-B14F-4D97-AF65-F5344CB8AC3E}">
        <p14:creationId xmlns:p14="http://schemas.microsoft.com/office/powerpoint/2010/main" val="34389457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F20AEF8-7271-4969-AF6D-89458F18F497}"/>
              </a:ext>
            </a:extLst>
          </p:cNvPr>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0" y="195798"/>
            <a:ext cx="9144000" cy="6466403"/>
          </a:xfrm>
          <a:prstGeom prst="rect">
            <a:avLst/>
          </a:prstGeom>
        </p:spPr>
      </p:pic>
      <p:pic>
        <p:nvPicPr>
          <p:cNvPr id="7" name="Picture 6">
            <a:extLst>
              <a:ext uri="{FF2B5EF4-FFF2-40B4-BE49-F238E27FC236}">
                <a16:creationId xmlns:a16="http://schemas.microsoft.com/office/drawing/2014/main" id="{983A0032-1781-4BE3-87EF-2F8F5575819A}"/>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926829" y="195798"/>
            <a:ext cx="1212513" cy="565201"/>
          </a:xfrm>
          <a:prstGeom prst="rect">
            <a:avLst/>
          </a:prstGeom>
        </p:spPr>
      </p:pic>
      <p:pic>
        <p:nvPicPr>
          <p:cNvPr id="8" name="Picture 7">
            <a:extLst>
              <a:ext uri="{FF2B5EF4-FFF2-40B4-BE49-F238E27FC236}">
                <a16:creationId xmlns:a16="http://schemas.microsoft.com/office/drawing/2014/main" id="{8F91FFCD-5C6E-4F02-A32F-A09345E22418}"/>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8139342" y="313749"/>
            <a:ext cx="823250" cy="329300"/>
          </a:xfrm>
          <a:prstGeom prst="rect">
            <a:avLst/>
          </a:prstGeom>
        </p:spPr>
      </p:pic>
    </p:spTree>
    <p:extLst>
      <p:ext uri="{BB962C8B-B14F-4D97-AF65-F5344CB8AC3E}">
        <p14:creationId xmlns:p14="http://schemas.microsoft.com/office/powerpoint/2010/main" val="118191864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F20AEF8-7271-4969-AF6D-89458F18F497}"/>
              </a:ext>
            </a:extLst>
          </p:cNvPr>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0" y="195798"/>
            <a:ext cx="9144000" cy="6466403"/>
          </a:xfrm>
          <a:prstGeom prst="rect">
            <a:avLst/>
          </a:prstGeom>
        </p:spPr>
      </p:pic>
      <p:pic>
        <p:nvPicPr>
          <p:cNvPr id="7" name="Picture 6">
            <a:extLst>
              <a:ext uri="{FF2B5EF4-FFF2-40B4-BE49-F238E27FC236}">
                <a16:creationId xmlns:a16="http://schemas.microsoft.com/office/drawing/2014/main" id="{983A0032-1781-4BE3-87EF-2F8F5575819A}"/>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926829" y="195798"/>
            <a:ext cx="1212513" cy="565201"/>
          </a:xfrm>
          <a:prstGeom prst="rect">
            <a:avLst/>
          </a:prstGeom>
        </p:spPr>
      </p:pic>
      <p:pic>
        <p:nvPicPr>
          <p:cNvPr id="8" name="Picture 7">
            <a:extLst>
              <a:ext uri="{FF2B5EF4-FFF2-40B4-BE49-F238E27FC236}">
                <a16:creationId xmlns:a16="http://schemas.microsoft.com/office/drawing/2014/main" id="{8F91FFCD-5C6E-4F02-A32F-A09345E22418}"/>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8139342" y="313749"/>
            <a:ext cx="823250" cy="329300"/>
          </a:xfrm>
          <a:prstGeom prst="rect">
            <a:avLst/>
          </a:prstGeom>
        </p:spPr>
      </p:pic>
    </p:spTree>
    <p:extLst>
      <p:ext uri="{BB962C8B-B14F-4D97-AF65-F5344CB8AC3E}">
        <p14:creationId xmlns:p14="http://schemas.microsoft.com/office/powerpoint/2010/main" val="336231413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6">
            <a:extLst>
              <a:ext uri="{FF2B5EF4-FFF2-40B4-BE49-F238E27FC236}">
                <a16:creationId xmlns:a16="http://schemas.microsoft.com/office/drawing/2014/main" id="{E1F14B95-C8E1-4D0C-AD60-E4087F03396B}"/>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6926829" y="195798"/>
            <a:ext cx="1212513" cy="565201"/>
          </a:xfrm>
          <a:prstGeom prst="rect">
            <a:avLst/>
          </a:prstGeom>
        </p:spPr>
      </p:pic>
      <p:pic>
        <p:nvPicPr>
          <p:cNvPr id="9" name="Picture 7">
            <a:extLst>
              <a:ext uri="{FF2B5EF4-FFF2-40B4-BE49-F238E27FC236}">
                <a16:creationId xmlns:a16="http://schemas.microsoft.com/office/drawing/2014/main" id="{8D9C4F3C-D0C4-441B-A2C0-DF09EFA40472}"/>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139342" y="313749"/>
            <a:ext cx="823250" cy="329300"/>
          </a:xfrm>
          <a:prstGeom prst="rect">
            <a:avLst/>
          </a:prstGeom>
        </p:spPr>
      </p:pic>
      <p:sp>
        <p:nvSpPr>
          <p:cNvPr id="13" name="Rectangle 2">
            <a:extLst>
              <a:ext uri="{FF2B5EF4-FFF2-40B4-BE49-F238E27FC236}">
                <a16:creationId xmlns:a16="http://schemas.microsoft.com/office/drawing/2014/main" id="{72B6E1E8-A072-4820-857B-0E3B65031FB7}"/>
              </a:ext>
            </a:extLst>
          </p:cNvPr>
          <p:cNvSpPr/>
          <p:nvPr/>
        </p:nvSpPr>
        <p:spPr>
          <a:xfrm>
            <a:off x="477718" y="283245"/>
            <a:ext cx="5039161" cy="338554"/>
          </a:xfrm>
          <a:prstGeom prst="rect">
            <a:avLst/>
          </a:prstGeom>
        </p:spPr>
        <p:txBody>
          <a:bodyPr wrap="square">
            <a:spAutoFit/>
          </a:bodyPr>
          <a:lstStyle/>
          <a:p>
            <a:pPr lvl="0" fontAlgn="auto">
              <a:spcBef>
                <a:spcPct val="20000"/>
              </a:spcBef>
              <a:spcAft>
                <a:spcPts val="0"/>
              </a:spcAft>
              <a:defRPr/>
            </a:pPr>
            <a:r>
              <a:rPr lang="sl-SI" sz="1600" dirty="0">
                <a:solidFill>
                  <a:schemeClr val="accent6">
                    <a:lumMod val="75000"/>
                  </a:schemeClr>
                </a:solidFill>
                <a:latin typeface="Calibri" pitchFamily="34" charset="0"/>
                <a:cs typeface="Arial" pitchFamily="34" charset="0"/>
              </a:rPr>
              <a:t>Tipologija javnih zelenih površin - primer</a:t>
            </a:r>
          </a:p>
        </p:txBody>
      </p:sp>
      <p:pic>
        <p:nvPicPr>
          <p:cNvPr id="4" name="Slika 3">
            <a:extLst>
              <a:ext uri="{FF2B5EF4-FFF2-40B4-BE49-F238E27FC236}">
                <a16:creationId xmlns:a16="http://schemas.microsoft.com/office/drawing/2014/main" id="{7CE3E0A5-95F6-4608-BD4C-26244DEA2A06}"/>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52119" y="855272"/>
            <a:ext cx="4519881" cy="5647765"/>
          </a:xfrm>
          <a:prstGeom prst="rect">
            <a:avLst/>
          </a:prstGeom>
        </p:spPr>
      </p:pic>
      <p:pic>
        <p:nvPicPr>
          <p:cNvPr id="5" name="Slika 4">
            <a:extLst>
              <a:ext uri="{FF2B5EF4-FFF2-40B4-BE49-F238E27FC236}">
                <a16:creationId xmlns:a16="http://schemas.microsoft.com/office/drawing/2014/main" id="{7F915FDB-8E7A-4B82-8C28-2CA15B54403E}"/>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4395468" y="855271"/>
            <a:ext cx="4567124" cy="5647765"/>
          </a:xfrm>
          <a:prstGeom prst="rect">
            <a:avLst/>
          </a:prstGeom>
        </p:spPr>
      </p:pic>
    </p:spTree>
    <p:extLst>
      <p:ext uri="{BB962C8B-B14F-4D97-AF65-F5344CB8AC3E}">
        <p14:creationId xmlns:p14="http://schemas.microsoft.com/office/powerpoint/2010/main" val="315976657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6F95342-F369-4D54-93FF-B85E8239D951}"/>
              </a:ext>
            </a:extLst>
          </p:cNvPr>
          <p:cNvSpPr/>
          <p:nvPr/>
        </p:nvSpPr>
        <p:spPr>
          <a:xfrm>
            <a:off x="633654" y="1131252"/>
            <a:ext cx="4572000" cy="757130"/>
          </a:xfrm>
          <a:prstGeom prst="rect">
            <a:avLst/>
          </a:prstGeom>
        </p:spPr>
        <p:txBody>
          <a:bodyPr>
            <a:spAutoFit/>
          </a:bodyPr>
          <a:lstStyle/>
          <a:p>
            <a:pPr lvl="0" fontAlgn="auto">
              <a:spcBef>
                <a:spcPct val="20000"/>
              </a:spcBef>
              <a:spcAft>
                <a:spcPts val="0"/>
              </a:spcAft>
              <a:defRPr/>
            </a:pPr>
            <a:r>
              <a:rPr lang="sl-SI" sz="2400" dirty="0">
                <a:latin typeface="Calibri" pitchFamily="34" charset="0"/>
                <a:cs typeface="Arial" pitchFamily="34" charset="0"/>
              </a:rPr>
              <a:t>Kazalniki</a:t>
            </a:r>
          </a:p>
          <a:p>
            <a:pPr lvl="0" fontAlgn="auto">
              <a:spcBef>
                <a:spcPct val="20000"/>
              </a:spcBef>
              <a:spcAft>
                <a:spcPts val="0"/>
              </a:spcAft>
              <a:defRPr/>
            </a:pPr>
            <a:r>
              <a:rPr lang="sl-SI" sz="1600" dirty="0">
                <a:solidFill>
                  <a:schemeClr val="accent6">
                    <a:lumMod val="75000"/>
                  </a:schemeClr>
                </a:solidFill>
                <a:latin typeface="Calibri" pitchFamily="34" charset="0"/>
                <a:cs typeface="Arial" pitchFamily="34" charset="0"/>
              </a:rPr>
              <a:t>Zeleni sistem naselja Brežice</a:t>
            </a:r>
          </a:p>
        </p:txBody>
      </p:sp>
      <p:pic>
        <p:nvPicPr>
          <p:cNvPr id="6" name="Picture 6">
            <a:extLst>
              <a:ext uri="{FF2B5EF4-FFF2-40B4-BE49-F238E27FC236}">
                <a16:creationId xmlns:a16="http://schemas.microsoft.com/office/drawing/2014/main" id="{CA50155D-2013-42BD-841B-70986EAE610D}"/>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6926829" y="195798"/>
            <a:ext cx="1212513" cy="565201"/>
          </a:xfrm>
          <a:prstGeom prst="rect">
            <a:avLst/>
          </a:prstGeom>
        </p:spPr>
      </p:pic>
      <p:pic>
        <p:nvPicPr>
          <p:cNvPr id="9" name="Picture 7">
            <a:extLst>
              <a:ext uri="{FF2B5EF4-FFF2-40B4-BE49-F238E27FC236}">
                <a16:creationId xmlns:a16="http://schemas.microsoft.com/office/drawing/2014/main" id="{3AC1F683-AFB6-47DD-A1E5-EF1330EE4C7B}"/>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139342" y="313749"/>
            <a:ext cx="823250" cy="329300"/>
          </a:xfrm>
          <a:prstGeom prst="rect">
            <a:avLst/>
          </a:prstGeom>
        </p:spPr>
      </p:pic>
      <p:pic>
        <p:nvPicPr>
          <p:cNvPr id="4" name="Slika 3">
            <a:extLst>
              <a:ext uri="{FF2B5EF4-FFF2-40B4-BE49-F238E27FC236}">
                <a16:creationId xmlns:a16="http://schemas.microsoft.com/office/drawing/2014/main" id="{9A3D655F-DFB7-41DC-A8E6-2811F0437FC5}"/>
              </a:ext>
            </a:extLst>
          </p:cNvPr>
          <p:cNvPicPr>
            <a:picLocks noChangeAspect="1"/>
          </p:cNvPicPr>
          <p:nvPr/>
        </p:nvPicPr>
        <p:blipFill>
          <a:blip r:embed="rId4"/>
          <a:stretch>
            <a:fillRect/>
          </a:stretch>
        </p:blipFill>
        <p:spPr>
          <a:xfrm>
            <a:off x="284936" y="1966442"/>
            <a:ext cx="8677656" cy="2567672"/>
          </a:xfrm>
          <a:prstGeom prst="rect">
            <a:avLst/>
          </a:prstGeom>
        </p:spPr>
      </p:pic>
      <p:pic>
        <p:nvPicPr>
          <p:cNvPr id="5" name="Slika 4" descr="Slika, ki vsebuje besede drevo, trava, zunanje, nebo&#10;&#10;Opis je samodejno ustvarjen">
            <a:extLst>
              <a:ext uri="{FF2B5EF4-FFF2-40B4-BE49-F238E27FC236}">
                <a16:creationId xmlns:a16="http://schemas.microsoft.com/office/drawing/2014/main" id="{3EA052B6-A9EE-4210-8E0E-1D8AB7C46EE1}"/>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290845" y="4600243"/>
            <a:ext cx="2102199" cy="1462029"/>
          </a:xfrm>
          <a:prstGeom prst="rect">
            <a:avLst/>
          </a:prstGeom>
        </p:spPr>
      </p:pic>
      <p:pic>
        <p:nvPicPr>
          <p:cNvPr id="8" name="Slika 7" descr="Slika, ki vsebuje besede zunanje, nebo, drevo, trava&#10;&#10;Opis je samodejno ustvarjen">
            <a:extLst>
              <a:ext uri="{FF2B5EF4-FFF2-40B4-BE49-F238E27FC236}">
                <a16:creationId xmlns:a16="http://schemas.microsoft.com/office/drawing/2014/main" id="{B07D878F-1145-4C55-B8E1-19C4FAA7A74B}"/>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2466667" y="4603460"/>
            <a:ext cx="2102199" cy="1462030"/>
          </a:xfrm>
          <a:prstGeom prst="rect">
            <a:avLst/>
          </a:prstGeom>
        </p:spPr>
      </p:pic>
      <p:pic>
        <p:nvPicPr>
          <p:cNvPr id="11" name="Slika 10" descr="Slika, ki vsebuje besede trava, nebo, zunanje, stavba&#10;&#10;Opis je samodejno ustvarjen">
            <a:extLst>
              <a:ext uri="{FF2B5EF4-FFF2-40B4-BE49-F238E27FC236}">
                <a16:creationId xmlns:a16="http://schemas.microsoft.com/office/drawing/2014/main" id="{05750790-4609-4211-8384-610FDB43C792}"/>
              </a:ext>
            </a:extLst>
          </p:cNvPr>
          <p:cNvPicPr>
            <a:picLocks noChangeAspect="1"/>
          </p:cNvPicPr>
          <p:nvPr/>
        </p:nvPicPr>
        <p:blipFill rotWithShape="1">
          <a:blip r:embed="rId7" cstate="print">
            <a:extLst>
              <a:ext uri="{28A0092B-C50C-407E-A947-70E740481C1C}">
                <a14:useLocalDpi xmlns:a14="http://schemas.microsoft.com/office/drawing/2010/main"/>
              </a:ext>
            </a:extLst>
          </a:blip>
          <a:srcRect/>
          <a:stretch/>
        </p:blipFill>
        <p:spPr>
          <a:xfrm>
            <a:off x="6791429" y="4600241"/>
            <a:ext cx="2176339" cy="1462031"/>
          </a:xfrm>
          <a:prstGeom prst="rect">
            <a:avLst/>
          </a:prstGeom>
        </p:spPr>
      </p:pic>
      <p:pic>
        <p:nvPicPr>
          <p:cNvPr id="13" name="Slika 12" descr="Slika, ki vsebuje besede drevo, zunanje, trava, hiša&#10;&#10;Opis je samodejno ustvarjen">
            <a:extLst>
              <a:ext uri="{FF2B5EF4-FFF2-40B4-BE49-F238E27FC236}">
                <a16:creationId xmlns:a16="http://schemas.microsoft.com/office/drawing/2014/main" id="{538888AF-6B43-4774-9201-197186F17EE2}"/>
              </a:ext>
            </a:extLst>
          </p:cNvPr>
          <p:cNvPicPr>
            <a:picLocks noChangeAspect="1"/>
          </p:cNvPicPr>
          <p:nvPr/>
        </p:nvPicPr>
        <p:blipFill rotWithShape="1">
          <a:blip r:embed="rId8" cstate="print">
            <a:extLst>
              <a:ext uri="{28A0092B-C50C-407E-A947-70E740481C1C}">
                <a14:useLocalDpi xmlns:a14="http://schemas.microsoft.com/office/drawing/2010/main"/>
              </a:ext>
            </a:extLst>
          </a:blip>
          <a:srcRect/>
          <a:stretch/>
        </p:blipFill>
        <p:spPr>
          <a:xfrm>
            <a:off x="4642489" y="4600242"/>
            <a:ext cx="2075317" cy="1462030"/>
          </a:xfrm>
          <a:prstGeom prst="rect">
            <a:avLst/>
          </a:prstGeom>
        </p:spPr>
      </p:pic>
      <p:sp>
        <p:nvSpPr>
          <p:cNvPr id="14" name="Elipsa 13">
            <a:extLst>
              <a:ext uri="{FF2B5EF4-FFF2-40B4-BE49-F238E27FC236}">
                <a16:creationId xmlns:a16="http://schemas.microsoft.com/office/drawing/2014/main" id="{6C522534-9F2D-4201-9B0F-5E70F251EAEB}"/>
              </a:ext>
            </a:extLst>
          </p:cNvPr>
          <p:cNvSpPr/>
          <p:nvPr/>
        </p:nvSpPr>
        <p:spPr>
          <a:xfrm>
            <a:off x="1240077" y="2655518"/>
            <a:ext cx="187890" cy="187890"/>
          </a:xfrm>
          <a:prstGeom prst="ellipse">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15" name="Elipsa 14">
            <a:extLst>
              <a:ext uri="{FF2B5EF4-FFF2-40B4-BE49-F238E27FC236}">
                <a16:creationId xmlns:a16="http://schemas.microsoft.com/office/drawing/2014/main" id="{E6A30744-9678-494E-8766-7E846E97B87B}"/>
              </a:ext>
            </a:extLst>
          </p:cNvPr>
          <p:cNvSpPr/>
          <p:nvPr/>
        </p:nvSpPr>
        <p:spPr>
          <a:xfrm>
            <a:off x="2123992" y="4625150"/>
            <a:ext cx="187890" cy="187890"/>
          </a:xfrm>
          <a:prstGeom prst="ellipse">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16" name="Elipsa 15">
            <a:extLst>
              <a:ext uri="{FF2B5EF4-FFF2-40B4-BE49-F238E27FC236}">
                <a16:creationId xmlns:a16="http://schemas.microsoft.com/office/drawing/2014/main" id="{881AE4FB-E964-4D8C-8E91-2A650F27E1D6}"/>
              </a:ext>
            </a:extLst>
          </p:cNvPr>
          <p:cNvSpPr/>
          <p:nvPr/>
        </p:nvSpPr>
        <p:spPr>
          <a:xfrm>
            <a:off x="1240077" y="3438539"/>
            <a:ext cx="187890" cy="187890"/>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17" name="Elipsa 16">
            <a:extLst>
              <a:ext uri="{FF2B5EF4-FFF2-40B4-BE49-F238E27FC236}">
                <a16:creationId xmlns:a16="http://schemas.microsoft.com/office/drawing/2014/main" id="{DC6E591E-0A6B-4B2A-A4C2-0C4610DC2F81}"/>
              </a:ext>
            </a:extLst>
          </p:cNvPr>
          <p:cNvSpPr/>
          <p:nvPr/>
        </p:nvSpPr>
        <p:spPr>
          <a:xfrm>
            <a:off x="4305361" y="4653253"/>
            <a:ext cx="187890" cy="187890"/>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18" name="Elipsa 17">
            <a:extLst>
              <a:ext uri="{FF2B5EF4-FFF2-40B4-BE49-F238E27FC236}">
                <a16:creationId xmlns:a16="http://schemas.microsoft.com/office/drawing/2014/main" id="{CB1F3829-4EA0-4E4B-BC0F-C4E131287E13}"/>
              </a:ext>
            </a:extLst>
          </p:cNvPr>
          <p:cNvSpPr/>
          <p:nvPr/>
        </p:nvSpPr>
        <p:spPr>
          <a:xfrm>
            <a:off x="1595981" y="3820440"/>
            <a:ext cx="187890" cy="187890"/>
          </a:xfrm>
          <a:prstGeom prst="ellipse">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19" name="Elipsa 18">
            <a:extLst>
              <a:ext uri="{FF2B5EF4-FFF2-40B4-BE49-F238E27FC236}">
                <a16:creationId xmlns:a16="http://schemas.microsoft.com/office/drawing/2014/main" id="{FBB2B498-905C-452D-B4FE-C57EC67E961B}"/>
              </a:ext>
            </a:extLst>
          </p:cNvPr>
          <p:cNvSpPr/>
          <p:nvPr/>
        </p:nvSpPr>
        <p:spPr>
          <a:xfrm>
            <a:off x="6486730" y="4650035"/>
            <a:ext cx="187890" cy="187890"/>
          </a:xfrm>
          <a:prstGeom prst="ellipse">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20" name="Elipsa 19">
            <a:extLst>
              <a:ext uri="{FF2B5EF4-FFF2-40B4-BE49-F238E27FC236}">
                <a16:creationId xmlns:a16="http://schemas.microsoft.com/office/drawing/2014/main" id="{3B449C71-D9E3-425E-9A1D-A9BEDD6007D1}"/>
              </a:ext>
            </a:extLst>
          </p:cNvPr>
          <p:cNvSpPr/>
          <p:nvPr/>
        </p:nvSpPr>
        <p:spPr>
          <a:xfrm>
            <a:off x="1240077" y="4221560"/>
            <a:ext cx="187890" cy="187890"/>
          </a:xfrm>
          <a:prstGeom prst="ellipse">
            <a:avLst/>
          </a:prstGeom>
          <a:solidFill>
            <a:srgbClr val="5C2C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21" name="Elipsa 20">
            <a:extLst>
              <a:ext uri="{FF2B5EF4-FFF2-40B4-BE49-F238E27FC236}">
                <a16:creationId xmlns:a16="http://schemas.microsoft.com/office/drawing/2014/main" id="{6EACF05B-929E-4667-AC13-93A25FE37B27}"/>
              </a:ext>
            </a:extLst>
          </p:cNvPr>
          <p:cNvSpPr/>
          <p:nvPr/>
        </p:nvSpPr>
        <p:spPr>
          <a:xfrm>
            <a:off x="8668099" y="4650034"/>
            <a:ext cx="187890" cy="187890"/>
          </a:xfrm>
          <a:prstGeom prst="ellipse">
            <a:avLst/>
          </a:prstGeom>
          <a:solidFill>
            <a:srgbClr val="5C2C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p>
        </p:txBody>
      </p:sp>
    </p:spTree>
    <p:extLst>
      <p:ext uri="{BB962C8B-B14F-4D97-AF65-F5344CB8AC3E}">
        <p14:creationId xmlns:p14="http://schemas.microsoft.com/office/powerpoint/2010/main" val="414177159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6F95342-F369-4D54-93FF-B85E8239D951}"/>
              </a:ext>
            </a:extLst>
          </p:cNvPr>
          <p:cNvSpPr/>
          <p:nvPr/>
        </p:nvSpPr>
        <p:spPr>
          <a:xfrm>
            <a:off x="633654" y="195798"/>
            <a:ext cx="4572000" cy="757130"/>
          </a:xfrm>
          <a:prstGeom prst="rect">
            <a:avLst/>
          </a:prstGeom>
        </p:spPr>
        <p:txBody>
          <a:bodyPr>
            <a:spAutoFit/>
          </a:bodyPr>
          <a:lstStyle/>
          <a:p>
            <a:pPr lvl="0" fontAlgn="auto">
              <a:spcBef>
                <a:spcPct val="20000"/>
              </a:spcBef>
              <a:spcAft>
                <a:spcPts val="0"/>
              </a:spcAft>
              <a:defRPr/>
            </a:pPr>
            <a:r>
              <a:rPr lang="sl-SI" sz="2400" dirty="0">
                <a:latin typeface="Calibri" pitchFamily="34" charset="0"/>
                <a:cs typeface="Arial" pitchFamily="34" charset="0"/>
              </a:rPr>
              <a:t>Kazalniki</a:t>
            </a:r>
          </a:p>
          <a:p>
            <a:pPr lvl="0" fontAlgn="auto">
              <a:spcBef>
                <a:spcPct val="20000"/>
              </a:spcBef>
              <a:spcAft>
                <a:spcPts val="0"/>
              </a:spcAft>
              <a:defRPr/>
            </a:pPr>
            <a:r>
              <a:rPr lang="sl-SI" sz="1600" dirty="0">
                <a:solidFill>
                  <a:schemeClr val="accent6">
                    <a:lumMod val="75000"/>
                  </a:schemeClr>
                </a:solidFill>
                <a:latin typeface="Calibri" pitchFamily="34" charset="0"/>
                <a:cs typeface="Arial" pitchFamily="34" charset="0"/>
              </a:rPr>
              <a:t>Splošna dostopnost do javnih zelenih površin </a:t>
            </a:r>
          </a:p>
        </p:txBody>
      </p:sp>
      <p:pic>
        <p:nvPicPr>
          <p:cNvPr id="6" name="Picture 6">
            <a:extLst>
              <a:ext uri="{FF2B5EF4-FFF2-40B4-BE49-F238E27FC236}">
                <a16:creationId xmlns:a16="http://schemas.microsoft.com/office/drawing/2014/main" id="{CA50155D-2013-42BD-841B-70986EAE610D}"/>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6926829" y="195798"/>
            <a:ext cx="1212513" cy="565201"/>
          </a:xfrm>
          <a:prstGeom prst="rect">
            <a:avLst/>
          </a:prstGeom>
        </p:spPr>
      </p:pic>
      <p:pic>
        <p:nvPicPr>
          <p:cNvPr id="9" name="Picture 7">
            <a:extLst>
              <a:ext uri="{FF2B5EF4-FFF2-40B4-BE49-F238E27FC236}">
                <a16:creationId xmlns:a16="http://schemas.microsoft.com/office/drawing/2014/main" id="{3AC1F683-AFB6-47DD-A1E5-EF1330EE4C7B}"/>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139342" y="313749"/>
            <a:ext cx="823250" cy="329300"/>
          </a:xfrm>
          <a:prstGeom prst="rect">
            <a:avLst/>
          </a:prstGeom>
        </p:spPr>
      </p:pic>
      <p:pic>
        <p:nvPicPr>
          <p:cNvPr id="4" name="Slika 3" descr="Slika, ki vsebuje besede preslikava&#10;&#10;Opis je samodejno ustvarjen">
            <a:extLst>
              <a:ext uri="{FF2B5EF4-FFF2-40B4-BE49-F238E27FC236}">
                <a16:creationId xmlns:a16="http://schemas.microsoft.com/office/drawing/2014/main" id="{E926739B-9CEB-4815-8BE5-3287A5890CB2}"/>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730624" y="952928"/>
            <a:ext cx="3841376" cy="3841376"/>
          </a:xfrm>
          <a:prstGeom prst="rect">
            <a:avLst/>
          </a:prstGeom>
        </p:spPr>
      </p:pic>
      <p:sp>
        <p:nvSpPr>
          <p:cNvPr id="8" name="Rectangle 2">
            <a:extLst>
              <a:ext uri="{FF2B5EF4-FFF2-40B4-BE49-F238E27FC236}">
                <a16:creationId xmlns:a16="http://schemas.microsoft.com/office/drawing/2014/main" id="{A87143A4-BA81-4E0A-9475-E02073C1FA79}"/>
              </a:ext>
            </a:extLst>
          </p:cNvPr>
          <p:cNvSpPr txBox="1">
            <a:spLocks noChangeArrowheads="1"/>
          </p:cNvSpPr>
          <p:nvPr/>
        </p:nvSpPr>
        <p:spPr bwMode="auto">
          <a:xfrm>
            <a:off x="730624" y="4791294"/>
            <a:ext cx="3841376" cy="1967863"/>
          </a:xfrm>
          <a:prstGeom prst="rect">
            <a:avLst/>
          </a:prstGeom>
          <a:noFill/>
          <a:ln w="9525">
            <a:noFill/>
            <a:miter lim="800000"/>
            <a:headEnd/>
            <a:tailEnd/>
          </a:ln>
        </p:spPr>
        <p:txBody>
          <a:bodyPr vert="horz" wrap="square" lIns="91440" tIns="45720" rIns="91440" bIns="45720" numCol="1" rtlCol="0" anchor="t" anchorCtr="0" compatLnSpc="1">
            <a:prstTxWarp prst="textNoShape">
              <a:avLst/>
            </a:prstTxWarp>
            <a:noAutofit/>
          </a:bodyPr>
          <a:lstStyle/>
          <a:p>
            <a:pPr marL="285750" indent="-285750" algn="l" fontAlgn="base">
              <a:spcAft>
                <a:spcPts val="600"/>
              </a:spcAft>
              <a:buFontTx/>
              <a:buChar char="-"/>
            </a:pPr>
            <a:r>
              <a:rPr lang="sl-SI" sz="1100" dirty="0">
                <a:effectLst/>
                <a:latin typeface="Calibri" panose="020F0502020204030204" pitchFamily="34" charset="0"/>
                <a:ea typeface="PMingLiU" panose="02020500000000000000" pitchFamily="18" charset="-120"/>
                <a:cs typeface="Times New Roman" panose="02020603050405020304" pitchFamily="18" charset="0"/>
              </a:rPr>
              <a:t>Na celotnem območju UZ je mestni park v radiju dostopnosti 15min s kolesom</a:t>
            </a:r>
          </a:p>
          <a:p>
            <a:pPr marL="285750" indent="-285750" algn="l" fontAlgn="base">
              <a:spcAft>
                <a:spcPts val="600"/>
              </a:spcAft>
              <a:buFontTx/>
              <a:buChar char="-"/>
            </a:pPr>
            <a:r>
              <a:rPr lang="sl-SI" sz="1100" dirty="0">
                <a:effectLst/>
                <a:latin typeface="Calibri" panose="020F0502020204030204" pitchFamily="34" charset="0"/>
                <a:ea typeface="PMingLiU" panose="02020500000000000000" pitchFamily="18" charset="-120"/>
                <a:cs typeface="Times New Roman" panose="02020603050405020304" pitchFamily="18" charset="0"/>
              </a:rPr>
              <a:t>Dostopnos</a:t>
            </a:r>
            <a:r>
              <a:rPr lang="sl-SI" sz="1100" dirty="0">
                <a:latin typeface="Calibri" panose="020F0502020204030204" pitchFamily="34" charset="0"/>
                <a:ea typeface="PMingLiU" panose="02020500000000000000" pitchFamily="18" charset="-120"/>
                <a:cs typeface="Times New Roman" panose="02020603050405020304" pitchFamily="18" charset="0"/>
              </a:rPr>
              <a:t>t do 15min peš do mestnega parka imajo zlasti območja južnega in osrednjega dela UZ Brežice. Gre za 38% površin znotraj obravnavanih enot. </a:t>
            </a:r>
            <a:endParaRPr lang="sl-SI" sz="1000" dirty="0">
              <a:effectLst/>
              <a:latin typeface="Calibri" panose="020F0502020204030204" pitchFamily="34" charset="0"/>
              <a:ea typeface="PMingLiU" panose="02020500000000000000" pitchFamily="18" charset="-120"/>
              <a:cs typeface="Times New Roman" panose="02020603050405020304" pitchFamily="18" charset="0"/>
            </a:endParaRPr>
          </a:p>
        </p:txBody>
      </p:sp>
      <p:pic>
        <p:nvPicPr>
          <p:cNvPr id="11" name="Slika 10">
            <a:extLst>
              <a:ext uri="{FF2B5EF4-FFF2-40B4-BE49-F238E27FC236}">
                <a16:creationId xmlns:a16="http://schemas.microsoft.com/office/drawing/2014/main" id="{7DF26E23-B791-4561-83BC-6C3CCB3EDC1D}"/>
              </a:ext>
            </a:extLst>
          </p:cNvPr>
          <p:cNvPicPr>
            <a:picLocks noChangeAspect="1"/>
          </p:cNvPicPr>
          <p:nvPr/>
        </p:nvPicPr>
        <p:blipFill>
          <a:blip r:embed="rId5" cstate="print">
            <a:extLst>
              <a:ext uri="{28A0092B-C50C-407E-A947-70E740481C1C}">
                <a14:useLocalDpi xmlns:a14="http://schemas.microsoft.com/office/drawing/2010/main"/>
              </a:ext>
            </a:extLst>
          </a:blip>
          <a:srcRect/>
          <a:stretch/>
        </p:blipFill>
        <p:spPr>
          <a:xfrm>
            <a:off x="4709591" y="952928"/>
            <a:ext cx="3841376" cy="3841376"/>
          </a:xfrm>
          <a:prstGeom prst="rect">
            <a:avLst/>
          </a:prstGeom>
        </p:spPr>
      </p:pic>
      <p:sp>
        <p:nvSpPr>
          <p:cNvPr id="13" name="Rectangle 2">
            <a:extLst>
              <a:ext uri="{FF2B5EF4-FFF2-40B4-BE49-F238E27FC236}">
                <a16:creationId xmlns:a16="http://schemas.microsoft.com/office/drawing/2014/main" id="{AC9125C4-1413-4166-976D-F7EC006FEAD5}"/>
              </a:ext>
            </a:extLst>
          </p:cNvPr>
          <p:cNvSpPr txBox="1">
            <a:spLocks noChangeArrowheads="1"/>
          </p:cNvSpPr>
          <p:nvPr/>
        </p:nvSpPr>
        <p:spPr bwMode="auto">
          <a:xfrm>
            <a:off x="4709591" y="4753736"/>
            <a:ext cx="3841376" cy="1967863"/>
          </a:xfrm>
          <a:prstGeom prst="rect">
            <a:avLst/>
          </a:prstGeom>
          <a:noFill/>
          <a:ln w="9525">
            <a:noFill/>
            <a:miter lim="800000"/>
            <a:headEnd/>
            <a:tailEnd/>
          </a:ln>
        </p:spPr>
        <p:txBody>
          <a:bodyPr vert="horz" wrap="square" lIns="91440" tIns="45720" rIns="91440" bIns="45720" numCol="1" rtlCol="0" anchor="t" anchorCtr="0" compatLnSpc="1">
            <a:prstTxWarp prst="textNoShape">
              <a:avLst/>
            </a:prstTxWarp>
            <a:noAutofit/>
          </a:bodyPr>
          <a:lstStyle/>
          <a:p>
            <a:pPr marL="285750" indent="-285750" algn="l" fontAlgn="base">
              <a:spcAft>
                <a:spcPts val="600"/>
              </a:spcAft>
              <a:buFontTx/>
              <a:buChar char="-"/>
            </a:pPr>
            <a:r>
              <a:rPr lang="sl-SI" sz="1100" dirty="0">
                <a:effectLst/>
                <a:latin typeface="Calibri" panose="020F0502020204030204" pitchFamily="34" charset="0"/>
                <a:ea typeface="PMingLiU" panose="02020500000000000000" pitchFamily="18" charset="-120"/>
                <a:cs typeface="Times New Roman" panose="02020603050405020304" pitchFamily="18" charset="0"/>
              </a:rPr>
              <a:t>77,5% območij znotraj obravnavanih enot ima dostop do odprtih zelenih površin v razdalji do 5min peš. Med površine so vključene tudi območja zelenih površin med stanovanjskimi soseskami in zelene površine ob stavbah s programom.</a:t>
            </a:r>
          </a:p>
          <a:p>
            <a:pPr marL="285750" indent="-285750" algn="l" fontAlgn="base">
              <a:spcAft>
                <a:spcPts val="600"/>
              </a:spcAft>
              <a:buFontTx/>
              <a:buChar char="-"/>
            </a:pPr>
            <a:r>
              <a:rPr lang="sl-SI" sz="1100" dirty="0">
                <a:effectLst/>
                <a:latin typeface="Calibri" panose="020F0502020204030204" pitchFamily="34" charset="0"/>
                <a:ea typeface="PMingLiU" panose="02020500000000000000" pitchFamily="18" charset="-120"/>
                <a:cs typeface="Times New Roman" panose="02020603050405020304" pitchFamily="18" charset="0"/>
              </a:rPr>
              <a:t>Od najbližje zelene površine sta več kot 5min hoje oddaljeni območji za bivanje </a:t>
            </a:r>
            <a:r>
              <a:rPr lang="sl-SI" sz="1100" dirty="0" err="1">
                <a:latin typeface="Calibri" panose="020F0502020204030204" pitchFamily="34" charset="0"/>
                <a:ea typeface="PMingLiU" panose="02020500000000000000" pitchFamily="18" charset="-120"/>
                <a:cs typeface="Times New Roman" panose="02020603050405020304" pitchFamily="18" charset="0"/>
              </a:rPr>
              <a:t>Zakot</a:t>
            </a:r>
            <a:r>
              <a:rPr lang="sl-SI" sz="1100" dirty="0">
                <a:latin typeface="Calibri" panose="020F0502020204030204" pitchFamily="34" charset="0"/>
                <a:ea typeface="PMingLiU" panose="02020500000000000000" pitchFamily="18" charset="-120"/>
                <a:cs typeface="Times New Roman" panose="02020603050405020304" pitchFamily="18" charset="0"/>
              </a:rPr>
              <a:t> in </a:t>
            </a:r>
            <a:r>
              <a:rPr lang="sl-SI" sz="1100" dirty="0" err="1">
                <a:latin typeface="Calibri" panose="020F0502020204030204" pitchFamily="34" charset="0"/>
                <a:ea typeface="PMingLiU" panose="02020500000000000000" pitchFamily="18" charset="-120"/>
                <a:cs typeface="Times New Roman" panose="02020603050405020304" pitchFamily="18" charset="0"/>
              </a:rPr>
              <a:t>Črnc</a:t>
            </a:r>
            <a:r>
              <a:rPr lang="sl-SI" sz="1100" dirty="0">
                <a:latin typeface="Calibri" panose="020F0502020204030204" pitchFamily="34" charset="0"/>
                <a:ea typeface="PMingLiU" panose="02020500000000000000" pitchFamily="18" charset="-120"/>
                <a:cs typeface="Times New Roman" panose="02020603050405020304" pitchFamily="18" charset="0"/>
              </a:rPr>
              <a:t> na vzhodu, vendar gre za območji enostanovanjskih stavb, ki ju obdajajo kmetijske in gozdne površine</a:t>
            </a:r>
          </a:p>
          <a:p>
            <a:pPr marL="285750" indent="-285750" algn="l" fontAlgn="base">
              <a:spcAft>
                <a:spcPts val="600"/>
              </a:spcAft>
              <a:buFontTx/>
              <a:buChar char="-"/>
            </a:pPr>
            <a:r>
              <a:rPr lang="sl-SI" sz="1100" dirty="0">
                <a:effectLst/>
                <a:latin typeface="Calibri" panose="020F0502020204030204" pitchFamily="34" charset="0"/>
                <a:ea typeface="PMingLiU" panose="02020500000000000000" pitchFamily="18" charset="-120"/>
                <a:cs typeface="Times New Roman" panose="02020603050405020304" pitchFamily="18" charset="0"/>
              </a:rPr>
              <a:t>Slabše je dostopen severni del naselja </a:t>
            </a:r>
            <a:r>
              <a:rPr lang="sl-SI" sz="1100" dirty="0" err="1">
                <a:effectLst/>
                <a:latin typeface="Calibri" panose="020F0502020204030204" pitchFamily="34" charset="0"/>
                <a:ea typeface="PMingLiU" panose="02020500000000000000" pitchFamily="18" charset="-120"/>
                <a:cs typeface="Times New Roman" panose="02020603050405020304" pitchFamily="18" charset="0"/>
              </a:rPr>
              <a:t>Brezina</a:t>
            </a:r>
            <a:r>
              <a:rPr lang="sl-SI" sz="1100" dirty="0">
                <a:effectLst/>
                <a:latin typeface="Calibri" panose="020F0502020204030204" pitchFamily="34" charset="0"/>
                <a:ea typeface="PMingLiU" panose="02020500000000000000" pitchFamily="18" charset="-120"/>
                <a:cs typeface="Times New Roman" panose="02020603050405020304" pitchFamily="18" charset="0"/>
              </a:rPr>
              <a:t>, ter poslovna cona </a:t>
            </a:r>
            <a:r>
              <a:rPr lang="sl-SI" sz="1100" dirty="0" err="1">
                <a:effectLst/>
                <a:latin typeface="Calibri" panose="020F0502020204030204" pitchFamily="34" charset="0"/>
                <a:ea typeface="PMingLiU" panose="02020500000000000000" pitchFamily="18" charset="-120"/>
                <a:cs typeface="Times New Roman" panose="02020603050405020304" pitchFamily="18" charset="0"/>
              </a:rPr>
              <a:t>Brezina</a:t>
            </a:r>
            <a:r>
              <a:rPr lang="sl-SI" sz="1100" dirty="0">
                <a:latin typeface="Calibri" panose="020F0502020204030204" pitchFamily="34" charset="0"/>
                <a:ea typeface="PMingLiU" panose="02020500000000000000" pitchFamily="18" charset="-120"/>
                <a:cs typeface="Times New Roman" panose="02020603050405020304" pitchFamily="18" charset="0"/>
              </a:rPr>
              <a:t>. </a:t>
            </a:r>
            <a:endParaRPr lang="sl-SI" sz="1100" dirty="0">
              <a:effectLst/>
              <a:latin typeface="Calibri" panose="020F0502020204030204" pitchFamily="34" charset="0"/>
              <a:ea typeface="PMingLiU" panose="02020500000000000000" pitchFamily="18" charset="-120"/>
              <a:cs typeface="Times New Roman" panose="02020603050405020304" pitchFamily="18" charset="0"/>
            </a:endParaRPr>
          </a:p>
        </p:txBody>
      </p:sp>
    </p:spTree>
    <p:extLst>
      <p:ext uri="{BB962C8B-B14F-4D97-AF65-F5344CB8AC3E}">
        <p14:creationId xmlns:p14="http://schemas.microsoft.com/office/powerpoint/2010/main" val="152202600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6F95342-F369-4D54-93FF-B85E8239D951}"/>
              </a:ext>
            </a:extLst>
          </p:cNvPr>
          <p:cNvSpPr/>
          <p:nvPr/>
        </p:nvSpPr>
        <p:spPr>
          <a:xfrm>
            <a:off x="633654" y="195798"/>
            <a:ext cx="4572000" cy="757130"/>
          </a:xfrm>
          <a:prstGeom prst="rect">
            <a:avLst/>
          </a:prstGeom>
        </p:spPr>
        <p:txBody>
          <a:bodyPr>
            <a:spAutoFit/>
          </a:bodyPr>
          <a:lstStyle/>
          <a:p>
            <a:pPr lvl="0" fontAlgn="auto">
              <a:spcBef>
                <a:spcPct val="20000"/>
              </a:spcBef>
              <a:spcAft>
                <a:spcPts val="0"/>
              </a:spcAft>
              <a:defRPr/>
            </a:pPr>
            <a:r>
              <a:rPr lang="sl-SI" sz="2400" dirty="0">
                <a:latin typeface="Calibri" pitchFamily="34" charset="0"/>
                <a:cs typeface="Arial" pitchFamily="34" charset="0"/>
              </a:rPr>
              <a:t>Kazalniki</a:t>
            </a:r>
          </a:p>
          <a:p>
            <a:pPr lvl="0" fontAlgn="auto">
              <a:spcBef>
                <a:spcPct val="20000"/>
              </a:spcBef>
              <a:spcAft>
                <a:spcPts val="0"/>
              </a:spcAft>
              <a:defRPr/>
            </a:pPr>
            <a:r>
              <a:rPr lang="sl-SI" sz="1600" dirty="0">
                <a:solidFill>
                  <a:schemeClr val="accent6">
                    <a:lumMod val="75000"/>
                  </a:schemeClr>
                </a:solidFill>
                <a:latin typeface="Calibri" pitchFamily="34" charset="0"/>
                <a:cs typeface="Arial" pitchFamily="34" charset="0"/>
              </a:rPr>
              <a:t>Splošna dostopnost do javnih zelenih površin </a:t>
            </a:r>
          </a:p>
        </p:txBody>
      </p:sp>
      <p:pic>
        <p:nvPicPr>
          <p:cNvPr id="6" name="Picture 6">
            <a:extLst>
              <a:ext uri="{FF2B5EF4-FFF2-40B4-BE49-F238E27FC236}">
                <a16:creationId xmlns:a16="http://schemas.microsoft.com/office/drawing/2014/main" id="{CA50155D-2013-42BD-841B-70986EAE610D}"/>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6926829" y="195798"/>
            <a:ext cx="1212513" cy="565201"/>
          </a:xfrm>
          <a:prstGeom prst="rect">
            <a:avLst/>
          </a:prstGeom>
        </p:spPr>
      </p:pic>
      <p:pic>
        <p:nvPicPr>
          <p:cNvPr id="9" name="Picture 7">
            <a:extLst>
              <a:ext uri="{FF2B5EF4-FFF2-40B4-BE49-F238E27FC236}">
                <a16:creationId xmlns:a16="http://schemas.microsoft.com/office/drawing/2014/main" id="{3AC1F683-AFB6-47DD-A1E5-EF1330EE4C7B}"/>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139342" y="313749"/>
            <a:ext cx="823250" cy="329300"/>
          </a:xfrm>
          <a:prstGeom prst="rect">
            <a:avLst/>
          </a:prstGeom>
        </p:spPr>
      </p:pic>
      <p:pic>
        <p:nvPicPr>
          <p:cNvPr id="4" name="Slika 3">
            <a:extLst>
              <a:ext uri="{FF2B5EF4-FFF2-40B4-BE49-F238E27FC236}">
                <a16:creationId xmlns:a16="http://schemas.microsoft.com/office/drawing/2014/main" id="{E926739B-9CEB-4815-8BE5-3287A5890CB2}"/>
              </a:ext>
            </a:extLst>
          </p:cNvPr>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730624" y="952928"/>
            <a:ext cx="3841376" cy="3841376"/>
          </a:xfrm>
          <a:prstGeom prst="rect">
            <a:avLst/>
          </a:prstGeom>
        </p:spPr>
      </p:pic>
      <p:sp>
        <p:nvSpPr>
          <p:cNvPr id="8" name="Rectangle 2">
            <a:extLst>
              <a:ext uri="{FF2B5EF4-FFF2-40B4-BE49-F238E27FC236}">
                <a16:creationId xmlns:a16="http://schemas.microsoft.com/office/drawing/2014/main" id="{A87143A4-BA81-4E0A-9475-E02073C1FA79}"/>
              </a:ext>
            </a:extLst>
          </p:cNvPr>
          <p:cNvSpPr txBox="1">
            <a:spLocks noChangeArrowheads="1"/>
          </p:cNvSpPr>
          <p:nvPr/>
        </p:nvSpPr>
        <p:spPr bwMode="auto">
          <a:xfrm>
            <a:off x="730624" y="4791294"/>
            <a:ext cx="3841376" cy="1967863"/>
          </a:xfrm>
          <a:prstGeom prst="rect">
            <a:avLst/>
          </a:prstGeom>
          <a:noFill/>
          <a:ln w="9525">
            <a:noFill/>
            <a:miter lim="800000"/>
            <a:headEnd/>
            <a:tailEnd/>
          </a:ln>
        </p:spPr>
        <p:txBody>
          <a:bodyPr vert="horz" wrap="square" lIns="91440" tIns="45720" rIns="91440" bIns="45720" numCol="1" rtlCol="0" anchor="t" anchorCtr="0" compatLnSpc="1">
            <a:prstTxWarp prst="textNoShape">
              <a:avLst/>
            </a:prstTxWarp>
            <a:noAutofit/>
          </a:bodyPr>
          <a:lstStyle/>
          <a:p>
            <a:pPr marL="285750" indent="-285750" algn="l" fontAlgn="base">
              <a:spcAft>
                <a:spcPts val="600"/>
              </a:spcAft>
              <a:buFontTx/>
              <a:buChar char="-"/>
            </a:pPr>
            <a:r>
              <a:rPr lang="sl-SI" sz="1100" dirty="0">
                <a:effectLst/>
                <a:latin typeface="Calibri" panose="020F0502020204030204" pitchFamily="34" charset="0"/>
                <a:ea typeface="PMingLiU" panose="02020500000000000000" pitchFamily="18" charset="-120"/>
                <a:cs typeface="Times New Roman" panose="02020603050405020304" pitchFamily="18" charset="0"/>
              </a:rPr>
              <a:t>Javne </a:t>
            </a:r>
            <a:r>
              <a:rPr lang="sl-SI" sz="1100" dirty="0">
                <a:latin typeface="Calibri" panose="020F0502020204030204" pitchFamily="34" charset="0"/>
                <a:ea typeface="PMingLiU" panose="02020500000000000000" pitchFamily="18" charset="-120"/>
                <a:cs typeface="Times New Roman" panose="02020603050405020304" pitchFamily="18" charset="0"/>
              </a:rPr>
              <a:t>zelene površine so koncentrirane v mestnem jedru in neposredni bližini. (mestni park, park, rekreacijske površine)</a:t>
            </a:r>
          </a:p>
          <a:p>
            <a:pPr marL="285750" indent="-285750" algn="l" fontAlgn="base">
              <a:spcAft>
                <a:spcPts val="600"/>
              </a:spcAft>
              <a:buFontTx/>
              <a:buChar char="-"/>
            </a:pPr>
            <a:r>
              <a:rPr lang="sl-SI" sz="1100" dirty="0">
                <a:effectLst/>
                <a:latin typeface="Calibri" panose="020F0502020204030204" pitchFamily="34" charset="0"/>
                <a:ea typeface="PMingLiU" panose="02020500000000000000" pitchFamily="18" charset="-120"/>
                <a:cs typeface="Times New Roman" panose="02020603050405020304" pitchFamily="18" charset="0"/>
              </a:rPr>
              <a:t>Slabše dostop</a:t>
            </a:r>
            <a:r>
              <a:rPr lang="sl-SI" sz="1100" dirty="0">
                <a:latin typeface="Calibri" panose="020F0502020204030204" pitchFamily="34" charset="0"/>
                <a:ea typeface="PMingLiU" panose="02020500000000000000" pitchFamily="18" charset="-120"/>
                <a:cs typeface="Times New Roman" panose="02020603050405020304" pitchFamily="18" charset="0"/>
              </a:rPr>
              <a:t>en je severni in vzhodni del območja. </a:t>
            </a:r>
          </a:p>
          <a:p>
            <a:pPr marL="285750" indent="-285750" algn="l" fontAlgn="base">
              <a:spcAft>
                <a:spcPts val="600"/>
              </a:spcAft>
              <a:buFontTx/>
              <a:buChar char="-"/>
            </a:pPr>
            <a:r>
              <a:rPr lang="sl-SI" sz="1100" dirty="0">
                <a:effectLst/>
                <a:latin typeface="Calibri" panose="020F0502020204030204" pitchFamily="34" charset="0"/>
                <a:ea typeface="PMingLiU" panose="02020500000000000000" pitchFamily="18" charset="-120"/>
                <a:cs typeface="Times New Roman" panose="02020603050405020304" pitchFamily="18" charset="0"/>
              </a:rPr>
              <a:t>Na </a:t>
            </a:r>
            <a:r>
              <a:rPr lang="sl-SI" sz="1100" dirty="0">
                <a:latin typeface="Calibri" panose="020F0502020204030204" pitchFamily="34" charset="0"/>
                <a:ea typeface="PMingLiU" panose="02020500000000000000" pitchFamily="18" charset="-120"/>
                <a:cs typeface="Times New Roman" panose="02020603050405020304" pitchFamily="18" charset="0"/>
              </a:rPr>
              <a:t>območjih slabše dostopnosti do javnih zelenih površin prevladujejo območja enostanovanjskih stavb, nekaj je tudi večstanovanjskih stavb. </a:t>
            </a:r>
            <a:endParaRPr lang="sl-SI" sz="1000" dirty="0">
              <a:effectLst/>
              <a:latin typeface="Calibri" panose="020F0502020204030204" pitchFamily="34" charset="0"/>
              <a:ea typeface="PMingLiU" panose="02020500000000000000" pitchFamily="18" charset="-120"/>
              <a:cs typeface="Times New Roman" panose="02020603050405020304" pitchFamily="18" charset="0"/>
            </a:endParaRPr>
          </a:p>
        </p:txBody>
      </p:sp>
      <p:pic>
        <p:nvPicPr>
          <p:cNvPr id="11" name="Slika 10">
            <a:extLst>
              <a:ext uri="{FF2B5EF4-FFF2-40B4-BE49-F238E27FC236}">
                <a16:creationId xmlns:a16="http://schemas.microsoft.com/office/drawing/2014/main" id="{7DF26E23-B791-4561-83BC-6C3CCB3EDC1D}"/>
              </a:ext>
            </a:extLst>
          </p:cNvPr>
          <p:cNvPicPr>
            <a:picLocks noChangeAspect="1"/>
          </p:cNvPicPr>
          <p:nvPr/>
        </p:nvPicPr>
        <p:blipFill>
          <a:blip r:embed="rId5" cstate="print">
            <a:extLst>
              <a:ext uri="{28A0092B-C50C-407E-A947-70E740481C1C}">
                <a14:useLocalDpi xmlns:a14="http://schemas.microsoft.com/office/drawing/2010/main"/>
              </a:ext>
            </a:extLst>
          </a:blip>
          <a:srcRect/>
          <a:stretch/>
        </p:blipFill>
        <p:spPr>
          <a:xfrm>
            <a:off x="4709591" y="952928"/>
            <a:ext cx="3841376" cy="3841376"/>
          </a:xfrm>
          <a:prstGeom prst="rect">
            <a:avLst/>
          </a:prstGeom>
        </p:spPr>
      </p:pic>
      <p:sp>
        <p:nvSpPr>
          <p:cNvPr id="13" name="Rectangle 2">
            <a:extLst>
              <a:ext uri="{FF2B5EF4-FFF2-40B4-BE49-F238E27FC236}">
                <a16:creationId xmlns:a16="http://schemas.microsoft.com/office/drawing/2014/main" id="{AC9125C4-1413-4166-976D-F7EC006FEAD5}"/>
              </a:ext>
            </a:extLst>
          </p:cNvPr>
          <p:cNvSpPr txBox="1">
            <a:spLocks noChangeArrowheads="1"/>
          </p:cNvSpPr>
          <p:nvPr/>
        </p:nvSpPr>
        <p:spPr bwMode="auto">
          <a:xfrm>
            <a:off x="4709591" y="4753736"/>
            <a:ext cx="3841376" cy="1967863"/>
          </a:xfrm>
          <a:prstGeom prst="rect">
            <a:avLst/>
          </a:prstGeom>
          <a:noFill/>
          <a:ln w="9525">
            <a:noFill/>
            <a:miter lim="800000"/>
            <a:headEnd/>
            <a:tailEnd/>
          </a:ln>
        </p:spPr>
        <p:txBody>
          <a:bodyPr vert="horz" wrap="square" lIns="91440" tIns="45720" rIns="91440" bIns="45720" numCol="1" rtlCol="0" anchor="t" anchorCtr="0" compatLnSpc="1">
            <a:prstTxWarp prst="textNoShape">
              <a:avLst/>
            </a:prstTxWarp>
            <a:noAutofit/>
          </a:bodyPr>
          <a:lstStyle/>
          <a:p>
            <a:pPr marL="285750" indent="-285750" algn="l" fontAlgn="base">
              <a:spcAft>
                <a:spcPts val="600"/>
              </a:spcAft>
              <a:buFontTx/>
              <a:buChar char="-"/>
            </a:pPr>
            <a:r>
              <a:rPr lang="sl-SI" sz="1100" dirty="0">
                <a:effectLst/>
                <a:latin typeface="Calibri" panose="020F0502020204030204" pitchFamily="34" charset="0"/>
                <a:ea typeface="PMingLiU" panose="02020500000000000000" pitchFamily="18" charset="-120"/>
                <a:cs typeface="Times New Roman" panose="02020603050405020304" pitchFamily="18" charset="0"/>
              </a:rPr>
              <a:t>77,5% območij znotraj obravnavanih enot ima dostop do odprtih zelenih površin v razdalji do 5min peš. Med površine so vključene tudi območja zelenih površin med stanovanjskimi soseskami in zelene površine ob stavbah s programom.</a:t>
            </a:r>
          </a:p>
          <a:p>
            <a:pPr marL="285750" indent="-285750" algn="l" fontAlgn="base">
              <a:spcAft>
                <a:spcPts val="600"/>
              </a:spcAft>
              <a:buFontTx/>
              <a:buChar char="-"/>
            </a:pPr>
            <a:r>
              <a:rPr lang="sl-SI" sz="1100" dirty="0">
                <a:effectLst/>
                <a:latin typeface="Calibri" panose="020F0502020204030204" pitchFamily="34" charset="0"/>
                <a:ea typeface="PMingLiU" panose="02020500000000000000" pitchFamily="18" charset="-120"/>
                <a:cs typeface="Times New Roman" panose="02020603050405020304" pitchFamily="18" charset="0"/>
              </a:rPr>
              <a:t>Od najbližje zelene površine sta več kot 5min hoje oddaljeni območji za bivanje </a:t>
            </a:r>
            <a:r>
              <a:rPr lang="sl-SI" sz="1100" dirty="0" err="1">
                <a:latin typeface="Calibri" panose="020F0502020204030204" pitchFamily="34" charset="0"/>
                <a:ea typeface="PMingLiU" panose="02020500000000000000" pitchFamily="18" charset="-120"/>
                <a:cs typeface="Times New Roman" panose="02020603050405020304" pitchFamily="18" charset="0"/>
              </a:rPr>
              <a:t>Zakot</a:t>
            </a:r>
            <a:r>
              <a:rPr lang="sl-SI" sz="1100" dirty="0">
                <a:latin typeface="Calibri" panose="020F0502020204030204" pitchFamily="34" charset="0"/>
                <a:ea typeface="PMingLiU" panose="02020500000000000000" pitchFamily="18" charset="-120"/>
                <a:cs typeface="Times New Roman" panose="02020603050405020304" pitchFamily="18" charset="0"/>
              </a:rPr>
              <a:t> in </a:t>
            </a:r>
            <a:r>
              <a:rPr lang="sl-SI" sz="1100" dirty="0" err="1">
                <a:latin typeface="Calibri" panose="020F0502020204030204" pitchFamily="34" charset="0"/>
                <a:ea typeface="PMingLiU" panose="02020500000000000000" pitchFamily="18" charset="-120"/>
                <a:cs typeface="Times New Roman" panose="02020603050405020304" pitchFamily="18" charset="0"/>
              </a:rPr>
              <a:t>Črnc</a:t>
            </a:r>
            <a:r>
              <a:rPr lang="sl-SI" sz="1100" dirty="0">
                <a:latin typeface="Calibri" panose="020F0502020204030204" pitchFamily="34" charset="0"/>
                <a:ea typeface="PMingLiU" panose="02020500000000000000" pitchFamily="18" charset="-120"/>
                <a:cs typeface="Times New Roman" panose="02020603050405020304" pitchFamily="18" charset="0"/>
              </a:rPr>
              <a:t> na vzhodu, vendar gre za območji enostanovanjskih stavb, ki ju obdajajo kmetijske in gozdne površine</a:t>
            </a:r>
          </a:p>
          <a:p>
            <a:pPr marL="285750" indent="-285750" algn="l" fontAlgn="base">
              <a:spcAft>
                <a:spcPts val="600"/>
              </a:spcAft>
              <a:buFontTx/>
              <a:buChar char="-"/>
            </a:pPr>
            <a:r>
              <a:rPr lang="sl-SI" sz="1100" dirty="0">
                <a:effectLst/>
                <a:latin typeface="Calibri" panose="020F0502020204030204" pitchFamily="34" charset="0"/>
                <a:ea typeface="PMingLiU" panose="02020500000000000000" pitchFamily="18" charset="-120"/>
                <a:cs typeface="Times New Roman" panose="02020603050405020304" pitchFamily="18" charset="0"/>
              </a:rPr>
              <a:t>Slabše je dostopen severni del naselja </a:t>
            </a:r>
            <a:r>
              <a:rPr lang="sl-SI" sz="1100" dirty="0" err="1">
                <a:effectLst/>
                <a:latin typeface="Calibri" panose="020F0502020204030204" pitchFamily="34" charset="0"/>
                <a:ea typeface="PMingLiU" panose="02020500000000000000" pitchFamily="18" charset="-120"/>
                <a:cs typeface="Times New Roman" panose="02020603050405020304" pitchFamily="18" charset="0"/>
              </a:rPr>
              <a:t>Brezina</a:t>
            </a:r>
            <a:r>
              <a:rPr lang="sl-SI" sz="1100" dirty="0">
                <a:effectLst/>
                <a:latin typeface="Calibri" panose="020F0502020204030204" pitchFamily="34" charset="0"/>
                <a:ea typeface="PMingLiU" panose="02020500000000000000" pitchFamily="18" charset="-120"/>
                <a:cs typeface="Times New Roman" panose="02020603050405020304" pitchFamily="18" charset="0"/>
              </a:rPr>
              <a:t>, ter poslovna cona </a:t>
            </a:r>
            <a:r>
              <a:rPr lang="sl-SI" sz="1100" dirty="0" err="1">
                <a:effectLst/>
                <a:latin typeface="Calibri" panose="020F0502020204030204" pitchFamily="34" charset="0"/>
                <a:ea typeface="PMingLiU" panose="02020500000000000000" pitchFamily="18" charset="-120"/>
                <a:cs typeface="Times New Roman" panose="02020603050405020304" pitchFamily="18" charset="0"/>
              </a:rPr>
              <a:t>Brezina</a:t>
            </a:r>
            <a:r>
              <a:rPr lang="sl-SI" sz="1100" dirty="0">
                <a:latin typeface="Calibri" panose="020F0502020204030204" pitchFamily="34" charset="0"/>
                <a:ea typeface="PMingLiU" panose="02020500000000000000" pitchFamily="18" charset="-120"/>
                <a:cs typeface="Times New Roman" panose="02020603050405020304" pitchFamily="18" charset="0"/>
              </a:rPr>
              <a:t>. </a:t>
            </a:r>
            <a:endParaRPr lang="sl-SI" sz="1100" dirty="0">
              <a:effectLst/>
              <a:latin typeface="Calibri" panose="020F0502020204030204" pitchFamily="34" charset="0"/>
              <a:ea typeface="PMingLiU" panose="02020500000000000000" pitchFamily="18" charset="-120"/>
              <a:cs typeface="Times New Roman" panose="02020603050405020304" pitchFamily="18" charset="0"/>
            </a:endParaRPr>
          </a:p>
        </p:txBody>
      </p:sp>
    </p:spTree>
    <p:extLst>
      <p:ext uri="{BB962C8B-B14F-4D97-AF65-F5344CB8AC3E}">
        <p14:creationId xmlns:p14="http://schemas.microsoft.com/office/powerpoint/2010/main" val="32140861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83A0032-1781-4BE3-87EF-2F8F5575819A}"/>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7455447" y="270220"/>
            <a:ext cx="1458781" cy="679996"/>
          </a:xfrm>
          <a:prstGeom prst="rect">
            <a:avLst/>
          </a:prstGeom>
        </p:spPr>
      </p:pic>
      <p:pic>
        <p:nvPicPr>
          <p:cNvPr id="8" name="Picture 7">
            <a:extLst>
              <a:ext uri="{FF2B5EF4-FFF2-40B4-BE49-F238E27FC236}">
                <a16:creationId xmlns:a16="http://schemas.microsoft.com/office/drawing/2014/main" id="{8F91FFCD-5C6E-4F02-A32F-A09345E22418}"/>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464990" y="412126"/>
            <a:ext cx="990457" cy="396183"/>
          </a:xfrm>
          <a:prstGeom prst="rect">
            <a:avLst/>
          </a:prstGeom>
        </p:spPr>
      </p:pic>
      <p:sp>
        <p:nvSpPr>
          <p:cNvPr id="4" name="Rectangle 3">
            <a:extLst>
              <a:ext uri="{FF2B5EF4-FFF2-40B4-BE49-F238E27FC236}">
                <a16:creationId xmlns:a16="http://schemas.microsoft.com/office/drawing/2014/main" id="{F6E007E5-A2AC-44C1-84A3-A8D03D595433}"/>
              </a:ext>
            </a:extLst>
          </p:cNvPr>
          <p:cNvSpPr/>
          <p:nvPr/>
        </p:nvSpPr>
        <p:spPr>
          <a:xfrm>
            <a:off x="605076" y="2529665"/>
            <a:ext cx="7856172" cy="2908489"/>
          </a:xfrm>
          <a:prstGeom prst="rect">
            <a:avLst/>
          </a:prstGeom>
        </p:spPr>
        <p:txBody>
          <a:bodyPr wrap="square">
            <a:spAutoFit/>
          </a:bodyPr>
          <a:lstStyle/>
          <a:p>
            <a:pPr marL="455612" lvl="0" indent="-285750">
              <a:lnSpc>
                <a:spcPct val="90000"/>
              </a:lnSpc>
              <a:spcBef>
                <a:spcPct val="20000"/>
              </a:spcBef>
              <a:buClr>
                <a:srgbClr val="2B9938"/>
              </a:buClr>
              <a:buSzPct val="100000"/>
              <a:buFont typeface="Arial" panose="020B0604020202020204" pitchFamily="34" charset="0"/>
              <a:buChar char="•"/>
              <a:tabLst>
                <a:tab pos="182563" algn="l"/>
              </a:tabLst>
              <a:defRPr/>
            </a:pPr>
            <a:r>
              <a:rPr lang="pl-PL" sz="1600" dirty="0">
                <a:latin typeface="Calibri"/>
              </a:rPr>
              <a:t>Zakon o urejanju prostora (UL RS, št. 61/2017); </a:t>
            </a:r>
            <a:endParaRPr lang="en-US" sz="1600" dirty="0">
              <a:latin typeface="Calibri"/>
            </a:endParaRPr>
          </a:p>
          <a:p>
            <a:pPr marL="455612" lvl="0" indent="-285750">
              <a:lnSpc>
                <a:spcPct val="90000"/>
              </a:lnSpc>
              <a:spcBef>
                <a:spcPct val="20000"/>
              </a:spcBef>
              <a:buClr>
                <a:srgbClr val="2B9938"/>
              </a:buClr>
              <a:buSzPct val="100000"/>
              <a:buFont typeface="Arial" panose="020B0604020202020204" pitchFamily="34" charset="0"/>
              <a:buChar char="•"/>
              <a:tabLst>
                <a:tab pos="182563" algn="l"/>
              </a:tabLst>
              <a:defRPr/>
            </a:pPr>
            <a:r>
              <a:rPr lang="en-US" sz="1600" dirty="0" err="1">
                <a:latin typeface="Calibri"/>
              </a:rPr>
              <a:t>Odlok</a:t>
            </a:r>
            <a:r>
              <a:rPr lang="en-US" sz="1600" dirty="0">
                <a:latin typeface="Calibri"/>
              </a:rPr>
              <a:t> o </a:t>
            </a:r>
            <a:r>
              <a:rPr lang="en-US" sz="1600" dirty="0" err="1">
                <a:latin typeface="Calibri"/>
              </a:rPr>
              <a:t>občinskem</a:t>
            </a:r>
            <a:r>
              <a:rPr lang="en-US" sz="1600" dirty="0">
                <a:latin typeface="Calibri"/>
              </a:rPr>
              <a:t> </a:t>
            </a:r>
            <a:r>
              <a:rPr lang="en-US" sz="1600" dirty="0" err="1">
                <a:latin typeface="Calibri"/>
              </a:rPr>
              <a:t>prostorskem</a:t>
            </a:r>
            <a:r>
              <a:rPr lang="en-US" sz="1600" dirty="0">
                <a:latin typeface="Calibri"/>
              </a:rPr>
              <a:t> </a:t>
            </a:r>
            <a:r>
              <a:rPr lang="en-US" sz="1600" dirty="0" err="1">
                <a:latin typeface="Calibri"/>
              </a:rPr>
              <a:t>načrtu</a:t>
            </a:r>
            <a:r>
              <a:rPr lang="en-US" sz="1600" dirty="0">
                <a:latin typeface="Calibri"/>
              </a:rPr>
              <a:t> za </a:t>
            </a:r>
            <a:r>
              <a:rPr lang="en-US" sz="1600" dirty="0" err="1">
                <a:latin typeface="Calibri"/>
              </a:rPr>
              <a:t>območje</a:t>
            </a:r>
            <a:r>
              <a:rPr lang="en-US" sz="1600" dirty="0">
                <a:latin typeface="Calibri"/>
              </a:rPr>
              <a:t> </a:t>
            </a:r>
            <a:r>
              <a:rPr lang="en-US" sz="1600" dirty="0" err="1">
                <a:latin typeface="Calibri"/>
              </a:rPr>
              <a:t>Občine</a:t>
            </a:r>
            <a:r>
              <a:rPr lang="en-US" sz="1600" dirty="0">
                <a:latin typeface="Calibri"/>
              </a:rPr>
              <a:t> </a:t>
            </a:r>
            <a:r>
              <a:rPr lang="en-US" sz="1600" dirty="0" err="1">
                <a:latin typeface="Calibri"/>
              </a:rPr>
              <a:t>Brežice</a:t>
            </a:r>
            <a:r>
              <a:rPr lang="en-US" sz="1600" dirty="0">
                <a:latin typeface="Calibri"/>
              </a:rPr>
              <a:t> </a:t>
            </a:r>
            <a:r>
              <a:rPr lang="pl-PL" sz="1600" dirty="0">
                <a:latin typeface="Calibri"/>
              </a:rPr>
              <a:t>(UL RS, št. </a:t>
            </a:r>
            <a:r>
              <a:rPr lang="en-US" sz="1600" dirty="0">
                <a:latin typeface="Calibri"/>
              </a:rPr>
              <a:t>4</a:t>
            </a:r>
            <a:r>
              <a:rPr lang="pl-PL" sz="1600" dirty="0">
                <a:latin typeface="Calibri"/>
              </a:rPr>
              <a:t>1/201</a:t>
            </a:r>
            <a:r>
              <a:rPr lang="en-US" sz="1600" dirty="0">
                <a:latin typeface="Calibri"/>
              </a:rPr>
              <a:t>9</a:t>
            </a:r>
            <a:r>
              <a:rPr lang="pl-PL" sz="1600" dirty="0">
                <a:latin typeface="Calibri"/>
              </a:rPr>
              <a:t>); </a:t>
            </a:r>
            <a:endParaRPr lang="en-US" sz="1600" dirty="0">
              <a:latin typeface="Calibri"/>
            </a:endParaRPr>
          </a:p>
          <a:p>
            <a:pPr marL="455612" lvl="0" indent="-285750">
              <a:lnSpc>
                <a:spcPct val="90000"/>
              </a:lnSpc>
              <a:spcBef>
                <a:spcPct val="20000"/>
              </a:spcBef>
              <a:buClr>
                <a:srgbClr val="2B9938"/>
              </a:buClr>
              <a:buSzPct val="100000"/>
              <a:buFont typeface="Arial" panose="020B0604020202020204" pitchFamily="34" charset="0"/>
              <a:buChar char="•"/>
              <a:tabLst>
                <a:tab pos="182563" algn="l"/>
              </a:tabLst>
              <a:defRPr/>
            </a:pPr>
            <a:r>
              <a:rPr lang="en-US" sz="1600" dirty="0" err="1">
                <a:latin typeface="Calibri"/>
              </a:rPr>
              <a:t>Urbanistični</a:t>
            </a:r>
            <a:r>
              <a:rPr lang="en-US" sz="1600" dirty="0">
                <a:latin typeface="Calibri"/>
              </a:rPr>
              <a:t> </a:t>
            </a:r>
            <a:r>
              <a:rPr lang="en-US" sz="1600" dirty="0" err="1">
                <a:latin typeface="Calibri"/>
              </a:rPr>
              <a:t>načrt</a:t>
            </a:r>
            <a:r>
              <a:rPr lang="en-US" sz="1600" dirty="0">
                <a:latin typeface="Calibri"/>
              </a:rPr>
              <a:t> za </a:t>
            </a:r>
            <a:r>
              <a:rPr lang="en-US" sz="1600" dirty="0" err="1">
                <a:latin typeface="Calibri"/>
              </a:rPr>
              <a:t>naselja</a:t>
            </a:r>
            <a:r>
              <a:rPr lang="en-US" sz="1600" dirty="0">
                <a:latin typeface="Calibri"/>
              </a:rPr>
              <a:t> v </a:t>
            </a:r>
            <a:r>
              <a:rPr lang="en-US" sz="1600" dirty="0" err="1">
                <a:latin typeface="Calibri"/>
              </a:rPr>
              <a:t>Občini</a:t>
            </a:r>
            <a:r>
              <a:rPr lang="en-US" sz="1600" dirty="0">
                <a:latin typeface="Calibri"/>
              </a:rPr>
              <a:t> </a:t>
            </a:r>
            <a:r>
              <a:rPr lang="en-US" sz="1600" dirty="0" err="1">
                <a:latin typeface="Calibri"/>
              </a:rPr>
              <a:t>Brežice</a:t>
            </a:r>
            <a:r>
              <a:rPr lang="en-US" sz="1600" dirty="0">
                <a:latin typeface="Calibri"/>
              </a:rPr>
              <a:t>, </a:t>
            </a:r>
            <a:r>
              <a:rPr lang="en-US" sz="1600" dirty="0" err="1">
                <a:latin typeface="Calibri"/>
              </a:rPr>
              <a:t>Urbanistični</a:t>
            </a:r>
            <a:r>
              <a:rPr lang="en-US" sz="1600" dirty="0">
                <a:latin typeface="Calibri"/>
              </a:rPr>
              <a:t> </a:t>
            </a:r>
            <a:r>
              <a:rPr lang="en-US" sz="1600" dirty="0" err="1">
                <a:latin typeface="Calibri"/>
              </a:rPr>
              <a:t>načrt</a:t>
            </a:r>
            <a:r>
              <a:rPr lang="en-US" sz="1600" dirty="0">
                <a:latin typeface="Calibri"/>
              </a:rPr>
              <a:t> </a:t>
            </a:r>
            <a:r>
              <a:rPr lang="en-US" sz="1600" dirty="0" err="1">
                <a:latin typeface="Calibri"/>
              </a:rPr>
              <a:t>mesta</a:t>
            </a:r>
            <a:r>
              <a:rPr lang="en-US" sz="1600" dirty="0">
                <a:latin typeface="Calibri"/>
              </a:rPr>
              <a:t> </a:t>
            </a:r>
            <a:r>
              <a:rPr lang="en-US" sz="1600" dirty="0" err="1">
                <a:latin typeface="Calibri"/>
              </a:rPr>
              <a:t>Brežice</a:t>
            </a:r>
            <a:r>
              <a:rPr lang="en-US" sz="1600" dirty="0">
                <a:latin typeface="Calibri"/>
              </a:rPr>
              <a:t> (</a:t>
            </a:r>
            <a:r>
              <a:rPr lang="sl-SI" sz="1600" dirty="0" err="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Locus</a:t>
            </a:r>
            <a:r>
              <a:rPr lang="sl-SI" sz="16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sl-SI" sz="1600" dirty="0" err="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d.o.o</a:t>
            </a:r>
            <a:r>
              <a:rPr lang="sl-SI" sz="16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6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2014);</a:t>
            </a:r>
          </a:p>
          <a:p>
            <a:pPr marL="455612" indent="-285750">
              <a:lnSpc>
                <a:spcPct val="90000"/>
              </a:lnSpc>
              <a:spcBef>
                <a:spcPct val="20000"/>
              </a:spcBef>
              <a:buClr>
                <a:srgbClr val="2B9938"/>
              </a:buClr>
              <a:buSzPct val="100000"/>
              <a:buFont typeface="Arial" panose="020B0604020202020204" pitchFamily="34" charset="0"/>
              <a:buChar char="•"/>
              <a:tabLst>
                <a:tab pos="182563" algn="l"/>
              </a:tabLst>
              <a:defRPr/>
            </a:pPr>
            <a:r>
              <a:rPr lang="sl-SI" sz="1600" dirty="0">
                <a:effectLst/>
                <a:latin typeface="Calibri" panose="020F0502020204030204" pitchFamily="34" charset="0"/>
                <a:ea typeface="PMingLiU" panose="02020500000000000000" pitchFamily="18" charset="-120"/>
                <a:cs typeface="Times New Roman" panose="02020603050405020304" pitchFamily="18" charset="0"/>
              </a:rPr>
              <a:t>Priporočila za izdelavo urbanistične zasnove (Urbanistični inštitut Republike Slovenije, maj 2020)</a:t>
            </a:r>
            <a:r>
              <a:rPr lang="en-US" sz="1600" dirty="0">
                <a:effectLst/>
                <a:latin typeface="Calibri" panose="020F0502020204030204" pitchFamily="34" charset="0"/>
                <a:ea typeface="PMingLiU" panose="02020500000000000000" pitchFamily="18" charset="-120"/>
                <a:cs typeface="Times New Roman" panose="02020603050405020304" pitchFamily="18" charset="0"/>
              </a:rPr>
              <a:t>;</a:t>
            </a:r>
          </a:p>
          <a:p>
            <a:pPr marL="455612" indent="-285750">
              <a:lnSpc>
                <a:spcPct val="90000"/>
              </a:lnSpc>
              <a:spcBef>
                <a:spcPct val="20000"/>
              </a:spcBef>
              <a:buClr>
                <a:srgbClr val="2B9938"/>
              </a:buClr>
              <a:buSzPct val="100000"/>
              <a:buFont typeface="Arial" panose="020B0604020202020204" pitchFamily="34" charset="0"/>
              <a:buChar char="•"/>
              <a:tabLst>
                <a:tab pos="182563" algn="l"/>
              </a:tabLst>
              <a:defRPr/>
            </a:pPr>
            <a:r>
              <a:rPr lang="sl-SI" sz="1600" dirty="0">
                <a:effectLst/>
                <a:latin typeface="Calibri" panose="020F0502020204030204" pitchFamily="34" charset="0"/>
                <a:ea typeface="PMingLiU" panose="02020500000000000000" pitchFamily="18" charset="-120"/>
                <a:cs typeface="Times New Roman" panose="02020603050405020304" pitchFamily="18" charset="0"/>
              </a:rPr>
              <a:t>Poročilo o izhodiščnem stanju v prostoru in prostorskem razvoju občine Grosuplje (</a:t>
            </a:r>
            <a:r>
              <a:rPr lang="sl-SI" sz="1600" dirty="0" err="1">
                <a:effectLst/>
                <a:latin typeface="Calibri" panose="020F0502020204030204" pitchFamily="34" charset="0"/>
                <a:ea typeface="PMingLiU" panose="02020500000000000000" pitchFamily="18" charset="-120"/>
                <a:cs typeface="Times New Roman" panose="02020603050405020304" pitchFamily="18" charset="0"/>
              </a:rPr>
              <a:t>Locus</a:t>
            </a:r>
            <a:r>
              <a:rPr lang="sl-SI" sz="1600" dirty="0">
                <a:effectLst/>
                <a:latin typeface="Calibri" panose="020F0502020204030204" pitchFamily="34" charset="0"/>
                <a:ea typeface="PMingLiU" panose="02020500000000000000" pitchFamily="18" charset="-120"/>
                <a:cs typeface="Times New Roman" panose="02020603050405020304" pitchFamily="18" charset="0"/>
              </a:rPr>
              <a:t> </a:t>
            </a:r>
            <a:r>
              <a:rPr lang="sl-SI" sz="1600" dirty="0" err="1">
                <a:effectLst/>
                <a:latin typeface="Calibri" panose="020F0502020204030204" pitchFamily="34" charset="0"/>
                <a:ea typeface="PMingLiU" panose="02020500000000000000" pitchFamily="18" charset="-120"/>
                <a:cs typeface="Times New Roman" panose="02020603050405020304" pitchFamily="18" charset="0"/>
              </a:rPr>
              <a:t>d.o.o</a:t>
            </a:r>
            <a:r>
              <a:rPr lang="sl-SI" sz="1600" dirty="0">
                <a:effectLst/>
                <a:latin typeface="Calibri" panose="020F0502020204030204" pitchFamily="34" charset="0"/>
                <a:ea typeface="PMingLiU" panose="02020500000000000000" pitchFamily="18" charset="-120"/>
                <a:cs typeface="Times New Roman" panose="02020603050405020304" pitchFamily="18" charset="0"/>
              </a:rPr>
              <a:t>., 2020</a:t>
            </a:r>
            <a:r>
              <a:rPr lang="en-US" sz="1600" dirty="0">
                <a:effectLst/>
                <a:latin typeface="Calibri" panose="020F0502020204030204" pitchFamily="34" charset="0"/>
                <a:ea typeface="PMingLiU" panose="02020500000000000000" pitchFamily="18" charset="-120"/>
                <a:cs typeface="Times New Roman" panose="02020603050405020304" pitchFamily="18" charset="0"/>
              </a:rPr>
              <a:t>).</a:t>
            </a:r>
            <a:r>
              <a:rPr lang="sl-SI" sz="1600" dirty="0">
                <a:effectLst/>
                <a:latin typeface="Calibri" panose="020F0502020204030204" pitchFamily="34" charset="0"/>
                <a:ea typeface="PMingLiU" panose="02020500000000000000" pitchFamily="18" charset="-120"/>
                <a:cs typeface="Times New Roman" panose="02020603050405020304" pitchFamily="18" charset="0"/>
              </a:rPr>
              <a:t> </a:t>
            </a:r>
          </a:p>
          <a:p>
            <a:pPr marL="455612" lvl="0" indent="-285750">
              <a:lnSpc>
                <a:spcPct val="90000"/>
              </a:lnSpc>
              <a:spcBef>
                <a:spcPct val="20000"/>
              </a:spcBef>
              <a:buClr>
                <a:srgbClr val="2B9938"/>
              </a:buClr>
              <a:buSzPct val="100000"/>
              <a:buFont typeface="Arial" panose="020B0604020202020204" pitchFamily="34" charset="0"/>
              <a:buChar char="•"/>
              <a:tabLst>
                <a:tab pos="182563" algn="l"/>
              </a:tabLst>
              <a:defRPr/>
            </a:pPr>
            <a:endParaRPr lang="en-US" sz="16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endParaRPr>
          </a:p>
          <a:p>
            <a:pPr marL="455612" lvl="0" indent="-285750">
              <a:lnSpc>
                <a:spcPct val="90000"/>
              </a:lnSpc>
              <a:spcBef>
                <a:spcPct val="20000"/>
              </a:spcBef>
              <a:buClr>
                <a:srgbClr val="2B9938"/>
              </a:buClr>
              <a:buSzPct val="100000"/>
              <a:buFont typeface="Arial" panose="020B0604020202020204" pitchFamily="34" charset="0"/>
              <a:buChar char="•"/>
              <a:tabLst>
                <a:tab pos="182563" algn="l"/>
              </a:tabLst>
              <a:defRPr/>
            </a:pPr>
            <a:endParaRPr lang="sl-SI" sz="1600" dirty="0">
              <a:latin typeface="Calibri"/>
            </a:endParaRPr>
          </a:p>
          <a:p>
            <a:pPr marL="455612" lvl="0" indent="-285750">
              <a:lnSpc>
                <a:spcPct val="90000"/>
              </a:lnSpc>
              <a:spcBef>
                <a:spcPct val="20000"/>
              </a:spcBef>
              <a:buClr>
                <a:srgbClr val="E8BA00"/>
              </a:buClr>
              <a:buSzPct val="100000"/>
              <a:buFont typeface="Arial" panose="020B0604020202020204" pitchFamily="34" charset="0"/>
              <a:buChar char="•"/>
              <a:tabLst>
                <a:tab pos="182563" algn="l"/>
              </a:tabLst>
              <a:defRPr/>
            </a:pPr>
            <a:endParaRPr lang="sl-SI" dirty="0">
              <a:latin typeface="Calibri"/>
            </a:endParaRPr>
          </a:p>
        </p:txBody>
      </p:sp>
      <p:sp>
        <p:nvSpPr>
          <p:cNvPr id="3" name="Rectangle 2">
            <a:extLst>
              <a:ext uri="{FF2B5EF4-FFF2-40B4-BE49-F238E27FC236}">
                <a16:creationId xmlns:a16="http://schemas.microsoft.com/office/drawing/2014/main" id="{06F95342-F369-4D54-93FF-B85E8239D951}"/>
              </a:ext>
            </a:extLst>
          </p:cNvPr>
          <p:cNvSpPr/>
          <p:nvPr/>
        </p:nvSpPr>
        <p:spPr>
          <a:xfrm>
            <a:off x="633654" y="1131252"/>
            <a:ext cx="4572000" cy="892552"/>
          </a:xfrm>
          <a:prstGeom prst="rect">
            <a:avLst/>
          </a:prstGeom>
        </p:spPr>
        <p:txBody>
          <a:bodyPr>
            <a:spAutoFit/>
          </a:bodyPr>
          <a:lstStyle/>
          <a:p>
            <a:pPr lvl="0" fontAlgn="auto">
              <a:spcBef>
                <a:spcPct val="20000"/>
              </a:spcBef>
              <a:spcAft>
                <a:spcPts val="0"/>
              </a:spcAft>
              <a:defRPr/>
            </a:pPr>
            <a:r>
              <a:rPr lang="en-US" sz="2600" dirty="0" err="1">
                <a:latin typeface="Calibri" pitchFamily="34" charset="0"/>
                <a:cs typeface="Arial" pitchFamily="34" charset="0"/>
              </a:rPr>
              <a:t>Metodologija</a:t>
            </a:r>
            <a:r>
              <a:rPr lang="en-US" sz="2600" dirty="0">
                <a:latin typeface="Calibri" pitchFamily="34" charset="0"/>
                <a:cs typeface="Arial" pitchFamily="34" charset="0"/>
              </a:rPr>
              <a:t> in </a:t>
            </a:r>
            <a:r>
              <a:rPr lang="en-US" sz="2600" dirty="0" err="1">
                <a:latin typeface="Calibri" pitchFamily="34" charset="0"/>
                <a:cs typeface="Arial" pitchFamily="34" charset="0"/>
              </a:rPr>
              <a:t>strokovna</a:t>
            </a:r>
            <a:r>
              <a:rPr lang="en-US" sz="2600" dirty="0">
                <a:latin typeface="Calibri" pitchFamily="34" charset="0"/>
                <a:cs typeface="Arial" pitchFamily="34" charset="0"/>
              </a:rPr>
              <a:t> </a:t>
            </a:r>
            <a:r>
              <a:rPr lang="sl-SI" sz="2600" dirty="0">
                <a:latin typeface="Calibri" pitchFamily="34" charset="0"/>
                <a:cs typeface="Arial" pitchFamily="34" charset="0"/>
              </a:rPr>
              <a:t>izhodišča</a:t>
            </a:r>
          </a:p>
        </p:txBody>
      </p:sp>
    </p:spTree>
    <p:extLst>
      <p:ext uri="{BB962C8B-B14F-4D97-AF65-F5344CB8AC3E}">
        <p14:creationId xmlns:p14="http://schemas.microsoft.com/office/powerpoint/2010/main" val="236328469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Slika 6">
            <a:extLst>
              <a:ext uri="{FF2B5EF4-FFF2-40B4-BE49-F238E27FC236}">
                <a16:creationId xmlns:a16="http://schemas.microsoft.com/office/drawing/2014/main" id="{0593F115-B7EB-465D-B4D8-9D7C500B3DCA}"/>
              </a:ext>
            </a:extLst>
          </p:cNvPr>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633654" y="1954061"/>
            <a:ext cx="4659682" cy="4659682"/>
          </a:xfrm>
          <a:prstGeom prst="rect">
            <a:avLst/>
          </a:prstGeom>
        </p:spPr>
      </p:pic>
      <p:sp>
        <p:nvSpPr>
          <p:cNvPr id="15" name="Pravokotnik 14">
            <a:extLst>
              <a:ext uri="{FF2B5EF4-FFF2-40B4-BE49-F238E27FC236}">
                <a16:creationId xmlns:a16="http://schemas.microsoft.com/office/drawing/2014/main" id="{45B9A1A1-90D8-4A97-B5A4-2E1A3716598C}"/>
              </a:ext>
            </a:extLst>
          </p:cNvPr>
          <p:cNvSpPr/>
          <p:nvPr/>
        </p:nvSpPr>
        <p:spPr>
          <a:xfrm>
            <a:off x="2448838" y="2104373"/>
            <a:ext cx="2736937" cy="2455100"/>
          </a:xfrm>
          <a:prstGeom prst="rect">
            <a:avLst/>
          </a:prstGeom>
          <a:noFill/>
          <a:ln w="190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3" name="Rectangle 2">
            <a:extLst>
              <a:ext uri="{FF2B5EF4-FFF2-40B4-BE49-F238E27FC236}">
                <a16:creationId xmlns:a16="http://schemas.microsoft.com/office/drawing/2014/main" id="{06F95342-F369-4D54-93FF-B85E8239D951}"/>
              </a:ext>
            </a:extLst>
          </p:cNvPr>
          <p:cNvSpPr/>
          <p:nvPr/>
        </p:nvSpPr>
        <p:spPr>
          <a:xfrm>
            <a:off x="633654" y="950709"/>
            <a:ext cx="7341946" cy="1052596"/>
          </a:xfrm>
          <a:prstGeom prst="rect">
            <a:avLst/>
          </a:prstGeom>
        </p:spPr>
        <p:txBody>
          <a:bodyPr wrap="square">
            <a:spAutoFit/>
          </a:bodyPr>
          <a:lstStyle/>
          <a:p>
            <a:pPr lvl="0" fontAlgn="auto">
              <a:spcBef>
                <a:spcPct val="20000"/>
              </a:spcBef>
              <a:spcAft>
                <a:spcPts val="0"/>
              </a:spcAft>
              <a:defRPr/>
            </a:pPr>
            <a:r>
              <a:rPr lang="sl-SI" sz="2400" dirty="0">
                <a:latin typeface="Calibri" pitchFamily="34" charset="0"/>
                <a:cs typeface="Arial" pitchFamily="34" charset="0"/>
              </a:rPr>
              <a:t>Kazalniki</a:t>
            </a:r>
          </a:p>
          <a:p>
            <a:pPr lvl="0" fontAlgn="auto">
              <a:spcBef>
                <a:spcPct val="20000"/>
              </a:spcBef>
              <a:spcAft>
                <a:spcPts val="0"/>
              </a:spcAft>
              <a:defRPr/>
            </a:pPr>
            <a:r>
              <a:rPr lang="sl-SI" sz="1600" dirty="0">
                <a:solidFill>
                  <a:schemeClr val="accent6">
                    <a:lumMod val="75000"/>
                  </a:schemeClr>
                </a:solidFill>
                <a:latin typeface="Calibri" pitchFamily="34" charset="0"/>
                <a:cs typeface="Arial" pitchFamily="34" charset="0"/>
              </a:rPr>
              <a:t>Zelene površine znotraj obravnavanih enot : bivanjska enota</a:t>
            </a:r>
          </a:p>
          <a:p>
            <a:pPr lvl="0" fontAlgn="auto">
              <a:spcBef>
                <a:spcPct val="20000"/>
              </a:spcBef>
              <a:spcAft>
                <a:spcPts val="0"/>
              </a:spcAft>
              <a:defRPr/>
            </a:pPr>
            <a:r>
              <a:rPr lang="sl-SI" sz="1600" dirty="0">
                <a:solidFill>
                  <a:schemeClr val="accent6">
                    <a:lumMod val="75000"/>
                  </a:schemeClr>
                </a:solidFill>
                <a:latin typeface="Calibri" pitchFamily="34" charset="0"/>
                <a:cs typeface="Arial" pitchFamily="34" charset="0"/>
              </a:rPr>
              <a:t>Stanovanjsko območje med Bizeljsko cesto in Cesto svobode – južni del</a:t>
            </a:r>
          </a:p>
        </p:txBody>
      </p:sp>
      <p:pic>
        <p:nvPicPr>
          <p:cNvPr id="5" name="Picture 6">
            <a:extLst>
              <a:ext uri="{FF2B5EF4-FFF2-40B4-BE49-F238E27FC236}">
                <a16:creationId xmlns:a16="http://schemas.microsoft.com/office/drawing/2014/main" id="{6116475F-483B-4257-92EB-EE15BF5B8C9F}"/>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926829" y="195798"/>
            <a:ext cx="1212513" cy="565201"/>
          </a:xfrm>
          <a:prstGeom prst="rect">
            <a:avLst/>
          </a:prstGeom>
        </p:spPr>
      </p:pic>
      <p:pic>
        <p:nvPicPr>
          <p:cNvPr id="6" name="Picture 7">
            <a:extLst>
              <a:ext uri="{FF2B5EF4-FFF2-40B4-BE49-F238E27FC236}">
                <a16:creationId xmlns:a16="http://schemas.microsoft.com/office/drawing/2014/main" id="{D31C462D-6E66-4F75-88F2-79DEB373BE31}"/>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8139342" y="313749"/>
            <a:ext cx="823250" cy="329300"/>
          </a:xfrm>
          <a:prstGeom prst="rect">
            <a:avLst/>
          </a:prstGeom>
        </p:spPr>
      </p:pic>
      <p:sp>
        <p:nvSpPr>
          <p:cNvPr id="8" name="Pravokotnik 7">
            <a:extLst>
              <a:ext uri="{FF2B5EF4-FFF2-40B4-BE49-F238E27FC236}">
                <a16:creationId xmlns:a16="http://schemas.microsoft.com/office/drawing/2014/main" id="{38BAE8DD-6A9C-4686-8B83-53529D549139}"/>
              </a:ext>
            </a:extLst>
          </p:cNvPr>
          <p:cNvSpPr/>
          <p:nvPr/>
        </p:nvSpPr>
        <p:spPr>
          <a:xfrm>
            <a:off x="1121079" y="3903490"/>
            <a:ext cx="1177447" cy="1075606"/>
          </a:xfrm>
          <a:prstGeom prst="rect">
            <a:avLst/>
          </a:prstGeom>
          <a:noFill/>
          <a:ln w="190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p>
        </p:txBody>
      </p:sp>
      <p:pic>
        <p:nvPicPr>
          <p:cNvPr id="11" name="Slika 10">
            <a:extLst>
              <a:ext uri="{FF2B5EF4-FFF2-40B4-BE49-F238E27FC236}">
                <a16:creationId xmlns:a16="http://schemas.microsoft.com/office/drawing/2014/main" id="{0A86B5F0-3D0C-41CC-B347-B1F3513C52E0}"/>
              </a:ext>
            </a:extLst>
          </p:cNvPr>
          <p:cNvPicPr>
            <a:picLocks noChangeAspect="1"/>
          </p:cNvPicPr>
          <p:nvPr/>
        </p:nvPicPr>
        <p:blipFill>
          <a:blip r:embed="rId5"/>
          <a:stretch>
            <a:fillRect/>
          </a:stretch>
        </p:blipFill>
        <p:spPr>
          <a:xfrm>
            <a:off x="5355333" y="3046040"/>
            <a:ext cx="1446296" cy="896830"/>
          </a:xfrm>
          <a:prstGeom prst="rect">
            <a:avLst/>
          </a:prstGeom>
        </p:spPr>
      </p:pic>
      <p:pic>
        <p:nvPicPr>
          <p:cNvPr id="13" name="Slika 12">
            <a:extLst>
              <a:ext uri="{FF2B5EF4-FFF2-40B4-BE49-F238E27FC236}">
                <a16:creationId xmlns:a16="http://schemas.microsoft.com/office/drawing/2014/main" id="{8525CD35-1FCD-4378-B34D-7B8B96DC068A}"/>
              </a:ext>
            </a:extLst>
          </p:cNvPr>
          <p:cNvPicPr>
            <a:picLocks noChangeAspect="1"/>
          </p:cNvPicPr>
          <p:nvPr/>
        </p:nvPicPr>
        <p:blipFill>
          <a:blip r:embed="rId6"/>
          <a:stretch>
            <a:fillRect/>
          </a:stretch>
        </p:blipFill>
        <p:spPr>
          <a:xfrm>
            <a:off x="5355333" y="1962746"/>
            <a:ext cx="3607494" cy="985521"/>
          </a:xfrm>
          <a:prstGeom prst="rect">
            <a:avLst/>
          </a:prstGeom>
        </p:spPr>
      </p:pic>
      <p:pic>
        <p:nvPicPr>
          <p:cNvPr id="14" name="Slika 13">
            <a:extLst>
              <a:ext uri="{FF2B5EF4-FFF2-40B4-BE49-F238E27FC236}">
                <a16:creationId xmlns:a16="http://schemas.microsoft.com/office/drawing/2014/main" id="{EEA9F56F-80C2-4745-A066-C552D094450F}"/>
              </a:ext>
            </a:extLst>
          </p:cNvPr>
          <p:cNvPicPr>
            <a:picLocks noChangeAspect="1"/>
          </p:cNvPicPr>
          <p:nvPr/>
        </p:nvPicPr>
        <p:blipFill>
          <a:blip r:embed="rId7"/>
          <a:stretch>
            <a:fillRect/>
          </a:stretch>
        </p:blipFill>
        <p:spPr>
          <a:xfrm>
            <a:off x="5355333" y="4007717"/>
            <a:ext cx="3024579" cy="641387"/>
          </a:xfrm>
          <a:prstGeom prst="rect">
            <a:avLst/>
          </a:prstGeom>
        </p:spPr>
      </p:pic>
      <p:sp>
        <p:nvSpPr>
          <p:cNvPr id="16" name="Pravokotnik 15">
            <a:extLst>
              <a:ext uri="{FF2B5EF4-FFF2-40B4-BE49-F238E27FC236}">
                <a16:creationId xmlns:a16="http://schemas.microsoft.com/office/drawing/2014/main" id="{36DF98A3-7CFD-4EFD-9015-877F7DCF181B}"/>
              </a:ext>
            </a:extLst>
          </p:cNvPr>
          <p:cNvSpPr/>
          <p:nvPr/>
        </p:nvSpPr>
        <p:spPr>
          <a:xfrm>
            <a:off x="770351" y="2948267"/>
            <a:ext cx="1878904" cy="2675919"/>
          </a:xfrm>
          <a:prstGeom prst="rect">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p>
        </p:txBody>
      </p:sp>
      <p:cxnSp>
        <p:nvCxnSpPr>
          <p:cNvPr id="10" name="Raven puščični povezovalnik 9">
            <a:extLst>
              <a:ext uri="{FF2B5EF4-FFF2-40B4-BE49-F238E27FC236}">
                <a16:creationId xmlns:a16="http://schemas.microsoft.com/office/drawing/2014/main" id="{4D3E91E6-F4C0-4411-9854-21030F16AE33}"/>
              </a:ext>
            </a:extLst>
          </p:cNvPr>
          <p:cNvCxnSpPr/>
          <p:nvPr/>
        </p:nvCxnSpPr>
        <p:spPr>
          <a:xfrm>
            <a:off x="2392471" y="3903490"/>
            <a:ext cx="2900865" cy="0"/>
          </a:xfrm>
          <a:prstGeom prst="straightConnector1">
            <a:avLst/>
          </a:prstGeom>
          <a:ln w="19050">
            <a:solidFill>
              <a:srgbClr val="FFFF00"/>
            </a:solidFill>
            <a:tailEnd type="triangle"/>
          </a:ln>
        </p:spPr>
        <p:style>
          <a:lnRef idx="1">
            <a:schemeClr val="accent1"/>
          </a:lnRef>
          <a:fillRef idx="0">
            <a:schemeClr val="accent1"/>
          </a:fillRef>
          <a:effectRef idx="0">
            <a:schemeClr val="accent1"/>
          </a:effectRef>
          <a:fontRef idx="minor">
            <a:schemeClr val="tx1"/>
          </a:fontRef>
        </p:style>
      </p:cxnSp>
      <p:sp>
        <p:nvSpPr>
          <p:cNvPr id="17" name="PoljeZBesedilom 16">
            <a:extLst>
              <a:ext uri="{FF2B5EF4-FFF2-40B4-BE49-F238E27FC236}">
                <a16:creationId xmlns:a16="http://schemas.microsoft.com/office/drawing/2014/main" id="{5AE26ED3-F010-42F4-8AA5-CCFF8313942B}"/>
              </a:ext>
            </a:extLst>
          </p:cNvPr>
          <p:cNvSpPr txBox="1"/>
          <p:nvPr/>
        </p:nvSpPr>
        <p:spPr>
          <a:xfrm>
            <a:off x="715091" y="2704479"/>
            <a:ext cx="1810111" cy="246221"/>
          </a:xfrm>
          <a:prstGeom prst="rect">
            <a:avLst/>
          </a:prstGeom>
          <a:noFill/>
        </p:spPr>
        <p:txBody>
          <a:bodyPr wrap="none" rtlCol="0">
            <a:spAutoFit/>
          </a:bodyPr>
          <a:lstStyle/>
          <a:p>
            <a:r>
              <a:rPr lang="sl-SI" sz="1000" dirty="0">
                <a:latin typeface="+mn-lt"/>
              </a:rPr>
              <a:t>zadostne javne zelene površine</a:t>
            </a:r>
          </a:p>
        </p:txBody>
      </p:sp>
      <p:sp>
        <p:nvSpPr>
          <p:cNvPr id="19" name="PoljeZBesedilom 18">
            <a:extLst>
              <a:ext uri="{FF2B5EF4-FFF2-40B4-BE49-F238E27FC236}">
                <a16:creationId xmlns:a16="http://schemas.microsoft.com/office/drawing/2014/main" id="{3A746D33-A122-4A60-ABE1-9C8673AE1EB9}"/>
              </a:ext>
            </a:extLst>
          </p:cNvPr>
          <p:cNvSpPr txBox="1"/>
          <p:nvPr/>
        </p:nvSpPr>
        <p:spPr>
          <a:xfrm>
            <a:off x="2448838" y="2077260"/>
            <a:ext cx="2792752" cy="246221"/>
          </a:xfrm>
          <a:prstGeom prst="rect">
            <a:avLst/>
          </a:prstGeom>
          <a:noFill/>
        </p:spPr>
        <p:txBody>
          <a:bodyPr wrap="none" rtlCol="0">
            <a:spAutoFit/>
          </a:bodyPr>
          <a:lstStyle/>
          <a:p>
            <a:r>
              <a:rPr lang="sl-SI" sz="1000" dirty="0">
                <a:latin typeface="+mn-lt"/>
              </a:rPr>
              <a:t>slabša opremljenost z javnimi zelenimi površinami</a:t>
            </a:r>
          </a:p>
        </p:txBody>
      </p:sp>
      <p:cxnSp>
        <p:nvCxnSpPr>
          <p:cNvPr id="23" name="Povezovalnik: kolenski 22">
            <a:extLst>
              <a:ext uri="{FF2B5EF4-FFF2-40B4-BE49-F238E27FC236}">
                <a16:creationId xmlns:a16="http://schemas.microsoft.com/office/drawing/2014/main" id="{483EBACD-0636-484C-8D21-99375CF55CDB}"/>
              </a:ext>
            </a:extLst>
          </p:cNvPr>
          <p:cNvCxnSpPr/>
          <p:nvPr/>
        </p:nvCxnSpPr>
        <p:spPr>
          <a:xfrm>
            <a:off x="4741101" y="4559473"/>
            <a:ext cx="552235" cy="275574"/>
          </a:xfrm>
          <a:prstGeom prst="bentConnector3">
            <a:avLst/>
          </a:prstGeom>
          <a:ln>
            <a:tailEnd type="triangle"/>
          </a:ln>
        </p:spPr>
        <p:style>
          <a:lnRef idx="1">
            <a:schemeClr val="accent2"/>
          </a:lnRef>
          <a:fillRef idx="0">
            <a:schemeClr val="accent2"/>
          </a:fillRef>
          <a:effectRef idx="0">
            <a:schemeClr val="accent2"/>
          </a:effectRef>
          <a:fontRef idx="minor">
            <a:schemeClr val="tx1"/>
          </a:fontRef>
        </p:style>
      </p:cxnSp>
      <p:pic>
        <p:nvPicPr>
          <p:cNvPr id="24" name="Slika 23">
            <a:extLst>
              <a:ext uri="{FF2B5EF4-FFF2-40B4-BE49-F238E27FC236}">
                <a16:creationId xmlns:a16="http://schemas.microsoft.com/office/drawing/2014/main" id="{FB0B7C0F-0619-4A0B-AC32-A4BCA747835E}"/>
              </a:ext>
            </a:extLst>
          </p:cNvPr>
          <p:cNvPicPr>
            <a:picLocks noChangeAspect="1"/>
          </p:cNvPicPr>
          <p:nvPr/>
        </p:nvPicPr>
        <p:blipFill>
          <a:blip r:embed="rId8"/>
          <a:stretch>
            <a:fillRect/>
          </a:stretch>
        </p:blipFill>
        <p:spPr>
          <a:xfrm>
            <a:off x="5355333" y="4743675"/>
            <a:ext cx="3034342" cy="517289"/>
          </a:xfrm>
          <a:prstGeom prst="rect">
            <a:avLst/>
          </a:prstGeom>
        </p:spPr>
      </p:pic>
    </p:spTree>
    <p:extLst>
      <p:ext uri="{BB962C8B-B14F-4D97-AF65-F5344CB8AC3E}">
        <p14:creationId xmlns:p14="http://schemas.microsoft.com/office/powerpoint/2010/main" val="181777711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6F95342-F369-4D54-93FF-B85E8239D951}"/>
              </a:ext>
            </a:extLst>
          </p:cNvPr>
          <p:cNvSpPr/>
          <p:nvPr/>
        </p:nvSpPr>
        <p:spPr>
          <a:xfrm>
            <a:off x="633654" y="1131252"/>
            <a:ext cx="7341946" cy="757130"/>
          </a:xfrm>
          <a:prstGeom prst="rect">
            <a:avLst/>
          </a:prstGeom>
        </p:spPr>
        <p:txBody>
          <a:bodyPr wrap="square">
            <a:spAutoFit/>
          </a:bodyPr>
          <a:lstStyle/>
          <a:p>
            <a:pPr lvl="0" fontAlgn="auto">
              <a:spcBef>
                <a:spcPct val="20000"/>
              </a:spcBef>
              <a:spcAft>
                <a:spcPts val="0"/>
              </a:spcAft>
              <a:defRPr/>
            </a:pPr>
            <a:r>
              <a:rPr lang="sl-SI" sz="2400" dirty="0">
                <a:latin typeface="Calibri" pitchFamily="34" charset="0"/>
                <a:cs typeface="Arial" pitchFamily="34" charset="0"/>
              </a:rPr>
              <a:t>Kazalniki</a:t>
            </a:r>
          </a:p>
          <a:p>
            <a:pPr lvl="0" fontAlgn="auto">
              <a:spcBef>
                <a:spcPct val="20000"/>
              </a:spcBef>
              <a:spcAft>
                <a:spcPts val="0"/>
              </a:spcAft>
              <a:defRPr/>
            </a:pPr>
            <a:r>
              <a:rPr lang="sl-SI" sz="1600" dirty="0">
                <a:solidFill>
                  <a:schemeClr val="accent6">
                    <a:lumMod val="75000"/>
                  </a:schemeClr>
                </a:solidFill>
                <a:latin typeface="Calibri" pitchFamily="34" charset="0"/>
                <a:cs typeface="Arial" pitchFamily="34" charset="0"/>
              </a:rPr>
              <a:t>Dostopnost zelenih površin</a:t>
            </a:r>
          </a:p>
        </p:txBody>
      </p:sp>
      <p:pic>
        <p:nvPicPr>
          <p:cNvPr id="5" name="Picture 6">
            <a:extLst>
              <a:ext uri="{FF2B5EF4-FFF2-40B4-BE49-F238E27FC236}">
                <a16:creationId xmlns:a16="http://schemas.microsoft.com/office/drawing/2014/main" id="{6116475F-483B-4257-92EB-EE15BF5B8C9F}"/>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6926829" y="195798"/>
            <a:ext cx="1212513" cy="565201"/>
          </a:xfrm>
          <a:prstGeom prst="rect">
            <a:avLst/>
          </a:prstGeom>
        </p:spPr>
      </p:pic>
      <p:pic>
        <p:nvPicPr>
          <p:cNvPr id="6" name="Picture 7">
            <a:extLst>
              <a:ext uri="{FF2B5EF4-FFF2-40B4-BE49-F238E27FC236}">
                <a16:creationId xmlns:a16="http://schemas.microsoft.com/office/drawing/2014/main" id="{D31C462D-6E66-4F75-88F2-79DEB373BE31}"/>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139342" y="313749"/>
            <a:ext cx="823250" cy="329300"/>
          </a:xfrm>
          <a:prstGeom prst="rect">
            <a:avLst/>
          </a:prstGeom>
        </p:spPr>
      </p:pic>
      <p:pic>
        <p:nvPicPr>
          <p:cNvPr id="7" name="Slika 6">
            <a:extLst>
              <a:ext uri="{FF2B5EF4-FFF2-40B4-BE49-F238E27FC236}">
                <a16:creationId xmlns:a16="http://schemas.microsoft.com/office/drawing/2014/main" id="{0C5D8435-2F06-4EB1-AD7A-68C37B8ED9B2}"/>
              </a:ext>
            </a:extLst>
          </p:cNvPr>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633654" y="1954061"/>
            <a:ext cx="4659682" cy="4659682"/>
          </a:xfrm>
          <a:prstGeom prst="rect">
            <a:avLst/>
          </a:prstGeom>
        </p:spPr>
      </p:pic>
      <p:sp>
        <p:nvSpPr>
          <p:cNvPr id="8" name="Rectangle 2">
            <a:extLst>
              <a:ext uri="{FF2B5EF4-FFF2-40B4-BE49-F238E27FC236}">
                <a16:creationId xmlns:a16="http://schemas.microsoft.com/office/drawing/2014/main" id="{D94743F8-A8B3-4036-A4A8-C7571E757F10}"/>
              </a:ext>
            </a:extLst>
          </p:cNvPr>
          <p:cNvSpPr txBox="1">
            <a:spLocks noChangeArrowheads="1"/>
          </p:cNvSpPr>
          <p:nvPr/>
        </p:nvSpPr>
        <p:spPr bwMode="auto">
          <a:xfrm>
            <a:off x="5472630" y="1950890"/>
            <a:ext cx="3348640" cy="1967863"/>
          </a:xfrm>
          <a:prstGeom prst="rect">
            <a:avLst/>
          </a:prstGeom>
          <a:noFill/>
          <a:ln w="9525">
            <a:noFill/>
            <a:miter lim="800000"/>
            <a:headEnd/>
            <a:tailEnd/>
          </a:ln>
        </p:spPr>
        <p:txBody>
          <a:bodyPr vert="horz" wrap="square" lIns="91440" tIns="45720" rIns="91440" bIns="45720" numCol="1" rtlCol="0" anchor="t" anchorCtr="0" compatLnSpc="1">
            <a:prstTxWarp prst="textNoShape">
              <a:avLst/>
            </a:prstTxWarp>
            <a:noAutofit/>
          </a:bodyPr>
          <a:lstStyle/>
          <a:p>
            <a:pPr marL="285750" indent="-285750" algn="l" fontAlgn="base">
              <a:spcAft>
                <a:spcPts val="600"/>
              </a:spcAft>
              <a:buFontTx/>
              <a:buChar char="-"/>
            </a:pPr>
            <a:r>
              <a:rPr lang="sl-SI" sz="1000" dirty="0">
                <a:effectLst/>
                <a:latin typeface="Calibri" panose="020F0502020204030204" pitchFamily="34" charset="0"/>
                <a:ea typeface="PMingLiU" panose="02020500000000000000" pitchFamily="18" charset="-120"/>
                <a:cs typeface="Times New Roman" panose="02020603050405020304" pitchFamily="18" charset="0"/>
              </a:rPr>
              <a:t>Večina območja ima v radiju 5min peš dostopnosti zeleno površino, vendar gre zlasti za zelene površine večstanovanjskih sosesk.</a:t>
            </a:r>
          </a:p>
          <a:p>
            <a:pPr marL="285750" indent="-285750" algn="l" fontAlgn="base">
              <a:spcAft>
                <a:spcPts val="600"/>
              </a:spcAft>
              <a:buFontTx/>
              <a:buChar char="-"/>
            </a:pPr>
            <a:r>
              <a:rPr lang="sl-SI" sz="1000" dirty="0">
                <a:effectLst/>
                <a:latin typeface="Calibri" panose="020F0502020204030204" pitchFamily="34" charset="0"/>
                <a:ea typeface="PMingLiU" panose="02020500000000000000" pitchFamily="18" charset="-120"/>
                <a:cs typeface="Times New Roman" panose="02020603050405020304" pitchFamily="18" charset="0"/>
              </a:rPr>
              <a:t>Na vzhodnem delu prevladujejo enostanovanjske stavbe, </a:t>
            </a:r>
            <a:r>
              <a:rPr lang="sl-SI" sz="1000" dirty="0">
                <a:latin typeface="Calibri" panose="020F0502020204030204" pitchFamily="34" charset="0"/>
                <a:ea typeface="PMingLiU" panose="02020500000000000000" pitchFamily="18" charset="-120"/>
                <a:cs typeface="Times New Roman" panose="02020603050405020304" pitchFamily="18" charset="0"/>
              </a:rPr>
              <a:t>na tem območju ni javnih zelenih površin.</a:t>
            </a:r>
          </a:p>
          <a:p>
            <a:pPr marL="285750" indent="-285750" algn="l" fontAlgn="base">
              <a:spcAft>
                <a:spcPts val="600"/>
              </a:spcAft>
              <a:buFontTx/>
              <a:buChar char="-"/>
            </a:pPr>
            <a:r>
              <a:rPr lang="sl-SI" sz="1000" dirty="0">
                <a:effectLst/>
                <a:latin typeface="Calibri" panose="020F0502020204030204" pitchFamily="34" charset="0"/>
                <a:ea typeface="PMingLiU" panose="02020500000000000000" pitchFamily="18" charset="-120"/>
                <a:cs typeface="Times New Roman" panose="02020603050405020304" pitchFamily="18" charset="0"/>
              </a:rPr>
              <a:t>Skrajni vzhodni del območja je od najbližje zelene površine oddaljen več kot 5min hoje (vendar ustreza kriteriju 10min /600m oddaljenosti). </a:t>
            </a:r>
          </a:p>
          <a:p>
            <a:pPr marL="285750" indent="-285750" algn="l" fontAlgn="base">
              <a:spcAft>
                <a:spcPts val="600"/>
              </a:spcAft>
              <a:buFontTx/>
              <a:buChar char="-"/>
            </a:pPr>
            <a:r>
              <a:rPr lang="sl-SI" sz="1000" dirty="0">
                <a:latin typeface="Calibri" panose="020F0502020204030204" pitchFamily="34" charset="0"/>
                <a:ea typeface="PMingLiU" panose="02020500000000000000" pitchFamily="18" charset="-120"/>
                <a:cs typeface="Times New Roman" panose="02020603050405020304" pitchFamily="18" charset="0"/>
              </a:rPr>
              <a:t>Skrajni zahodni del ima najboljšo preskrbljenost z zelenimi površinami, iz območja je v neposredni bližini dostopna tudi šola s pripadajočimi športnimi površinami. </a:t>
            </a:r>
            <a:endParaRPr lang="sl-SI" sz="1000" dirty="0">
              <a:effectLst/>
              <a:latin typeface="Calibri" panose="020F0502020204030204" pitchFamily="34" charset="0"/>
              <a:ea typeface="PMingLiU" panose="02020500000000000000" pitchFamily="18" charset="-120"/>
              <a:cs typeface="Times New Roman" panose="02020603050405020304" pitchFamily="18" charset="0"/>
            </a:endParaRPr>
          </a:p>
        </p:txBody>
      </p:sp>
    </p:spTree>
    <p:extLst>
      <p:ext uri="{BB962C8B-B14F-4D97-AF65-F5344CB8AC3E}">
        <p14:creationId xmlns:p14="http://schemas.microsoft.com/office/powerpoint/2010/main" val="87031561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6F95342-F369-4D54-93FF-B85E8239D951}"/>
              </a:ext>
            </a:extLst>
          </p:cNvPr>
          <p:cNvSpPr/>
          <p:nvPr/>
        </p:nvSpPr>
        <p:spPr>
          <a:xfrm>
            <a:off x="633654" y="950709"/>
            <a:ext cx="7341946" cy="1052596"/>
          </a:xfrm>
          <a:prstGeom prst="rect">
            <a:avLst/>
          </a:prstGeom>
        </p:spPr>
        <p:txBody>
          <a:bodyPr wrap="square">
            <a:spAutoFit/>
          </a:bodyPr>
          <a:lstStyle/>
          <a:p>
            <a:pPr lvl="0" fontAlgn="auto">
              <a:spcBef>
                <a:spcPct val="20000"/>
              </a:spcBef>
              <a:spcAft>
                <a:spcPts val="0"/>
              </a:spcAft>
              <a:defRPr/>
            </a:pPr>
            <a:r>
              <a:rPr lang="sl-SI" sz="2400" dirty="0">
                <a:latin typeface="Calibri" pitchFamily="34" charset="0"/>
                <a:cs typeface="Arial" pitchFamily="34" charset="0"/>
              </a:rPr>
              <a:t>Kazalniki </a:t>
            </a:r>
          </a:p>
          <a:p>
            <a:pPr lvl="0" fontAlgn="auto">
              <a:spcBef>
                <a:spcPct val="20000"/>
              </a:spcBef>
              <a:spcAft>
                <a:spcPts val="0"/>
              </a:spcAft>
              <a:defRPr/>
            </a:pPr>
            <a:r>
              <a:rPr lang="sl-SI" sz="1600" dirty="0">
                <a:solidFill>
                  <a:schemeClr val="accent6">
                    <a:lumMod val="75000"/>
                  </a:schemeClr>
                </a:solidFill>
                <a:latin typeface="Calibri" pitchFamily="34" charset="0"/>
                <a:cs typeface="Arial" pitchFamily="34" charset="0"/>
              </a:rPr>
              <a:t>Zelene površine znotraj obravnavanih enot : oskrbno – bivanjska enota</a:t>
            </a:r>
          </a:p>
          <a:p>
            <a:pPr lvl="0" fontAlgn="auto">
              <a:spcBef>
                <a:spcPct val="20000"/>
              </a:spcBef>
              <a:spcAft>
                <a:spcPts val="0"/>
              </a:spcAft>
              <a:defRPr/>
            </a:pPr>
            <a:r>
              <a:rPr lang="sl-SI" sz="1600" dirty="0">
                <a:solidFill>
                  <a:schemeClr val="accent6">
                    <a:lumMod val="75000"/>
                  </a:schemeClr>
                </a:solidFill>
                <a:latin typeface="Calibri" pitchFamily="34" charset="0"/>
                <a:cs typeface="Arial" pitchFamily="34" charset="0"/>
              </a:rPr>
              <a:t>Mestno jedro</a:t>
            </a:r>
          </a:p>
        </p:txBody>
      </p:sp>
      <p:pic>
        <p:nvPicPr>
          <p:cNvPr id="5" name="Picture 6">
            <a:extLst>
              <a:ext uri="{FF2B5EF4-FFF2-40B4-BE49-F238E27FC236}">
                <a16:creationId xmlns:a16="http://schemas.microsoft.com/office/drawing/2014/main" id="{6116475F-483B-4257-92EB-EE15BF5B8C9F}"/>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6926829" y="195798"/>
            <a:ext cx="1212513" cy="565201"/>
          </a:xfrm>
          <a:prstGeom prst="rect">
            <a:avLst/>
          </a:prstGeom>
        </p:spPr>
      </p:pic>
      <p:pic>
        <p:nvPicPr>
          <p:cNvPr id="6" name="Picture 7">
            <a:extLst>
              <a:ext uri="{FF2B5EF4-FFF2-40B4-BE49-F238E27FC236}">
                <a16:creationId xmlns:a16="http://schemas.microsoft.com/office/drawing/2014/main" id="{D31C462D-6E66-4F75-88F2-79DEB373BE31}"/>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139342" y="313749"/>
            <a:ext cx="823250" cy="329300"/>
          </a:xfrm>
          <a:prstGeom prst="rect">
            <a:avLst/>
          </a:prstGeom>
        </p:spPr>
      </p:pic>
      <p:pic>
        <p:nvPicPr>
          <p:cNvPr id="7" name="Slika 6">
            <a:extLst>
              <a:ext uri="{FF2B5EF4-FFF2-40B4-BE49-F238E27FC236}">
                <a16:creationId xmlns:a16="http://schemas.microsoft.com/office/drawing/2014/main" id="{0593F115-B7EB-465D-B4D8-9D7C500B3DCA}"/>
              </a:ext>
            </a:extLst>
          </p:cNvPr>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633654" y="1954061"/>
            <a:ext cx="4659682" cy="4659682"/>
          </a:xfrm>
          <a:prstGeom prst="rect">
            <a:avLst/>
          </a:prstGeom>
        </p:spPr>
      </p:pic>
      <p:pic>
        <p:nvPicPr>
          <p:cNvPr id="2" name="Slika 1">
            <a:extLst>
              <a:ext uri="{FF2B5EF4-FFF2-40B4-BE49-F238E27FC236}">
                <a16:creationId xmlns:a16="http://schemas.microsoft.com/office/drawing/2014/main" id="{18C73E2E-0AA1-499D-84F3-9F7B67AD9428}"/>
              </a:ext>
            </a:extLst>
          </p:cNvPr>
          <p:cNvPicPr>
            <a:picLocks noChangeAspect="1"/>
          </p:cNvPicPr>
          <p:nvPr/>
        </p:nvPicPr>
        <p:blipFill>
          <a:blip r:embed="rId5"/>
          <a:stretch>
            <a:fillRect/>
          </a:stretch>
        </p:blipFill>
        <p:spPr>
          <a:xfrm>
            <a:off x="5378230" y="1954061"/>
            <a:ext cx="3584362" cy="1399057"/>
          </a:xfrm>
          <a:prstGeom prst="rect">
            <a:avLst/>
          </a:prstGeom>
        </p:spPr>
      </p:pic>
      <p:sp>
        <p:nvSpPr>
          <p:cNvPr id="8" name="Pravokotnik 7">
            <a:extLst>
              <a:ext uri="{FF2B5EF4-FFF2-40B4-BE49-F238E27FC236}">
                <a16:creationId xmlns:a16="http://schemas.microsoft.com/office/drawing/2014/main" id="{E34D0FF1-34A1-40A1-8FC9-A89D64EF4528}"/>
              </a:ext>
            </a:extLst>
          </p:cNvPr>
          <p:cNvSpPr/>
          <p:nvPr/>
        </p:nvSpPr>
        <p:spPr>
          <a:xfrm>
            <a:off x="2968668" y="4083485"/>
            <a:ext cx="695196" cy="771211"/>
          </a:xfrm>
          <a:prstGeom prst="rect">
            <a:avLst/>
          </a:prstGeom>
          <a:noFill/>
          <a:ln w="952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9" name="Pravokotnik 8">
            <a:extLst>
              <a:ext uri="{FF2B5EF4-FFF2-40B4-BE49-F238E27FC236}">
                <a16:creationId xmlns:a16="http://schemas.microsoft.com/office/drawing/2014/main" id="{0E744602-E0D2-4F79-96D3-47982A432C1D}"/>
              </a:ext>
            </a:extLst>
          </p:cNvPr>
          <p:cNvSpPr/>
          <p:nvPr/>
        </p:nvSpPr>
        <p:spPr>
          <a:xfrm>
            <a:off x="2912302" y="4912291"/>
            <a:ext cx="751562" cy="771211"/>
          </a:xfrm>
          <a:prstGeom prst="rect">
            <a:avLst/>
          </a:prstGeom>
          <a:noFill/>
          <a:ln w="12700"/>
        </p:spPr>
        <p:style>
          <a:lnRef idx="2">
            <a:schemeClr val="accent1"/>
          </a:lnRef>
          <a:fillRef idx="1">
            <a:schemeClr val="lt1"/>
          </a:fillRef>
          <a:effectRef idx="0">
            <a:schemeClr val="accent1"/>
          </a:effectRef>
          <a:fontRef idx="minor">
            <a:schemeClr val="dk1"/>
          </a:fontRef>
        </p:style>
        <p:txBody>
          <a:bodyPr rtlCol="0" anchor="ctr"/>
          <a:lstStyle/>
          <a:p>
            <a:pPr algn="ctr"/>
            <a:endParaRPr lang="sl-SI"/>
          </a:p>
        </p:txBody>
      </p:sp>
      <p:sp>
        <p:nvSpPr>
          <p:cNvPr id="10" name="Pravokotnik 9">
            <a:extLst>
              <a:ext uri="{FF2B5EF4-FFF2-40B4-BE49-F238E27FC236}">
                <a16:creationId xmlns:a16="http://schemas.microsoft.com/office/drawing/2014/main" id="{9F5027FD-3A68-4399-B05A-C37E21F760BF}"/>
              </a:ext>
            </a:extLst>
          </p:cNvPr>
          <p:cNvSpPr/>
          <p:nvPr/>
        </p:nvSpPr>
        <p:spPr>
          <a:xfrm>
            <a:off x="2486071" y="4089748"/>
            <a:ext cx="425886" cy="594986"/>
          </a:xfrm>
          <a:prstGeom prst="rect">
            <a:avLst/>
          </a:prstGeom>
          <a:noFill/>
          <a:ln w="952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p>
        </p:txBody>
      </p:sp>
      <p:pic>
        <p:nvPicPr>
          <p:cNvPr id="11" name="Slika 10">
            <a:extLst>
              <a:ext uri="{FF2B5EF4-FFF2-40B4-BE49-F238E27FC236}">
                <a16:creationId xmlns:a16="http://schemas.microsoft.com/office/drawing/2014/main" id="{7CBF8E1B-8B49-4A6A-B9EC-34061D6F3797}"/>
              </a:ext>
            </a:extLst>
          </p:cNvPr>
          <p:cNvPicPr>
            <a:picLocks noChangeAspect="1"/>
          </p:cNvPicPr>
          <p:nvPr/>
        </p:nvPicPr>
        <p:blipFill>
          <a:blip r:embed="rId6"/>
          <a:stretch>
            <a:fillRect/>
          </a:stretch>
        </p:blipFill>
        <p:spPr>
          <a:xfrm>
            <a:off x="5378230" y="3950082"/>
            <a:ext cx="2212543" cy="1113171"/>
          </a:xfrm>
          <a:prstGeom prst="rect">
            <a:avLst/>
          </a:prstGeom>
        </p:spPr>
      </p:pic>
      <p:cxnSp>
        <p:nvCxnSpPr>
          <p:cNvPr id="12" name="Raven puščični povezovalnik 11">
            <a:extLst>
              <a:ext uri="{FF2B5EF4-FFF2-40B4-BE49-F238E27FC236}">
                <a16:creationId xmlns:a16="http://schemas.microsoft.com/office/drawing/2014/main" id="{414B01E0-331C-412F-8D62-60B2B92DA47D}"/>
              </a:ext>
            </a:extLst>
          </p:cNvPr>
          <p:cNvCxnSpPr>
            <a:cxnSpLocks/>
          </p:cNvCxnSpPr>
          <p:nvPr/>
        </p:nvCxnSpPr>
        <p:spPr>
          <a:xfrm>
            <a:off x="3739019" y="4083485"/>
            <a:ext cx="1484334" cy="0"/>
          </a:xfrm>
          <a:prstGeom prst="straightConnector1">
            <a:avLst/>
          </a:prstGeom>
          <a:ln w="1270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5" name="Povezovalnik: kolenski 14">
            <a:extLst>
              <a:ext uri="{FF2B5EF4-FFF2-40B4-BE49-F238E27FC236}">
                <a16:creationId xmlns:a16="http://schemas.microsoft.com/office/drawing/2014/main" id="{D648B3D2-F431-474A-9219-81B810A0DA0D}"/>
              </a:ext>
            </a:extLst>
          </p:cNvPr>
          <p:cNvCxnSpPr>
            <a:cxnSpLocks/>
          </p:cNvCxnSpPr>
          <p:nvPr/>
        </p:nvCxnSpPr>
        <p:spPr>
          <a:xfrm flipV="1">
            <a:off x="3692047" y="4469091"/>
            <a:ext cx="1531306" cy="443200"/>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 name="Povezovalnik: kolenski 17">
            <a:extLst>
              <a:ext uri="{FF2B5EF4-FFF2-40B4-BE49-F238E27FC236}">
                <a16:creationId xmlns:a16="http://schemas.microsoft.com/office/drawing/2014/main" id="{E2DF7915-04A2-4BE5-926A-70A49DBFB3F2}"/>
              </a:ext>
            </a:extLst>
          </p:cNvPr>
          <p:cNvCxnSpPr>
            <a:cxnSpLocks/>
          </p:cNvCxnSpPr>
          <p:nvPr/>
        </p:nvCxnSpPr>
        <p:spPr>
          <a:xfrm>
            <a:off x="2968668" y="4684734"/>
            <a:ext cx="2254685" cy="169961"/>
          </a:xfrm>
          <a:prstGeom prst="bentConnector3">
            <a:avLst/>
          </a:prstGeom>
          <a:ln>
            <a:solidFill>
              <a:srgbClr val="FFFF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5198889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6F95342-F369-4D54-93FF-B85E8239D951}"/>
              </a:ext>
            </a:extLst>
          </p:cNvPr>
          <p:cNvSpPr/>
          <p:nvPr/>
        </p:nvSpPr>
        <p:spPr>
          <a:xfrm>
            <a:off x="633654" y="1131252"/>
            <a:ext cx="7341946" cy="757130"/>
          </a:xfrm>
          <a:prstGeom prst="rect">
            <a:avLst/>
          </a:prstGeom>
        </p:spPr>
        <p:txBody>
          <a:bodyPr wrap="square">
            <a:spAutoFit/>
          </a:bodyPr>
          <a:lstStyle/>
          <a:p>
            <a:pPr lvl="0" fontAlgn="auto">
              <a:spcBef>
                <a:spcPct val="20000"/>
              </a:spcBef>
              <a:spcAft>
                <a:spcPts val="0"/>
              </a:spcAft>
              <a:defRPr/>
            </a:pPr>
            <a:r>
              <a:rPr lang="sl-SI" sz="2400" dirty="0">
                <a:latin typeface="Calibri" pitchFamily="34" charset="0"/>
                <a:cs typeface="Arial" pitchFamily="34" charset="0"/>
              </a:rPr>
              <a:t>Kazalniki</a:t>
            </a:r>
          </a:p>
          <a:p>
            <a:pPr lvl="0" fontAlgn="auto">
              <a:spcBef>
                <a:spcPct val="20000"/>
              </a:spcBef>
              <a:spcAft>
                <a:spcPts val="0"/>
              </a:spcAft>
              <a:defRPr/>
            </a:pPr>
            <a:r>
              <a:rPr lang="sl-SI" sz="1600" dirty="0">
                <a:solidFill>
                  <a:schemeClr val="accent6">
                    <a:lumMod val="75000"/>
                  </a:schemeClr>
                </a:solidFill>
                <a:latin typeface="Calibri" pitchFamily="34" charset="0"/>
                <a:cs typeface="Arial" pitchFamily="34" charset="0"/>
              </a:rPr>
              <a:t>Dostopnost zelenih površin</a:t>
            </a:r>
          </a:p>
        </p:txBody>
      </p:sp>
      <p:pic>
        <p:nvPicPr>
          <p:cNvPr id="5" name="Picture 6">
            <a:extLst>
              <a:ext uri="{FF2B5EF4-FFF2-40B4-BE49-F238E27FC236}">
                <a16:creationId xmlns:a16="http://schemas.microsoft.com/office/drawing/2014/main" id="{6116475F-483B-4257-92EB-EE15BF5B8C9F}"/>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6926829" y="195798"/>
            <a:ext cx="1212513" cy="565201"/>
          </a:xfrm>
          <a:prstGeom prst="rect">
            <a:avLst/>
          </a:prstGeom>
        </p:spPr>
      </p:pic>
      <p:pic>
        <p:nvPicPr>
          <p:cNvPr id="6" name="Picture 7">
            <a:extLst>
              <a:ext uri="{FF2B5EF4-FFF2-40B4-BE49-F238E27FC236}">
                <a16:creationId xmlns:a16="http://schemas.microsoft.com/office/drawing/2014/main" id="{D31C462D-6E66-4F75-88F2-79DEB373BE31}"/>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139342" y="313749"/>
            <a:ext cx="823250" cy="329300"/>
          </a:xfrm>
          <a:prstGeom prst="rect">
            <a:avLst/>
          </a:prstGeom>
        </p:spPr>
      </p:pic>
      <p:pic>
        <p:nvPicPr>
          <p:cNvPr id="7" name="Slika 6">
            <a:extLst>
              <a:ext uri="{FF2B5EF4-FFF2-40B4-BE49-F238E27FC236}">
                <a16:creationId xmlns:a16="http://schemas.microsoft.com/office/drawing/2014/main" id="{0C5D8435-2F06-4EB1-AD7A-68C37B8ED9B2}"/>
              </a:ext>
            </a:extLst>
          </p:cNvPr>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633654" y="1954061"/>
            <a:ext cx="4659682" cy="4659682"/>
          </a:xfrm>
          <a:prstGeom prst="rect">
            <a:avLst/>
          </a:prstGeom>
        </p:spPr>
      </p:pic>
      <p:sp>
        <p:nvSpPr>
          <p:cNvPr id="8" name="Rectangle 2">
            <a:extLst>
              <a:ext uri="{FF2B5EF4-FFF2-40B4-BE49-F238E27FC236}">
                <a16:creationId xmlns:a16="http://schemas.microsoft.com/office/drawing/2014/main" id="{D94743F8-A8B3-4036-A4A8-C7571E757F10}"/>
              </a:ext>
            </a:extLst>
          </p:cNvPr>
          <p:cNvSpPr txBox="1">
            <a:spLocks noChangeArrowheads="1"/>
          </p:cNvSpPr>
          <p:nvPr/>
        </p:nvSpPr>
        <p:spPr bwMode="auto">
          <a:xfrm>
            <a:off x="5472630" y="1950890"/>
            <a:ext cx="3348640" cy="1967863"/>
          </a:xfrm>
          <a:prstGeom prst="rect">
            <a:avLst/>
          </a:prstGeom>
          <a:noFill/>
          <a:ln w="9525">
            <a:noFill/>
            <a:miter lim="800000"/>
            <a:headEnd/>
            <a:tailEnd/>
          </a:ln>
        </p:spPr>
        <p:txBody>
          <a:bodyPr vert="horz" wrap="square" lIns="91440" tIns="45720" rIns="91440" bIns="45720" numCol="1" rtlCol="0" anchor="t" anchorCtr="0" compatLnSpc="1">
            <a:prstTxWarp prst="textNoShape">
              <a:avLst/>
            </a:prstTxWarp>
            <a:noAutofit/>
          </a:bodyPr>
          <a:lstStyle/>
          <a:p>
            <a:pPr marL="285750" indent="-285750" algn="l" fontAlgn="base">
              <a:spcAft>
                <a:spcPts val="600"/>
              </a:spcAft>
              <a:buFontTx/>
              <a:buChar char="-"/>
            </a:pPr>
            <a:r>
              <a:rPr lang="sl-SI" sz="1000" dirty="0">
                <a:effectLst/>
                <a:latin typeface="Calibri" panose="020F0502020204030204" pitchFamily="34" charset="0"/>
                <a:ea typeface="PMingLiU" panose="02020500000000000000" pitchFamily="18" charset="-120"/>
                <a:cs typeface="Times New Roman" panose="02020603050405020304" pitchFamily="18" charset="0"/>
              </a:rPr>
              <a:t>Mestno jedro ima dobro opremljenost z zelenimi površinami.</a:t>
            </a:r>
          </a:p>
          <a:p>
            <a:pPr marL="285750" indent="-285750" algn="l" fontAlgn="base">
              <a:spcAft>
                <a:spcPts val="600"/>
              </a:spcAft>
              <a:buFontTx/>
              <a:buChar char="-"/>
            </a:pPr>
            <a:r>
              <a:rPr lang="sl-SI" sz="1000" dirty="0">
                <a:latin typeface="Calibri" panose="020F0502020204030204" pitchFamily="34" charset="0"/>
                <a:ea typeface="PMingLiU" panose="02020500000000000000" pitchFamily="18" charset="-120"/>
                <a:cs typeface="Times New Roman" panose="02020603050405020304" pitchFamily="18" charset="0"/>
              </a:rPr>
              <a:t>Celotno območje starega mestnega jedra leži v radiju 5min peš dostopnosti do najbližje javne zelene površine. </a:t>
            </a:r>
          </a:p>
          <a:p>
            <a:pPr marL="285750" indent="-285750" algn="l" fontAlgn="base">
              <a:spcAft>
                <a:spcPts val="600"/>
              </a:spcAft>
              <a:buFontTx/>
              <a:buChar char="-"/>
            </a:pPr>
            <a:r>
              <a:rPr lang="sl-SI" sz="1000" dirty="0">
                <a:latin typeface="Calibri" panose="020F0502020204030204" pitchFamily="34" charset="0"/>
                <a:ea typeface="PMingLiU" panose="02020500000000000000" pitchFamily="18" charset="-120"/>
                <a:cs typeface="Times New Roman" panose="02020603050405020304" pitchFamily="18" charset="0"/>
              </a:rPr>
              <a:t>Na območju je mestni park.</a:t>
            </a:r>
          </a:p>
          <a:p>
            <a:pPr marL="285750" indent="-285750" algn="l" fontAlgn="base">
              <a:spcAft>
                <a:spcPts val="600"/>
              </a:spcAft>
              <a:buFontTx/>
              <a:buChar char="-"/>
            </a:pPr>
            <a:r>
              <a:rPr lang="sl-SI" sz="1000" dirty="0">
                <a:latin typeface="Calibri" panose="020F0502020204030204" pitchFamily="34" charset="0"/>
                <a:ea typeface="PMingLiU" panose="02020500000000000000" pitchFamily="18" charset="-120"/>
                <a:cs typeface="Times New Roman" panose="02020603050405020304" pitchFamily="18" charset="0"/>
              </a:rPr>
              <a:t>Poleg mestnega parka so jedru še manjše parkovne površine.</a:t>
            </a:r>
          </a:p>
          <a:p>
            <a:pPr marL="285750" indent="-285750" algn="l" fontAlgn="base">
              <a:spcAft>
                <a:spcPts val="600"/>
              </a:spcAft>
              <a:buFontTx/>
              <a:buChar char="-"/>
            </a:pPr>
            <a:r>
              <a:rPr lang="sl-SI" sz="1000" dirty="0">
                <a:latin typeface="Calibri" panose="020F0502020204030204" pitchFamily="34" charset="0"/>
                <a:ea typeface="PMingLiU" panose="02020500000000000000" pitchFamily="18" charset="-120"/>
                <a:cs typeface="Times New Roman" panose="02020603050405020304" pitchFamily="18" charset="0"/>
              </a:rPr>
              <a:t>Južno od območja je </a:t>
            </a:r>
            <a:r>
              <a:rPr lang="sl-SI" sz="1000" dirty="0" err="1">
                <a:latin typeface="Calibri" panose="020F0502020204030204" pitchFamily="34" charset="0"/>
                <a:ea typeface="PMingLiU" panose="02020500000000000000" pitchFamily="18" charset="-120"/>
                <a:cs typeface="Times New Roman" panose="02020603050405020304" pitchFamily="18" charset="0"/>
              </a:rPr>
              <a:t>hidorelektrarna</a:t>
            </a:r>
            <a:r>
              <a:rPr lang="sl-SI" sz="1000" dirty="0">
                <a:latin typeface="Calibri" panose="020F0502020204030204" pitchFamily="34" charset="0"/>
                <a:ea typeface="PMingLiU" panose="02020500000000000000" pitchFamily="18" charset="-120"/>
                <a:cs typeface="Times New Roman" panose="02020603050405020304" pitchFamily="18" charset="0"/>
              </a:rPr>
              <a:t>, ob kateri so urejene sprehajalne poti.</a:t>
            </a:r>
          </a:p>
        </p:txBody>
      </p:sp>
    </p:spTree>
    <p:extLst>
      <p:ext uri="{BB962C8B-B14F-4D97-AF65-F5344CB8AC3E}">
        <p14:creationId xmlns:p14="http://schemas.microsoft.com/office/powerpoint/2010/main" val="69778881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6F95342-F369-4D54-93FF-B85E8239D951}"/>
              </a:ext>
            </a:extLst>
          </p:cNvPr>
          <p:cNvSpPr/>
          <p:nvPr/>
        </p:nvSpPr>
        <p:spPr>
          <a:xfrm>
            <a:off x="633654" y="901465"/>
            <a:ext cx="7341946" cy="1052596"/>
          </a:xfrm>
          <a:prstGeom prst="rect">
            <a:avLst/>
          </a:prstGeom>
        </p:spPr>
        <p:txBody>
          <a:bodyPr wrap="square">
            <a:spAutoFit/>
          </a:bodyPr>
          <a:lstStyle/>
          <a:p>
            <a:pPr lvl="0" fontAlgn="auto">
              <a:spcBef>
                <a:spcPct val="20000"/>
              </a:spcBef>
              <a:spcAft>
                <a:spcPts val="0"/>
              </a:spcAft>
              <a:defRPr/>
            </a:pPr>
            <a:r>
              <a:rPr lang="sl-SI" sz="2400" dirty="0">
                <a:latin typeface="Calibri" pitchFamily="34" charset="0"/>
                <a:cs typeface="Arial" pitchFamily="34" charset="0"/>
              </a:rPr>
              <a:t>Kazalniki </a:t>
            </a:r>
          </a:p>
          <a:p>
            <a:pPr lvl="0" fontAlgn="auto">
              <a:spcBef>
                <a:spcPct val="20000"/>
              </a:spcBef>
              <a:spcAft>
                <a:spcPts val="0"/>
              </a:spcAft>
              <a:defRPr/>
            </a:pPr>
            <a:r>
              <a:rPr lang="sl-SI" sz="1600" dirty="0">
                <a:solidFill>
                  <a:schemeClr val="accent6">
                    <a:lumMod val="75000"/>
                  </a:schemeClr>
                </a:solidFill>
                <a:latin typeface="Calibri" pitchFamily="34" charset="0"/>
                <a:cs typeface="Arial" pitchFamily="34" charset="0"/>
              </a:rPr>
              <a:t>Zelene površine znotraj obravnavanih enot : bivanjska enota </a:t>
            </a:r>
          </a:p>
          <a:p>
            <a:pPr lvl="0" fontAlgn="auto">
              <a:spcBef>
                <a:spcPct val="20000"/>
              </a:spcBef>
              <a:spcAft>
                <a:spcPts val="0"/>
              </a:spcAft>
              <a:defRPr/>
            </a:pPr>
            <a:r>
              <a:rPr lang="sl-SI" sz="1600" dirty="0" err="1">
                <a:solidFill>
                  <a:schemeClr val="accent6">
                    <a:lumMod val="75000"/>
                  </a:schemeClr>
                </a:solidFill>
                <a:latin typeface="Calibri" pitchFamily="34" charset="0"/>
                <a:cs typeface="Arial" pitchFamily="34" charset="0"/>
              </a:rPr>
              <a:t>Brezina</a:t>
            </a:r>
            <a:r>
              <a:rPr lang="sl-SI" sz="1600" dirty="0">
                <a:solidFill>
                  <a:schemeClr val="accent6">
                    <a:lumMod val="75000"/>
                  </a:schemeClr>
                </a:solidFill>
                <a:latin typeface="Calibri" pitchFamily="34" charset="0"/>
                <a:cs typeface="Arial" pitchFamily="34" charset="0"/>
              </a:rPr>
              <a:t> – ni javnih zelenih površin</a:t>
            </a:r>
          </a:p>
        </p:txBody>
      </p:sp>
      <p:pic>
        <p:nvPicPr>
          <p:cNvPr id="5" name="Picture 6">
            <a:extLst>
              <a:ext uri="{FF2B5EF4-FFF2-40B4-BE49-F238E27FC236}">
                <a16:creationId xmlns:a16="http://schemas.microsoft.com/office/drawing/2014/main" id="{6116475F-483B-4257-92EB-EE15BF5B8C9F}"/>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6926829" y="195798"/>
            <a:ext cx="1212513" cy="565201"/>
          </a:xfrm>
          <a:prstGeom prst="rect">
            <a:avLst/>
          </a:prstGeom>
        </p:spPr>
      </p:pic>
      <p:pic>
        <p:nvPicPr>
          <p:cNvPr id="6" name="Picture 7">
            <a:extLst>
              <a:ext uri="{FF2B5EF4-FFF2-40B4-BE49-F238E27FC236}">
                <a16:creationId xmlns:a16="http://schemas.microsoft.com/office/drawing/2014/main" id="{D31C462D-6E66-4F75-88F2-79DEB373BE31}"/>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139342" y="313749"/>
            <a:ext cx="823250" cy="329300"/>
          </a:xfrm>
          <a:prstGeom prst="rect">
            <a:avLst/>
          </a:prstGeom>
        </p:spPr>
      </p:pic>
      <p:pic>
        <p:nvPicPr>
          <p:cNvPr id="7" name="Slika 6" descr="Slika, ki vsebuje besede preslikava&#10;&#10;Opis je samodejno ustvarjen">
            <a:extLst>
              <a:ext uri="{FF2B5EF4-FFF2-40B4-BE49-F238E27FC236}">
                <a16:creationId xmlns:a16="http://schemas.microsoft.com/office/drawing/2014/main" id="{0593F115-B7EB-465D-B4D8-9D7C500B3DCA}"/>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633654" y="1954061"/>
            <a:ext cx="4659682" cy="4659682"/>
          </a:xfrm>
          <a:prstGeom prst="rect">
            <a:avLst/>
          </a:prstGeom>
        </p:spPr>
      </p:pic>
      <p:pic>
        <p:nvPicPr>
          <p:cNvPr id="8" name="Slika 7">
            <a:extLst>
              <a:ext uri="{FF2B5EF4-FFF2-40B4-BE49-F238E27FC236}">
                <a16:creationId xmlns:a16="http://schemas.microsoft.com/office/drawing/2014/main" id="{DB3C959F-C929-4388-AB3C-403E43C692BE}"/>
              </a:ext>
            </a:extLst>
          </p:cNvPr>
          <p:cNvPicPr>
            <a:picLocks noChangeAspect="1"/>
          </p:cNvPicPr>
          <p:nvPr/>
        </p:nvPicPr>
        <p:blipFill>
          <a:blip r:embed="rId5"/>
          <a:stretch>
            <a:fillRect/>
          </a:stretch>
        </p:blipFill>
        <p:spPr>
          <a:xfrm>
            <a:off x="5409658" y="1954061"/>
            <a:ext cx="3034342" cy="517289"/>
          </a:xfrm>
          <a:prstGeom prst="rect">
            <a:avLst/>
          </a:prstGeom>
        </p:spPr>
      </p:pic>
    </p:spTree>
    <p:extLst>
      <p:ext uri="{BB962C8B-B14F-4D97-AF65-F5344CB8AC3E}">
        <p14:creationId xmlns:p14="http://schemas.microsoft.com/office/powerpoint/2010/main" val="239692994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6F95342-F369-4D54-93FF-B85E8239D951}"/>
              </a:ext>
            </a:extLst>
          </p:cNvPr>
          <p:cNvSpPr/>
          <p:nvPr/>
        </p:nvSpPr>
        <p:spPr>
          <a:xfrm>
            <a:off x="633654" y="1131252"/>
            <a:ext cx="7341946" cy="757130"/>
          </a:xfrm>
          <a:prstGeom prst="rect">
            <a:avLst/>
          </a:prstGeom>
        </p:spPr>
        <p:txBody>
          <a:bodyPr wrap="square">
            <a:spAutoFit/>
          </a:bodyPr>
          <a:lstStyle/>
          <a:p>
            <a:pPr lvl="0" fontAlgn="auto">
              <a:spcBef>
                <a:spcPct val="20000"/>
              </a:spcBef>
              <a:spcAft>
                <a:spcPts val="0"/>
              </a:spcAft>
              <a:defRPr/>
            </a:pPr>
            <a:r>
              <a:rPr lang="sl-SI" sz="2400" dirty="0">
                <a:latin typeface="Calibri" pitchFamily="34" charset="0"/>
                <a:cs typeface="Arial" pitchFamily="34" charset="0"/>
              </a:rPr>
              <a:t>Kazalniki</a:t>
            </a:r>
          </a:p>
          <a:p>
            <a:pPr lvl="0" fontAlgn="auto">
              <a:spcBef>
                <a:spcPct val="20000"/>
              </a:spcBef>
              <a:spcAft>
                <a:spcPts val="0"/>
              </a:spcAft>
              <a:defRPr/>
            </a:pPr>
            <a:r>
              <a:rPr lang="sl-SI" sz="1600" dirty="0">
                <a:solidFill>
                  <a:schemeClr val="accent6">
                    <a:lumMod val="75000"/>
                  </a:schemeClr>
                </a:solidFill>
                <a:latin typeface="Calibri" pitchFamily="34" charset="0"/>
                <a:cs typeface="Arial" pitchFamily="34" charset="0"/>
              </a:rPr>
              <a:t>Dostopnost zelenih površin</a:t>
            </a:r>
          </a:p>
        </p:txBody>
      </p:sp>
      <p:pic>
        <p:nvPicPr>
          <p:cNvPr id="5" name="Picture 6">
            <a:extLst>
              <a:ext uri="{FF2B5EF4-FFF2-40B4-BE49-F238E27FC236}">
                <a16:creationId xmlns:a16="http://schemas.microsoft.com/office/drawing/2014/main" id="{6116475F-483B-4257-92EB-EE15BF5B8C9F}"/>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6926829" y="195798"/>
            <a:ext cx="1212513" cy="565201"/>
          </a:xfrm>
          <a:prstGeom prst="rect">
            <a:avLst/>
          </a:prstGeom>
        </p:spPr>
      </p:pic>
      <p:pic>
        <p:nvPicPr>
          <p:cNvPr id="6" name="Picture 7">
            <a:extLst>
              <a:ext uri="{FF2B5EF4-FFF2-40B4-BE49-F238E27FC236}">
                <a16:creationId xmlns:a16="http://schemas.microsoft.com/office/drawing/2014/main" id="{D31C462D-6E66-4F75-88F2-79DEB373BE31}"/>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139342" y="313749"/>
            <a:ext cx="823250" cy="329300"/>
          </a:xfrm>
          <a:prstGeom prst="rect">
            <a:avLst/>
          </a:prstGeom>
        </p:spPr>
      </p:pic>
      <p:pic>
        <p:nvPicPr>
          <p:cNvPr id="7" name="Slika 6">
            <a:extLst>
              <a:ext uri="{FF2B5EF4-FFF2-40B4-BE49-F238E27FC236}">
                <a16:creationId xmlns:a16="http://schemas.microsoft.com/office/drawing/2014/main" id="{0C5D8435-2F06-4EB1-AD7A-68C37B8ED9B2}"/>
              </a:ext>
            </a:extLst>
          </p:cNvPr>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633654" y="1954061"/>
            <a:ext cx="4659682" cy="4659682"/>
          </a:xfrm>
          <a:prstGeom prst="rect">
            <a:avLst/>
          </a:prstGeom>
        </p:spPr>
      </p:pic>
      <p:sp>
        <p:nvSpPr>
          <p:cNvPr id="8" name="Rectangle 2">
            <a:extLst>
              <a:ext uri="{FF2B5EF4-FFF2-40B4-BE49-F238E27FC236}">
                <a16:creationId xmlns:a16="http://schemas.microsoft.com/office/drawing/2014/main" id="{D94743F8-A8B3-4036-A4A8-C7571E757F10}"/>
              </a:ext>
            </a:extLst>
          </p:cNvPr>
          <p:cNvSpPr txBox="1">
            <a:spLocks noChangeArrowheads="1"/>
          </p:cNvSpPr>
          <p:nvPr/>
        </p:nvSpPr>
        <p:spPr bwMode="auto">
          <a:xfrm>
            <a:off x="5472630" y="1950890"/>
            <a:ext cx="3348640" cy="1967863"/>
          </a:xfrm>
          <a:prstGeom prst="rect">
            <a:avLst/>
          </a:prstGeom>
          <a:noFill/>
          <a:ln w="9525">
            <a:noFill/>
            <a:miter lim="800000"/>
            <a:headEnd/>
            <a:tailEnd/>
          </a:ln>
        </p:spPr>
        <p:txBody>
          <a:bodyPr vert="horz" wrap="square" lIns="91440" tIns="45720" rIns="91440" bIns="45720" numCol="1" rtlCol="0" anchor="t" anchorCtr="0" compatLnSpc="1">
            <a:prstTxWarp prst="textNoShape">
              <a:avLst/>
            </a:prstTxWarp>
            <a:noAutofit/>
          </a:bodyPr>
          <a:lstStyle/>
          <a:p>
            <a:pPr marL="285750" indent="-285750" algn="l" fontAlgn="base">
              <a:spcAft>
                <a:spcPts val="600"/>
              </a:spcAft>
              <a:buFontTx/>
              <a:buChar char="-"/>
            </a:pPr>
            <a:r>
              <a:rPr lang="sl-SI" sz="1000" dirty="0">
                <a:latin typeface="Calibri" panose="020F0502020204030204" pitchFamily="34" charset="0"/>
                <a:ea typeface="PMingLiU" panose="02020500000000000000" pitchFamily="18" charset="-120"/>
                <a:cs typeface="Times New Roman" panose="02020603050405020304" pitchFamily="18" charset="0"/>
              </a:rPr>
              <a:t>Južni del območja je v območju 5 min peš dostopnosti do zelenih površin v večstanovanjskih soseskah, ki ležijo južno od enote. </a:t>
            </a:r>
          </a:p>
          <a:p>
            <a:pPr marL="285750" indent="-285750" algn="l" fontAlgn="base">
              <a:spcAft>
                <a:spcPts val="600"/>
              </a:spcAft>
              <a:buFontTx/>
              <a:buChar char="-"/>
            </a:pPr>
            <a:r>
              <a:rPr lang="sl-SI" sz="1000" dirty="0">
                <a:effectLst/>
                <a:latin typeface="Calibri" panose="020F0502020204030204" pitchFamily="34" charset="0"/>
                <a:ea typeface="PMingLiU" panose="02020500000000000000" pitchFamily="18" charset="-120"/>
                <a:cs typeface="Times New Roman" panose="02020603050405020304" pitchFamily="18" charset="0"/>
              </a:rPr>
              <a:t>Med enoto in zelenimi površinami je pomembna prometna povezava</a:t>
            </a:r>
          </a:p>
        </p:txBody>
      </p:sp>
      <p:cxnSp>
        <p:nvCxnSpPr>
          <p:cNvPr id="35" name="Raven povezovalnik 34">
            <a:extLst>
              <a:ext uri="{FF2B5EF4-FFF2-40B4-BE49-F238E27FC236}">
                <a16:creationId xmlns:a16="http://schemas.microsoft.com/office/drawing/2014/main" id="{1F5FD169-75B7-446F-8B79-2CDEEED5B35F}"/>
              </a:ext>
            </a:extLst>
          </p:cNvPr>
          <p:cNvCxnSpPr>
            <a:cxnSpLocks/>
          </p:cNvCxnSpPr>
          <p:nvPr/>
        </p:nvCxnSpPr>
        <p:spPr>
          <a:xfrm>
            <a:off x="887506" y="3191435"/>
            <a:ext cx="4177553" cy="2535313"/>
          </a:xfrm>
          <a:prstGeom prst="line">
            <a:avLst/>
          </a:prstGeom>
          <a:ln w="5715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149610664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accent6">
            <a:lumMod val="75000"/>
          </a:schemeClr>
        </a:solidFill>
        <a:effectLst/>
      </p:bgPr>
    </p:bg>
    <p:spTree>
      <p:nvGrpSpPr>
        <p:cNvPr id="1" name=""/>
        <p:cNvGrpSpPr/>
        <p:nvPr/>
      </p:nvGrpSpPr>
      <p:grpSpPr>
        <a:xfrm>
          <a:off x="0" y="0"/>
          <a:ext cx="0" cy="0"/>
          <a:chOff x="0" y="0"/>
          <a:chExt cx="0" cy="0"/>
        </a:xfrm>
      </p:grpSpPr>
      <p:sp>
        <p:nvSpPr>
          <p:cNvPr id="4" name="Rectangle 2"/>
          <p:cNvSpPr txBox="1">
            <a:spLocks noChangeArrowheads="1"/>
          </p:cNvSpPr>
          <p:nvPr/>
        </p:nvSpPr>
        <p:spPr>
          <a:xfrm>
            <a:off x="624508" y="2908562"/>
            <a:ext cx="6569704" cy="2762662"/>
          </a:xfrm>
          <a:prstGeom prst="rect">
            <a:avLst/>
          </a:prstGeom>
        </p:spPr>
        <p:txBody>
          <a:bodyPr anchor="b"/>
          <a:lstStyle/>
          <a:p>
            <a:pPr lvl="0" eaLnBrk="0" hangingPunct="0">
              <a:spcBef>
                <a:spcPct val="20000"/>
              </a:spcBef>
            </a:pPr>
            <a:r>
              <a:rPr lang="en-US" sz="3600" dirty="0">
                <a:solidFill>
                  <a:schemeClr val="bg1"/>
                </a:solidFill>
                <a:latin typeface="Calibri" pitchFamily="34" charset="0"/>
              </a:rPr>
              <a:t>MOBILNOSTNI SISTEM</a:t>
            </a:r>
            <a:endParaRPr lang="sl-SI" sz="3600" dirty="0">
              <a:solidFill>
                <a:schemeClr val="bg1"/>
              </a:solidFill>
              <a:latin typeface="Calibri" pitchFamily="34" charset="0"/>
            </a:endParaRPr>
          </a:p>
          <a:p>
            <a:pPr lvl="0" fontAlgn="auto">
              <a:spcBef>
                <a:spcPct val="20000"/>
              </a:spcBef>
              <a:spcAft>
                <a:spcPts val="0"/>
              </a:spcAft>
              <a:defRPr/>
            </a:pPr>
            <a:endParaRPr lang="sl-SI" dirty="0">
              <a:solidFill>
                <a:schemeClr val="bg1"/>
              </a:solidFill>
              <a:latin typeface="Calibri"/>
            </a:endParaRPr>
          </a:p>
        </p:txBody>
      </p:sp>
      <p:pic>
        <p:nvPicPr>
          <p:cNvPr id="5" name="Picture 2" descr="C:\Documents and Settings\Lena\My Documents\Locus word\Locus_znak in logotip_RGB.jpg">
            <a:extLst>
              <a:ext uri="{FF2B5EF4-FFF2-40B4-BE49-F238E27FC236}">
                <a16:creationId xmlns:a16="http://schemas.microsoft.com/office/drawing/2014/main" id="{6803D0A2-B977-4FB9-92B3-FAF38EF546F8}"/>
              </a:ext>
            </a:extLst>
          </p:cNvPr>
          <p:cNvPicPr>
            <a:picLocks noChangeAspect="1" noChangeArrowheads="1"/>
          </p:cNvPicPr>
          <p:nvPr/>
        </p:nvPicPr>
        <p:blipFill>
          <a:blip r:embed="rId2" cstate="print">
            <a:extLst>
              <a:ext uri="{28A0092B-C50C-407E-A947-70E740481C1C}">
                <a14:useLocalDpi xmlns:a14="http://schemas.microsoft.com/office/drawing/2010/main"/>
              </a:ext>
            </a:extLst>
          </a:blip>
          <a:stretch>
            <a:fillRect/>
          </a:stretch>
        </p:blipFill>
        <p:spPr bwMode="auto">
          <a:xfrm>
            <a:off x="6194247" y="209048"/>
            <a:ext cx="1458781" cy="679996"/>
          </a:xfrm>
          <a:prstGeom prst="rect">
            <a:avLst/>
          </a:prstGeom>
          <a:noFill/>
          <a:ln>
            <a:noFill/>
          </a:ln>
        </p:spPr>
      </p:pic>
      <p:pic>
        <p:nvPicPr>
          <p:cNvPr id="6" name="Picture 6">
            <a:extLst>
              <a:ext uri="{FF2B5EF4-FFF2-40B4-BE49-F238E27FC236}">
                <a16:creationId xmlns:a16="http://schemas.microsoft.com/office/drawing/2014/main" id="{E28C19EE-1515-452A-AA6D-FAA0FCC756BE}"/>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7653028" y="386011"/>
            <a:ext cx="1111251" cy="326071"/>
          </a:xfrm>
          <a:prstGeom prst="rect">
            <a:avLst/>
          </a:prstGeom>
        </p:spPr>
      </p:pic>
    </p:spTree>
    <p:extLst>
      <p:ext uri="{BB962C8B-B14F-4D97-AF65-F5344CB8AC3E}">
        <p14:creationId xmlns:p14="http://schemas.microsoft.com/office/powerpoint/2010/main" val="241562658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624508" y="2908562"/>
            <a:ext cx="6569704" cy="2762662"/>
          </a:xfrm>
          <a:prstGeom prst="rect">
            <a:avLst/>
          </a:prstGeom>
        </p:spPr>
        <p:txBody>
          <a:bodyPr anchor="b"/>
          <a:lstStyle/>
          <a:p>
            <a:pPr lvl="0" eaLnBrk="0" hangingPunct="0">
              <a:spcBef>
                <a:spcPct val="20000"/>
              </a:spcBef>
            </a:pPr>
            <a:r>
              <a:rPr lang="en-US" sz="3600" dirty="0">
                <a:solidFill>
                  <a:schemeClr val="bg1"/>
                </a:solidFill>
                <a:latin typeface="Calibri" pitchFamily="34" charset="0"/>
              </a:rPr>
              <a:t>MOBILNOSTNI SISTEM</a:t>
            </a:r>
            <a:endParaRPr lang="sl-SI" sz="3600" dirty="0">
              <a:solidFill>
                <a:schemeClr val="bg1"/>
              </a:solidFill>
              <a:latin typeface="Calibri" pitchFamily="34" charset="0"/>
            </a:endParaRPr>
          </a:p>
          <a:p>
            <a:pPr lvl="0" fontAlgn="auto">
              <a:spcBef>
                <a:spcPct val="20000"/>
              </a:spcBef>
              <a:spcAft>
                <a:spcPts val="0"/>
              </a:spcAft>
              <a:defRPr/>
            </a:pPr>
            <a:endParaRPr lang="sl-SI" dirty="0">
              <a:solidFill>
                <a:schemeClr val="bg1"/>
              </a:solidFill>
              <a:latin typeface="Calibri"/>
            </a:endParaRPr>
          </a:p>
        </p:txBody>
      </p:sp>
      <p:pic>
        <p:nvPicPr>
          <p:cNvPr id="5" name="Picture 2" descr="C:\Documents and Settings\Lena\My Documents\Locus word\Locus_znak in logotip_RGB.jpg">
            <a:extLst>
              <a:ext uri="{FF2B5EF4-FFF2-40B4-BE49-F238E27FC236}">
                <a16:creationId xmlns:a16="http://schemas.microsoft.com/office/drawing/2014/main" id="{6803D0A2-B977-4FB9-92B3-FAF38EF546F8}"/>
              </a:ext>
            </a:extLst>
          </p:cNvPr>
          <p:cNvPicPr>
            <a:picLocks noChangeAspect="1" noChangeArrowheads="1"/>
          </p:cNvPicPr>
          <p:nvPr/>
        </p:nvPicPr>
        <p:blipFill>
          <a:blip r:embed="rId2" cstate="print">
            <a:extLst>
              <a:ext uri="{28A0092B-C50C-407E-A947-70E740481C1C}">
                <a14:useLocalDpi xmlns:a14="http://schemas.microsoft.com/office/drawing/2010/main"/>
              </a:ext>
            </a:extLst>
          </a:blip>
          <a:stretch>
            <a:fillRect/>
          </a:stretch>
        </p:blipFill>
        <p:spPr bwMode="auto">
          <a:xfrm>
            <a:off x="6194247" y="209048"/>
            <a:ext cx="1458781" cy="679996"/>
          </a:xfrm>
          <a:prstGeom prst="rect">
            <a:avLst/>
          </a:prstGeom>
          <a:noFill/>
          <a:ln>
            <a:noFill/>
          </a:ln>
        </p:spPr>
      </p:pic>
      <p:pic>
        <p:nvPicPr>
          <p:cNvPr id="6" name="Picture 6">
            <a:extLst>
              <a:ext uri="{FF2B5EF4-FFF2-40B4-BE49-F238E27FC236}">
                <a16:creationId xmlns:a16="http://schemas.microsoft.com/office/drawing/2014/main" id="{E28C19EE-1515-452A-AA6D-FAA0FCC756BE}"/>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7653028" y="386011"/>
            <a:ext cx="1111251" cy="326071"/>
          </a:xfrm>
          <a:prstGeom prst="rect">
            <a:avLst/>
          </a:prstGeom>
        </p:spPr>
      </p:pic>
      <p:sp>
        <p:nvSpPr>
          <p:cNvPr id="7" name="Rectangle 2">
            <a:extLst>
              <a:ext uri="{FF2B5EF4-FFF2-40B4-BE49-F238E27FC236}">
                <a16:creationId xmlns:a16="http://schemas.microsoft.com/office/drawing/2014/main" id="{46D42728-69C7-4EED-97FE-BC1ECCE122C5}"/>
              </a:ext>
            </a:extLst>
          </p:cNvPr>
          <p:cNvSpPr/>
          <p:nvPr/>
        </p:nvSpPr>
        <p:spPr>
          <a:xfrm>
            <a:off x="624508" y="2446897"/>
            <a:ext cx="7341946" cy="461665"/>
          </a:xfrm>
          <a:prstGeom prst="rect">
            <a:avLst/>
          </a:prstGeom>
        </p:spPr>
        <p:txBody>
          <a:bodyPr wrap="square">
            <a:spAutoFit/>
          </a:bodyPr>
          <a:lstStyle/>
          <a:p>
            <a:pPr lvl="0" fontAlgn="auto">
              <a:spcBef>
                <a:spcPct val="20000"/>
              </a:spcBef>
              <a:spcAft>
                <a:spcPts val="0"/>
              </a:spcAft>
              <a:defRPr/>
            </a:pPr>
            <a:r>
              <a:rPr lang="sl-SI" sz="2400" dirty="0">
                <a:solidFill>
                  <a:schemeClr val="accent6">
                    <a:lumMod val="75000"/>
                  </a:schemeClr>
                </a:solidFill>
                <a:latin typeface="Calibri" pitchFamily="34" charset="0"/>
                <a:cs typeface="Arial" pitchFamily="34" charset="0"/>
              </a:rPr>
              <a:t>TRAJNOSTNA MOBILNOST – MOBILNOSTNI CILJI</a:t>
            </a:r>
            <a:endParaRPr lang="sl-SI" sz="1600" dirty="0">
              <a:solidFill>
                <a:schemeClr val="accent6">
                  <a:lumMod val="75000"/>
                </a:schemeClr>
              </a:solidFill>
              <a:latin typeface="Calibri" pitchFamily="34" charset="0"/>
              <a:cs typeface="Arial" pitchFamily="34" charset="0"/>
            </a:endParaRPr>
          </a:p>
        </p:txBody>
      </p:sp>
    </p:spTree>
    <p:extLst>
      <p:ext uri="{BB962C8B-B14F-4D97-AF65-F5344CB8AC3E}">
        <p14:creationId xmlns:p14="http://schemas.microsoft.com/office/powerpoint/2010/main" val="368202699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6F95342-F369-4D54-93FF-B85E8239D951}"/>
              </a:ext>
            </a:extLst>
          </p:cNvPr>
          <p:cNvSpPr/>
          <p:nvPr/>
        </p:nvSpPr>
        <p:spPr>
          <a:xfrm>
            <a:off x="633654" y="1131252"/>
            <a:ext cx="7341946" cy="461665"/>
          </a:xfrm>
          <a:prstGeom prst="rect">
            <a:avLst/>
          </a:prstGeom>
        </p:spPr>
        <p:txBody>
          <a:bodyPr wrap="square">
            <a:spAutoFit/>
          </a:bodyPr>
          <a:lstStyle/>
          <a:p>
            <a:pPr lvl="0" fontAlgn="auto">
              <a:spcBef>
                <a:spcPct val="20000"/>
              </a:spcBef>
              <a:spcAft>
                <a:spcPts val="0"/>
              </a:spcAft>
              <a:defRPr/>
            </a:pPr>
            <a:r>
              <a:rPr lang="sl-SI" sz="2400" dirty="0">
                <a:solidFill>
                  <a:schemeClr val="accent6">
                    <a:lumMod val="75000"/>
                  </a:schemeClr>
                </a:solidFill>
                <a:latin typeface="Calibri" pitchFamily="34" charset="0"/>
                <a:cs typeface="Arial" pitchFamily="34" charset="0"/>
              </a:rPr>
              <a:t>TRAJNOSTNA MOBILNOST</a:t>
            </a:r>
            <a:endParaRPr lang="sl-SI" sz="1600" dirty="0">
              <a:solidFill>
                <a:schemeClr val="accent6">
                  <a:lumMod val="75000"/>
                </a:schemeClr>
              </a:solidFill>
              <a:latin typeface="Calibri" pitchFamily="34" charset="0"/>
              <a:cs typeface="Arial" pitchFamily="34" charset="0"/>
            </a:endParaRPr>
          </a:p>
        </p:txBody>
      </p:sp>
      <p:pic>
        <p:nvPicPr>
          <p:cNvPr id="5" name="Picture 6">
            <a:extLst>
              <a:ext uri="{FF2B5EF4-FFF2-40B4-BE49-F238E27FC236}">
                <a16:creationId xmlns:a16="http://schemas.microsoft.com/office/drawing/2014/main" id="{6116475F-483B-4257-92EB-EE15BF5B8C9F}"/>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926829" y="195798"/>
            <a:ext cx="1212513" cy="565201"/>
          </a:xfrm>
          <a:prstGeom prst="rect">
            <a:avLst/>
          </a:prstGeom>
        </p:spPr>
      </p:pic>
      <p:pic>
        <p:nvPicPr>
          <p:cNvPr id="6" name="Picture 7">
            <a:extLst>
              <a:ext uri="{FF2B5EF4-FFF2-40B4-BE49-F238E27FC236}">
                <a16:creationId xmlns:a16="http://schemas.microsoft.com/office/drawing/2014/main" id="{D31C462D-6E66-4F75-88F2-79DEB373BE31}"/>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8139342" y="313749"/>
            <a:ext cx="823250" cy="329300"/>
          </a:xfrm>
          <a:prstGeom prst="rect">
            <a:avLst/>
          </a:prstGeom>
        </p:spPr>
      </p:pic>
      <p:sp>
        <p:nvSpPr>
          <p:cNvPr id="7" name="Rectangle 2">
            <a:extLst>
              <a:ext uri="{FF2B5EF4-FFF2-40B4-BE49-F238E27FC236}">
                <a16:creationId xmlns:a16="http://schemas.microsoft.com/office/drawing/2014/main" id="{D07599B3-494F-4831-80DC-218C5554AFD5}"/>
              </a:ext>
            </a:extLst>
          </p:cNvPr>
          <p:cNvSpPr/>
          <p:nvPr/>
        </p:nvSpPr>
        <p:spPr>
          <a:xfrm>
            <a:off x="633654" y="1679695"/>
            <a:ext cx="7341946" cy="461665"/>
          </a:xfrm>
          <a:prstGeom prst="rect">
            <a:avLst/>
          </a:prstGeom>
        </p:spPr>
        <p:txBody>
          <a:bodyPr wrap="square">
            <a:spAutoFit/>
          </a:bodyPr>
          <a:lstStyle/>
          <a:p>
            <a:pPr lvl="0" fontAlgn="auto">
              <a:spcBef>
                <a:spcPct val="20000"/>
              </a:spcBef>
              <a:spcAft>
                <a:spcPts val="0"/>
              </a:spcAft>
              <a:defRPr/>
            </a:pPr>
            <a:r>
              <a:rPr lang="sl-SI" sz="2400" dirty="0">
                <a:latin typeface="Calibri" pitchFamily="34" charset="0"/>
                <a:cs typeface="Arial" pitchFamily="34" charset="0"/>
              </a:rPr>
              <a:t>Cilji</a:t>
            </a:r>
          </a:p>
        </p:txBody>
      </p:sp>
      <p:sp>
        <p:nvSpPr>
          <p:cNvPr id="10" name="PoljeZBesedilom 9">
            <a:extLst>
              <a:ext uri="{FF2B5EF4-FFF2-40B4-BE49-F238E27FC236}">
                <a16:creationId xmlns:a16="http://schemas.microsoft.com/office/drawing/2014/main" id="{4F991C41-164F-488A-BE20-1AC5EB896F52}"/>
              </a:ext>
            </a:extLst>
          </p:cNvPr>
          <p:cNvSpPr txBox="1"/>
          <p:nvPr/>
        </p:nvSpPr>
        <p:spPr>
          <a:xfrm>
            <a:off x="633654" y="2892313"/>
            <a:ext cx="1833262" cy="338554"/>
          </a:xfrm>
          <a:prstGeom prst="rect">
            <a:avLst/>
          </a:prstGeom>
          <a:noFill/>
        </p:spPr>
        <p:txBody>
          <a:bodyPr wrap="square">
            <a:spAutoFit/>
          </a:bodyPr>
          <a:lstStyle/>
          <a:p>
            <a:pPr marL="285750" lvl="0" indent="-285750" fontAlgn="auto">
              <a:spcBef>
                <a:spcPct val="20000"/>
              </a:spcBef>
              <a:spcAft>
                <a:spcPts val="0"/>
              </a:spcAft>
              <a:buFont typeface="Wingdings" panose="05000000000000000000" pitchFamily="2" charset="2"/>
              <a:buChar char="§"/>
              <a:defRPr/>
            </a:pPr>
            <a:r>
              <a:rPr lang="sl-SI" sz="1600" dirty="0">
                <a:solidFill>
                  <a:schemeClr val="accent6">
                    <a:lumMod val="75000"/>
                  </a:schemeClr>
                </a:solidFill>
                <a:latin typeface="Calibri" pitchFamily="34" charset="0"/>
                <a:cs typeface="Arial" pitchFamily="34" charset="0"/>
              </a:rPr>
              <a:t>IZOBRAŽEVANJE</a:t>
            </a:r>
          </a:p>
        </p:txBody>
      </p:sp>
      <p:sp>
        <p:nvSpPr>
          <p:cNvPr id="12" name="PoljeZBesedilom 11">
            <a:extLst>
              <a:ext uri="{FF2B5EF4-FFF2-40B4-BE49-F238E27FC236}">
                <a16:creationId xmlns:a16="http://schemas.microsoft.com/office/drawing/2014/main" id="{9AED6854-5865-41CD-9610-86198FDCCF5E}"/>
              </a:ext>
            </a:extLst>
          </p:cNvPr>
          <p:cNvSpPr txBox="1"/>
          <p:nvPr/>
        </p:nvSpPr>
        <p:spPr>
          <a:xfrm>
            <a:off x="644369" y="3926943"/>
            <a:ext cx="1833262" cy="338554"/>
          </a:xfrm>
          <a:prstGeom prst="rect">
            <a:avLst/>
          </a:prstGeom>
          <a:noFill/>
        </p:spPr>
        <p:txBody>
          <a:bodyPr wrap="square">
            <a:spAutoFit/>
          </a:bodyPr>
          <a:lstStyle/>
          <a:p>
            <a:pPr marL="285750" lvl="0" indent="-285750" fontAlgn="auto">
              <a:spcBef>
                <a:spcPct val="20000"/>
              </a:spcBef>
              <a:spcAft>
                <a:spcPts val="0"/>
              </a:spcAft>
              <a:buFont typeface="Wingdings" panose="05000000000000000000" pitchFamily="2" charset="2"/>
              <a:buChar char="§"/>
              <a:defRPr/>
            </a:pPr>
            <a:r>
              <a:rPr lang="sl-SI" sz="1600" dirty="0">
                <a:solidFill>
                  <a:schemeClr val="accent6">
                    <a:lumMod val="75000"/>
                  </a:schemeClr>
                </a:solidFill>
                <a:latin typeface="Calibri" pitchFamily="34" charset="0"/>
                <a:cs typeface="Arial" pitchFamily="34" charset="0"/>
              </a:rPr>
              <a:t>ZDRAVSTVO</a:t>
            </a:r>
          </a:p>
        </p:txBody>
      </p:sp>
      <p:sp>
        <p:nvSpPr>
          <p:cNvPr id="16" name="PoljeZBesedilom 15">
            <a:extLst>
              <a:ext uri="{FF2B5EF4-FFF2-40B4-BE49-F238E27FC236}">
                <a16:creationId xmlns:a16="http://schemas.microsoft.com/office/drawing/2014/main" id="{F30FA797-76A0-42FD-A2D6-981D761971F0}"/>
              </a:ext>
            </a:extLst>
          </p:cNvPr>
          <p:cNvSpPr txBox="1"/>
          <p:nvPr/>
        </p:nvSpPr>
        <p:spPr>
          <a:xfrm>
            <a:off x="633654" y="2083699"/>
            <a:ext cx="1843977" cy="338554"/>
          </a:xfrm>
          <a:prstGeom prst="rect">
            <a:avLst/>
          </a:prstGeom>
          <a:noFill/>
        </p:spPr>
        <p:txBody>
          <a:bodyPr wrap="square">
            <a:spAutoFit/>
          </a:bodyPr>
          <a:lstStyle/>
          <a:p>
            <a:pPr marL="285750" lvl="0" indent="-285750" fontAlgn="auto">
              <a:spcBef>
                <a:spcPct val="20000"/>
              </a:spcBef>
              <a:spcAft>
                <a:spcPts val="0"/>
              </a:spcAft>
              <a:buFont typeface="Wingdings" panose="05000000000000000000" pitchFamily="2" charset="2"/>
              <a:buChar char="§"/>
              <a:defRPr/>
            </a:pPr>
            <a:r>
              <a:rPr lang="sl-SI" sz="1600" dirty="0">
                <a:solidFill>
                  <a:schemeClr val="accent6">
                    <a:lumMod val="75000"/>
                  </a:schemeClr>
                </a:solidFill>
                <a:latin typeface="Calibri" pitchFamily="34" charset="0"/>
                <a:cs typeface="Arial" pitchFamily="34" charset="0"/>
              </a:rPr>
              <a:t>MOBILNOST</a:t>
            </a:r>
          </a:p>
        </p:txBody>
      </p:sp>
      <p:sp>
        <p:nvSpPr>
          <p:cNvPr id="19" name="PoljeZBesedilom 18">
            <a:extLst>
              <a:ext uri="{FF2B5EF4-FFF2-40B4-BE49-F238E27FC236}">
                <a16:creationId xmlns:a16="http://schemas.microsoft.com/office/drawing/2014/main" id="{F59ED7DA-07DA-4411-9AC3-762843BE1F7C}"/>
              </a:ext>
            </a:extLst>
          </p:cNvPr>
          <p:cNvSpPr txBox="1"/>
          <p:nvPr/>
        </p:nvSpPr>
        <p:spPr>
          <a:xfrm>
            <a:off x="655234" y="4518617"/>
            <a:ext cx="1833262" cy="338554"/>
          </a:xfrm>
          <a:prstGeom prst="rect">
            <a:avLst/>
          </a:prstGeom>
          <a:noFill/>
        </p:spPr>
        <p:txBody>
          <a:bodyPr wrap="square">
            <a:spAutoFit/>
          </a:bodyPr>
          <a:lstStyle/>
          <a:p>
            <a:pPr marL="285750" lvl="0" indent="-285750" fontAlgn="auto">
              <a:spcBef>
                <a:spcPct val="20000"/>
              </a:spcBef>
              <a:spcAft>
                <a:spcPts val="0"/>
              </a:spcAft>
              <a:buFont typeface="Wingdings" panose="05000000000000000000" pitchFamily="2" charset="2"/>
              <a:buChar char="§"/>
              <a:defRPr/>
            </a:pPr>
            <a:r>
              <a:rPr lang="sl-SI" sz="1600" dirty="0">
                <a:solidFill>
                  <a:schemeClr val="accent6">
                    <a:lumMod val="75000"/>
                  </a:schemeClr>
                </a:solidFill>
                <a:latin typeface="Calibri" pitchFamily="34" charset="0"/>
                <a:cs typeface="Arial" pitchFamily="34" charset="0"/>
              </a:rPr>
              <a:t>ŠPORT</a:t>
            </a:r>
          </a:p>
        </p:txBody>
      </p:sp>
      <p:sp>
        <p:nvSpPr>
          <p:cNvPr id="20" name="PoljeZBesedilom 19">
            <a:extLst>
              <a:ext uri="{FF2B5EF4-FFF2-40B4-BE49-F238E27FC236}">
                <a16:creationId xmlns:a16="http://schemas.microsoft.com/office/drawing/2014/main" id="{B3655CE6-B097-46E4-A102-01BAE4924199}"/>
              </a:ext>
            </a:extLst>
          </p:cNvPr>
          <p:cNvSpPr txBox="1"/>
          <p:nvPr/>
        </p:nvSpPr>
        <p:spPr>
          <a:xfrm>
            <a:off x="678136" y="6204321"/>
            <a:ext cx="1833262" cy="338554"/>
          </a:xfrm>
          <a:prstGeom prst="rect">
            <a:avLst/>
          </a:prstGeom>
          <a:noFill/>
        </p:spPr>
        <p:txBody>
          <a:bodyPr wrap="square">
            <a:spAutoFit/>
          </a:bodyPr>
          <a:lstStyle/>
          <a:p>
            <a:pPr marL="285750" lvl="0" indent="-285750" fontAlgn="auto">
              <a:spcBef>
                <a:spcPct val="20000"/>
              </a:spcBef>
              <a:spcAft>
                <a:spcPts val="0"/>
              </a:spcAft>
              <a:buFont typeface="Wingdings" panose="05000000000000000000" pitchFamily="2" charset="2"/>
              <a:buChar char="§"/>
              <a:defRPr/>
            </a:pPr>
            <a:r>
              <a:rPr lang="sl-SI" sz="1600" dirty="0">
                <a:solidFill>
                  <a:schemeClr val="accent6">
                    <a:lumMod val="75000"/>
                  </a:schemeClr>
                </a:solidFill>
                <a:latin typeface="Calibri" pitchFamily="34" charset="0"/>
                <a:cs typeface="Arial" pitchFamily="34" charset="0"/>
              </a:rPr>
              <a:t>VERA</a:t>
            </a:r>
          </a:p>
        </p:txBody>
      </p:sp>
      <p:sp>
        <p:nvSpPr>
          <p:cNvPr id="21" name="PoljeZBesedilom 20">
            <a:extLst>
              <a:ext uri="{FF2B5EF4-FFF2-40B4-BE49-F238E27FC236}">
                <a16:creationId xmlns:a16="http://schemas.microsoft.com/office/drawing/2014/main" id="{FE9CA01A-D368-43D9-96B3-02BAA7138910}"/>
              </a:ext>
            </a:extLst>
          </p:cNvPr>
          <p:cNvSpPr txBox="1"/>
          <p:nvPr/>
        </p:nvSpPr>
        <p:spPr>
          <a:xfrm>
            <a:off x="655234" y="5155556"/>
            <a:ext cx="1833262" cy="338554"/>
          </a:xfrm>
          <a:prstGeom prst="rect">
            <a:avLst/>
          </a:prstGeom>
          <a:noFill/>
        </p:spPr>
        <p:txBody>
          <a:bodyPr wrap="square">
            <a:spAutoFit/>
          </a:bodyPr>
          <a:lstStyle/>
          <a:p>
            <a:pPr marL="285750" lvl="0" indent="-285750" fontAlgn="auto">
              <a:spcBef>
                <a:spcPct val="20000"/>
              </a:spcBef>
              <a:spcAft>
                <a:spcPts val="0"/>
              </a:spcAft>
              <a:buFont typeface="Wingdings" panose="05000000000000000000" pitchFamily="2" charset="2"/>
              <a:buChar char="§"/>
              <a:defRPr/>
            </a:pPr>
            <a:r>
              <a:rPr lang="sl-SI" sz="1600" dirty="0">
                <a:solidFill>
                  <a:schemeClr val="accent6">
                    <a:lumMod val="75000"/>
                  </a:schemeClr>
                </a:solidFill>
                <a:latin typeface="Calibri" pitchFamily="34" charset="0"/>
                <a:cs typeface="Arial" pitchFamily="34" charset="0"/>
              </a:rPr>
              <a:t>UPRAVA</a:t>
            </a:r>
          </a:p>
        </p:txBody>
      </p:sp>
      <p:sp>
        <p:nvSpPr>
          <p:cNvPr id="22" name="PoljeZBesedilom 21">
            <a:extLst>
              <a:ext uri="{FF2B5EF4-FFF2-40B4-BE49-F238E27FC236}">
                <a16:creationId xmlns:a16="http://schemas.microsoft.com/office/drawing/2014/main" id="{FA8CDD06-7C81-4610-B17A-CFFB518FD9E9}"/>
              </a:ext>
            </a:extLst>
          </p:cNvPr>
          <p:cNvSpPr txBox="1"/>
          <p:nvPr/>
        </p:nvSpPr>
        <p:spPr>
          <a:xfrm>
            <a:off x="644369" y="5442171"/>
            <a:ext cx="1833262" cy="338554"/>
          </a:xfrm>
          <a:prstGeom prst="rect">
            <a:avLst/>
          </a:prstGeom>
          <a:noFill/>
        </p:spPr>
        <p:txBody>
          <a:bodyPr wrap="square">
            <a:spAutoFit/>
          </a:bodyPr>
          <a:lstStyle/>
          <a:p>
            <a:pPr marL="285750" lvl="0" indent="-285750" fontAlgn="auto">
              <a:spcBef>
                <a:spcPct val="20000"/>
              </a:spcBef>
              <a:spcAft>
                <a:spcPts val="0"/>
              </a:spcAft>
              <a:buFont typeface="Wingdings" panose="05000000000000000000" pitchFamily="2" charset="2"/>
              <a:buChar char="§"/>
              <a:defRPr/>
            </a:pPr>
            <a:r>
              <a:rPr lang="sl-SI" sz="1600" dirty="0">
                <a:solidFill>
                  <a:schemeClr val="accent6">
                    <a:lumMod val="75000"/>
                  </a:schemeClr>
                </a:solidFill>
                <a:latin typeface="Calibri" pitchFamily="34" charset="0"/>
                <a:cs typeface="Arial" pitchFamily="34" charset="0"/>
              </a:rPr>
              <a:t>STORITVE</a:t>
            </a:r>
          </a:p>
        </p:txBody>
      </p:sp>
      <p:sp>
        <p:nvSpPr>
          <p:cNvPr id="23" name="PoljeZBesedilom 22">
            <a:extLst>
              <a:ext uri="{FF2B5EF4-FFF2-40B4-BE49-F238E27FC236}">
                <a16:creationId xmlns:a16="http://schemas.microsoft.com/office/drawing/2014/main" id="{0F33C365-D115-411F-B54D-2B78E778DB0D}"/>
              </a:ext>
            </a:extLst>
          </p:cNvPr>
          <p:cNvSpPr txBox="1"/>
          <p:nvPr/>
        </p:nvSpPr>
        <p:spPr>
          <a:xfrm>
            <a:off x="633654" y="5905379"/>
            <a:ext cx="5567121" cy="338554"/>
          </a:xfrm>
          <a:prstGeom prst="rect">
            <a:avLst/>
          </a:prstGeom>
          <a:noFill/>
        </p:spPr>
        <p:txBody>
          <a:bodyPr wrap="square">
            <a:spAutoFit/>
          </a:bodyPr>
          <a:lstStyle/>
          <a:p>
            <a:pPr marL="285750" lvl="0" indent="-285750" fontAlgn="auto">
              <a:spcBef>
                <a:spcPct val="20000"/>
              </a:spcBef>
              <a:spcAft>
                <a:spcPts val="0"/>
              </a:spcAft>
              <a:buFont typeface="Wingdings" panose="05000000000000000000" pitchFamily="2" charset="2"/>
              <a:buChar char="§"/>
              <a:defRPr/>
            </a:pPr>
            <a:r>
              <a:rPr lang="sl-SI" sz="1600" dirty="0">
                <a:solidFill>
                  <a:schemeClr val="accent6">
                    <a:lumMod val="75000"/>
                  </a:schemeClr>
                </a:solidFill>
                <a:latin typeface="Calibri" pitchFamily="34" charset="0"/>
                <a:cs typeface="Arial" pitchFamily="34" charset="0"/>
              </a:rPr>
              <a:t>ZAPOSLITVENA SREDIŠČA</a:t>
            </a:r>
          </a:p>
        </p:txBody>
      </p:sp>
      <p:sp>
        <p:nvSpPr>
          <p:cNvPr id="24" name="PoljeZBesedilom 23">
            <a:extLst>
              <a:ext uri="{FF2B5EF4-FFF2-40B4-BE49-F238E27FC236}">
                <a16:creationId xmlns:a16="http://schemas.microsoft.com/office/drawing/2014/main" id="{214C284B-FBB7-4830-B8F2-B15F0BB464A2}"/>
              </a:ext>
            </a:extLst>
          </p:cNvPr>
          <p:cNvSpPr txBox="1"/>
          <p:nvPr/>
        </p:nvSpPr>
        <p:spPr>
          <a:xfrm>
            <a:off x="655234" y="4840210"/>
            <a:ext cx="5273266" cy="338554"/>
          </a:xfrm>
          <a:prstGeom prst="rect">
            <a:avLst/>
          </a:prstGeom>
          <a:noFill/>
        </p:spPr>
        <p:txBody>
          <a:bodyPr wrap="square">
            <a:spAutoFit/>
          </a:bodyPr>
          <a:lstStyle/>
          <a:p>
            <a:pPr marL="285750" lvl="0" indent="-285750" fontAlgn="auto">
              <a:spcBef>
                <a:spcPct val="20000"/>
              </a:spcBef>
              <a:spcAft>
                <a:spcPts val="0"/>
              </a:spcAft>
              <a:buFont typeface="Wingdings" panose="05000000000000000000" pitchFamily="2" charset="2"/>
              <a:buChar char="§"/>
              <a:defRPr/>
            </a:pPr>
            <a:r>
              <a:rPr lang="sl-SI" sz="1600" dirty="0">
                <a:solidFill>
                  <a:schemeClr val="accent6">
                    <a:lumMod val="75000"/>
                  </a:schemeClr>
                </a:solidFill>
                <a:latin typeface="Calibri" pitchFamily="34" charset="0"/>
                <a:cs typeface="Arial" pitchFamily="34" charset="0"/>
              </a:rPr>
              <a:t>ZELENE POVRŠINE </a:t>
            </a:r>
            <a:r>
              <a:rPr lang="sl-SI" sz="1400" dirty="0">
                <a:latin typeface="Calibri" panose="020F0502020204030204" pitchFamily="34" charset="0"/>
                <a:ea typeface="PMingLiU" panose="02020500000000000000" pitchFamily="18" charset="-120"/>
                <a:cs typeface="Calibri" panose="020F0502020204030204" pitchFamily="34" charset="0"/>
              </a:rPr>
              <a:t>(obravnavano v zelenem sistemu)</a:t>
            </a:r>
          </a:p>
        </p:txBody>
      </p:sp>
      <p:sp>
        <p:nvSpPr>
          <p:cNvPr id="25" name="Rectangle 2">
            <a:extLst>
              <a:ext uri="{FF2B5EF4-FFF2-40B4-BE49-F238E27FC236}">
                <a16:creationId xmlns:a16="http://schemas.microsoft.com/office/drawing/2014/main" id="{372135F7-A066-4E1C-8220-9C69F4D37884}"/>
              </a:ext>
            </a:extLst>
          </p:cNvPr>
          <p:cNvSpPr txBox="1">
            <a:spLocks noChangeArrowheads="1"/>
          </p:cNvSpPr>
          <p:nvPr/>
        </p:nvSpPr>
        <p:spPr bwMode="auto">
          <a:xfrm>
            <a:off x="928869" y="2389660"/>
            <a:ext cx="3119255" cy="757903"/>
          </a:xfrm>
          <a:prstGeom prst="rect">
            <a:avLst/>
          </a:prstGeom>
          <a:noFill/>
          <a:ln w="9525">
            <a:noFill/>
            <a:miter lim="800000"/>
            <a:headEnd/>
            <a:tailEnd/>
          </a:ln>
        </p:spPr>
        <p:txBody>
          <a:bodyPr vert="horz" wrap="square" lIns="91440" tIns="45720" rIns="91440" bIns="45720" numCol="1" rtlCol="0" anchor="t" anchorCtr="0" compatLnSpc="1">
            <a:prstTxWarp prst="textNoShape">
              <a:avLst/>
            </a:prstTxWarp>
            <a:noAutofit/>
          </a:bodyPr>
          <a:lstStyle/>
          <a:p>
            <a:pPr algn="l" fontAlgn="base">
              <a:spcAft>
                <a:spcPts val="600"/>
              </a:spcAft>
            </a:pPr>
            <a:r>
              <a:rPr lang="sl-SI" sz="1400" dirty="0">
                <a:effectLst/>
                <a:latin typeface="Calibri" panose="020F0502020204030204" pitchFamily="34" charset="0"/>
                <a:ea typeface="PMingLiU" panose="02020500000000000000" pitchFamily="18" charset="-120"/>
                <a:cs typeface="Calibri" panose="020F0502020204030204" pitchFamily="34" charset="0"/>
              </a:rPr>
              <a:t>Avtobusna postaja, žele</a:t>
            </a:r>
            <a:r>
              <a:rPr lang="sl-SI" sz="1400" dirty="0">
                <a:latin typeface="Calibri" panose="020F0502020204030204" pitchFamily="34" charset="0"/>
                <a:ea typeface="PMingLiU" panose="02020500000000000000" pitchFamily="18" charset="-120"/>
                <a:cs typeface="Calibri" panose="020F0502020204030204" pitchFamily="34" charset="0"/>
              </a:rPr>
              <a:t>zniška postaja, postajališča mestnega prometa</a:t>
            </a:r>
            <a:endParaRPr lang="sl-SI" sz="1400" dirty="0">
              <a:effectLst/>
              <a:latin typeface="Calibri" panose="020F0502020204030204" pitchFamily="34" charset="0"/>
              <a:ea typeface="PMingLiU" panose="02020500000000000000" pitchFamily="18" charset="-120"/>
              <a:cs typeface="Times New Roman" panose="02020603050405020304" pitchFamily="18" charset="0"/>
            </a:endParaRPr>
          </a:p>
        </p:txBody>
      </p:sp>
      <p:sp>
        <p:nvSpPr>
          <p:cNvPr id="26" name="Rectangle 2">
            <a:extLst>
              <a:ext uri="{FF2B5EF4-FFF2-40B4-BE49-F238E27FC236}">
                <a16:creationId xmlns:a16="http://schemas.microsoft.com/office/drawing/2014/main" id="{247B8D29-DD49-4B0E-808F-655762B267D2}"/>
              </a:ext>
            </a:extLst>
          </p:cNvPr>
          <p:cNvSpPr txBox="1">
            <a:spLocks noChangeArrowheads="1"/>
          </p:cNvSpPr>
          <p:nvPr/>
        </p:nvSpPr>
        <p:spPr bwMode="auto">
          <a:xfrm>
            <a:off x="928870" y="3210415"/>
            <a:ext cx="3284842" cy="885270"/>
          </a:xfrm>
          <a:prstGeom prst="rect">
            <a:avLst/>
          </a:prstGeom>
          <a:noFill/>
          <a:ln w="9525">
            <a:noFill/>
            <a:miter lim="800000"/>
            <a:headEnd/>
            <a:tailEnd/>
          </a:ln>
        </p:spPr>
        <p:txBody>
          <a:bodyPr vert="horz" wrap="square" lIns="91440" tIns="45720" rIns="91440" bIns="45720" numCol="1" rtlCol="0" anchor="t" anchorCtr="0" compatLnSpc="1">
            <a:prstTxWarp prst="textNoShape">
              <a:avLst/>
            </a:prstTxWarp>
            <a:noAutofit/>
          </a:bodyPr>
          <a:lstStyle/>
          <a:p>
            <a:pPr algn="l" fontAlgn="base">
              <a:spcAft>
                <a:spcPts val="600"/>
              </a:spcAft>
            </a:pPr>
            <a:r>
              <a:rPr lang="sl-SI" sz="1400" dirty="0">
                <a:effectLst/>
                <a:latin typeface="Calibri" panose="020F0502020204030204" pitchFamily="34" charset="0"/>
                <a:ea typeface="PMingLiU" panose="02020500000000000000" pitchFamily="18" charset="-120"/>
                <a:cs typeface="Calibri" panose="020F0502020204030204" pitchFamily="34" charset="0"/>
              </a:rPr>
              <a:t>Vrtec (3 lokacije), </a:t>
            </a:r>
            <a:r>
              <a:rPr lang="sl-SI" sz="1400" dirty="0">
                <a:latin typeface="Calibri" panose="020F0502020204030204" pitchFamily="34" charset="0"/>
                <a:ea typeface="PMingLiU" panose="02020500000000000000" pitchFamily="18" charset="-120"/>
                <a:cs typeface="Calibri" panose="020F0502020204030204" pitchFamily="34" charset="0"/>
              </a:rPr>
              <a:t>osnovna </a:t>
            </a:r>
            <a:r>
              <a:rPr lang="sl-SI" sz="1400" dirty="0">
                <a:effectLst/>
                <a:latin typeface="Calibri" panose="020F0502020204030204" pitchFamily="34" charset="0"/>
                <a:ea typeface="PMingLiU" panose="02020500000000000000" pitchFamily="18" charset="-120"/>
                <a:cs typeface="Calibri" panose="020F0502020204030204" pitchFamily="34" charset="0"/>
              </a:rPr>
              <a:t>šola, srednja šola (gimnazija, ekonomska),  fakulteta (turizem, ekonomija), glasbena šola</a:t>
            </a:r>
            <a:endParaRPr lang="sl-SI" sz="1400" dirty="0">
              <a:effectLst/>
              <a:latin typeface="Calibri" panose="020F0502020204030204" pitchFamily="34" charset="0"/>
              <a:ea typeface="PMingLiU" panose="02020500000000000000" pitchFamily="18" charset="-120"/>
              <a:cs typeface="Times New Roman" panose="02020603050405020304" pitchFamily="18" charset="0"/>
            </a:endParaRPr>
          </a:p>
        </p:txBody>
      </p:sp>
      <p:sp>
        <p:nvSpPr>
          <p:cNvPr id="27" name="Rectangle 2">
            <a:extLst>
              <a:ext uri="{FF2B5EF4-FFF2-40B4-BE49-F238E27FC236}">
                <a16:creationId xmlns:a16="http://schemas.microsoft.com/office/drawing/2014/main" id="{77E2E632-FA40-49E3-991A-B4DE2124CA68}"/>
              </a:ext>
            </a:extLst>
          </p:cNvPr>
          <p:cNvSpPr txBox="1">
            <a:spLocks noChangeArrowheads="1"/>
          </p:cNvSpPr>
          <p:nvPr/>
        </p:nvSpPr>
        <p:spPr bwMode="auto">
          <a:xfrm>
            <a:off x="916834" y="4239672"/>
            <a:ext cx="3251217" cy="587873"/>
          </a:xfrm>
          <a:prstGeom prst="rect">
            <a:avLst/>
          </a:prstGeom>
          <a:noFill/>
          <a:ln w="9525">
            <a:noFill/>
            <a:miter lim="800000"/>
            <a:headEnd/>
            <a:tailEnd/>
          </a:ln>
        </p:spPr>
        <p:txBody>
          <a:bodyPr vert="horz" wrap="square" lIns="91440" tIns="45720" rIns="91440" bIns="45720" numCol="1" rtlCol="0" anchor="t" anchorCtr="0" compatLnSpc="1">
            <a:prstTxWarp prst="textNoShape">
              <a:avLst/>
            </a:prstTxWarp>
            <a:noAutofit/>
          </a:bodyPr>
          <a:lstStyle/>
          <a:p>
            <a:pPr algn="l" fontAlgn="base">
              <a:spcAft>
                <a:spcPts val="600"/>
              </a:spcAft>
            </a:pPr>
            <a:r>
              <a:rPr lang="sl-SI" sz="1400" dirty="0">
                <a:effectLst/>
                <a:latin typeface="Calibri" panose="020F0502020204030204" pitchFamily="34" charset="0"/>
                <a:ea typeface="PMingLiU" panose="02020500000000000000" pitchFamily="18" charset="-120"/>
                <a:cs typeface="Calibri" panose="020F0502020204030204" pitchFamily="34" charset="0"/>
              </a:rPr>
              <a:t>Bolnišnica, zdravstveni dom, lekarna</a:t>
            </a:r>
            <a:endParaRPr lang="sl-SI" sz="1400" dirty="0">
              <a:effectLst/>
              <a:latin typeface="Calibri" panose="020F0502020204030204" pitchFamily="34" charset="0"/>
              <a:ea typeface="PMingLiU" panose="02020500000000000000" pitchFamily="18" charset="-120"/>
              <a:cs typeface="Times New Roman" panose="02020603050405020304" pitchFamily="18" charset="0"/>
            </a:endParaRPr>
          </a:p>
        </p:txBody>
      </p:sp>
      <p:sp>
        <p:nvSpPr>
          <p:cNvPr id="28" name="Rectangle 2">
            <a:extLst>
              <a:ext uri="{FF2B5EF4-FFF2-40B4-BE49-F238E27FC236}">
                <a16:creationId xmlns:a16="http://schemas.microsoft.com/office/drawing/2014/main" id="{A6DFF7FF-7D7F-4AD7-A8F8-5FA7361FD8B8}"/>
              </a:ext>
            </a:extLst>
          </p:cNvPr>
          <p:cNvSpPr txBox="1">
            <a:spLocks noChangeArrowheads="1"/>
          </p:cNvSpPr>
          <p:nvPr/>
        </p:nvSpPr>
        <p:spPr bwMode="auto">
          <a:xfrm>
            <a:off x="1547381" y="4563347"/>
            <a:ext cx="2757246" cy="293824"/>
          </a:xfrm>
          <a:prstGeom prst="rect">
            <a:avLst/>
          </a:prstGeom>
          <a:noFill/>
          <a:ln w="9525">
            <a:noFill/>
            <a:miter lim="800000"/>
            <a:headEnd/>
            <a:tailEnd/>
          </a:ln>
        </p:spPr>
        <p:txBody>
          <a:bodyPr vert="horz" wrap="square" lIns="91440" tIns="45720" rIns="91440" bIns="45720" numCol="1" rtlCol="0" anchor="t" anchorCtr="0" compatLnSpc="1">
            <a:prstTxWarp prst="textNoShape">
              <a:avLst/>
            </a:prstTxWarp>
            <a:noAutofit/>
          </a:bodyPr>
          <a:lstStyle/>
          <a:p>
            <a:pPr algn="l" fontAlgn="base">
              <a:spcAft>
                <a:spcPts val="600"/>
              </a:spcAft>
            </a:pPr>
            <a:r>
              <a:rPr lang="sl-SI" sz="1400" dirty="0">
                <a:effectLst/>
                <a:latin typeface="Calibri" panose="020F0502020204030204" pitchFamily="34" charset="0"/>
                <a:ea typeface="PMingLiU" panose="02020500000000000000" pitchFamily="18" charset="-120"/>
                <a:cs typeface="Calibri" panose="020F0502020204030204" pitchFamily="34" charset="0"/>
              </a:rPr>
              <a:t>Stadion, športna dvorana</a:t>
            </a:r>
            <a:endParaRPr lang="sl-SI" sz="1400" dirty="0">
              <a:effectLst/>
              <a:latin typeface="Calibri" panose="020F0502020204030204" pitchFamily="34" charset="0"/>
              <a:ea typeface="PMingLiU" panose="02020500000000000000" pitchFamily="18" charset="-120"/>
              <a:cs typeface="Times New Roman" panose="02020603050405020304" pitchFamily="18" charset="0"/>
            </a:endParaRPr>
          </a:p>
        </p:txBody>
      </p:sp>
      <p:sp>
        <p:nvSpPr>
          <p:cNvPr id="29" name="Rectangle 2">
            <a:extLst>
              <a:ext uri="{FF2B5EF4-FFF2-40B4-BE49-F238E27FC236}">
                <a16:creationId xmlns:a16="http://schemas.microsoft.com/office/drawing/2014/main" id="{D527AE44-576C-4E31-A18A-2FCB70A55131}"/>
              </a:ext>
            </a:extLst>
          </p:cNvPr>
          <p:cNvSpPr txBox="1">
            <a:spLocks noChangeArrowheads="1"/>
          </p:cNvSpPr>
          <p:nvPr/>
        </p:nvSpPr>
        <p:spPr bwMode="auto">
          <a:xfrm>
            <a:off x="1710376" y="5180579"/>
            <a:ext cx="3251217" cy="312415"/>
          </a:xfrm>
          <a:prstGeom prst="rect">
            <a:avLst/>
          </a:prstGeom>
          <a:noFill/>
          <a:ln w="9525">
            <a:noFill/>
            <a:miter lim="800000"/>
            <a:headEnd/>
            <a:tailEnd/>
          </a:ln>
        </p:spPr>
        <p:txBody>
          <a:bodyPr vert="horz" wrap="square" lIns="91440" tIns="45720" rIns="91440" bIns="45720" numCol="1" rtlCol="0" anchor="t" anchorCtr="0" compatLnSpc="1">
            <a:prstTxWarp prst="textNoShape">
              <a:avLst/>
            </a:prstTxWarp>
            <a:noAutofit/>
          </a:bodyPr>
          <a:lstStyle/>
          <a:p>
            <a:pPr algn="l" fontAlgn="base">
              <a:spcAft>
                <a:spcPts val="600"/>
              </a:spcAft>
            </a:pPr>
            <a:r>
              <a:rPr lang="sl-SI" sz="1400" dirty="0">
                <a:effectLst/>
                <a:latin typeface="Calibri" panose="020F0502020204030204" pitchFamily="34" charset="0"/>
                <a:ea typeface="PMingLiU" panose="02020500000000000000" pitchFamily="18" charset="-120"/>
                <a:cs typeface="Calibri" panose="020F0502020204030204" pitchFamily="34" charset="0"/>
              </a:rPr>
              <a:t>Upravna enota, občina, sodišče</a:t>
            </a:r>
            <a:endParaRPr lang="sl-SI" sz="1400" dirty="0">
              <a:effectLst/>
              <a:latin typeface="Calibri" panose="020F0502020204030204" pitchFamily="34" charset="0"/>
              <a:ea typeface="PMingLiU" panose="02020500000000000000" pitchFamily="18" charset="-120"/>
              <a:cs typeface="Times New Roman" panose="02020603050405020304" pitchFamily="18" charset="0"/>
            </a:endParaRPr>
          </a:p>
        </p:txBody>
      </p:sp>
      <p:sp>
        <p:nvSpPr>
          <p:cNvPr id="30" name="Rectangle 2">
            <a:extLst>
              <a:ext uri="{FF2B5EF4-FFF2-40B4-BE49-F238E27FC236}">
                <a16:creationId xmlns:a16="http://schemas.microsoft.com/office/drawing/2014/main" id="{A0E27C75-6C6C-49BF-A407-3B5DE6E5B6DF}"/>
              </a:ext>
            </a:extLst>
          </p:cNvPr>
          <p:cNvSpPr txBox="1">
            <a:spLocks noChangeArrowheads="1"/>
          </p:cNvSpPr>
          <p:nvPr/>
        </p:nvSpPr>
        <p:spPr bwMode="auto">
          <a:xfrm>
            <a:off x="928869" y="5704224"/>
            <a:ext cx="3947931" cy="503912"/>
          </a:xfrm>
          <a:prstGeom prst="rect">
            <a:avLst/>
          </a:prstGeom>
          <a:noFill/>
          <a:ln w="9525">
            <a:noFill/>
            <a:miter lim="800000"/>
            <a:headEnd/>
            <a:tailEnd/>
          </a:ln>
        </p:spPr>
        <p:txBody>
          <a:bodyPr vert="horz" wrap="square" lIns="91440" tIns="45720" rIns="91440" bIns="45720" numCol="1" rtlCol="0" anchor="t" anchorCtr="0" compatLnSpc="1">
            <a:prstTxWarp prst="textNoShape">
              <a:avLst/>
            </a:prstTxWarp>
            <a:noAutofit/>
          </a:bodyPr>
          <a:lstStyle/>
          <a:p>
            <a:pPr algn="l" fontAlgn="base">
              <a:spcAft>
                <a:spcPts val="600"/>
              </a:spcAft>
            </a:pPr>
            <a:r>
              <a:rPr lang="sl-SI" sz="1400" dirty="0">
                <a:effectLst/>
                <a:latin typeface="Calibri" panose="020F0502020204030204" pitchFamily="34" charset="0"/>
                <a:ea typeface="PMingLiU" panose="02020500000000000000" pitchFamily="18" charset="-120"/>
                <a:cs typeface="Calibri" panose="020F0502020204030204" pitchFamily="34" charset="0"/>
              </a:rPr>
              <a:t>Trgovina, pošta, banka, zavarovalnica, tržnica, frizer, </a:t>
            </a:r>
            <a:endParaRPr lang="sl-SI" sz="1400" dirty="0">
              <a:effectLst/>
              <a:latin typeface="Calibri" panose="020F0502020204030204" pitchFamily="34" charset="0"/>
              <a:ea typeface="PMingLiU" panose="02020500000000000000" pitchFamily="18" charset="-120"/>
              <a:cs typeface="Times New Roman" panose="02020603050405020304" pitchFamily="18" charset="0"/>
            </a:endParaRPr>
          </a:p>
        </p:txBody>
      </p:sp>
      <p:sp>
        <p:nvSpPr>
          <p:cNvPr id="31" name="Rectangle 2">
            <a:extLst>
              <a:ext uri="{FF2B5EF4-FFF2-40B4-BE49-F238E27FC236}">
                <a16:creationId xmlns:a16="http://schemas.microsoft.com/office/drawing/2014/main" id="{73081468-CCCD-47EE-A15B-D55940B075F1}"/>
              </a:ext>
            </a:extLst>
          </p:cNvPr>
          <p:cNvSpPr txBox="1">
            <a:spLocks noChangeArrowheads="1"/>
          </p:cNvSpPr>
          <p:nvPr/>
        </p:nvSpPr>
        <p:spPr bwMode="auto">
          <a:xfrm>
            <a:off x="3179168" y="5923428"/>
            <a:ext cx="3251217" cy="460800"/>
          </a:xfrm>
          <a:prstGeom prst="rect">
            <a:avLst/>
          </a:prstGeom>
          <a:noFill/>
          <a:ln w="9525">
            <a:noFill/>
            <a:miter lim="800000"/>
            <a:headEnd/>
            <a:tailEnd/>
          </a:ln>
        </p:spPr>
        <p:txBody>
          <a:bodyPr vert="horz" wrap="square" lIns="91440" tIns="45720" rIns="91440" bIns="45720" numCol="1" rtlCol="0" anchor="t" anchorCtr="0" compatLnSpc="1">
            <a:prstTxWarp prst="textNoShape">
              <a:avLst/>
            </a:prstTxWarp>
            <a:noAutofit/>
          </a:bodyPr>
          <a:lstStyle/>
          <a:p>
            <a:pPr algn="l" fontAlgn="base">
              <a:spcAft>
                <a:spcPts val="600"/>
              </a:spcAft>
            </a:pPr>
            <a:r>
              <a:rPr lang="sl-SI" sz="1400" dirty="0">
                <a:effectLst/>
                <a:latin typeface="Calibri" panose="020F0502020204030204" pitchFamily="34" charset="0"/>
                <a:ea typeface="PMingLiU" panose="02020500000000000000" pitchFamily="18" charset="-120"/>
                <a:cs typeface="Calibri" panose="020F0502020204030204" pitchFamily="34" charset="0"/>
              </a:rPr>
              <a:t>Katera so? Določimo skupaj.</a:t>
            </a:r>
            <a:endParaRPr lang="sl-SI" sz="1400" dirty="0">
              <a:effectLst/>
              <a:latin typeface="Calibri" panose="020F0502020204030204" pitchFamily="34" charset="0"/>
              <a:ea typeface="PMingLiU" panose="02020500000000000000" pitchFamily="18" charset="-120"/>
              <a:cs typeface="Times New Roman" panose="02020603050405020304" pitchFamily="18" charset="0"/>
            </a:endParaRPr>
          </a:p>
        </p:txBody>
      </p:sp>
      <p:sp>
        <p:nvSpPr>
          <p:cNvPr id="32" name="Rectangle 2">
            <a:extLst>
              <a:ext uri="{FF2B5EF4-FFF2-40B4-BE49-F238E27FC236}">
                <a16:creationId xmlns:a16="http://schemas.microsoft.com/office/drawing/2014/main" id="{DB401444-4F05-4C33-824C-9FC22532FEB9}"/>
              </a:ext>
            </a:extLst>
          </p:cNvPr>
          <p:cNvSpPr txBox="1">
            <a:spLocks noChangeArrowheads="1"/>
          </p:cNvSpPr>
          <p:nvPr/>
        </p:nvSpPr>
        <p:spPr bwMode="auto">
          <a:xfrm>
            <a:off x="1547381" y="6243933"/>
            <a:ext cx="3251217" cy="385070"/>
          </a:xfrm>
          <a:prstGeom prst="rect">
            <a:avLst/>
          </a:prstGeom>
          <a:noFill/>
          <a:ln w="9525">
            <a:noFill/>
            <a:miter lim="800000"/>
            <a:headEnd/>
            <a:tailEnd/>
          </a:ln>
        </p:spPr>
        <p:txBody>
          <a:bodyPr vert="horz" wrap="square" lIns="91440" tIns="45720" rIns="91440" bIns="45720" numCol="1" rtlCol="0" anchor="t" anchorCtr="0" compatLnSpc="1">
            <a:prstTxWarp prst="textNoShape">
              <a:avLst/>
            </a:prstTxWarp>
            <a:noAutofit/>
          </a:bodyPr>
          <a:lstStyle/>
          <a:p>
            <a:pPr algn="l" fontAlgn="base">
              <a:spcAft>
                <a:spcPts val="600"/>
              </a:spcAft>
            </a:pPr>
            <a:r>
              <a:rPr lang="sl-SI" sz="1400" dirty="0">
                <a:effectLst/>
                <a:latin typeface="Calibri" panose="020F0502020204030204" pitchFamily="34" charset="0"/>
                <a:ea typeface="PMingLiU" panose="02020500000000000000" pitchFamily="18" charset="-120"/>
                <a:cs typeface="Calibri" panose="020F0502020204030204" pitchFamily="34" charset="0"/>
              </a:rPr>
              <a:t>Cerkve (3 objekti)</a:t>
            </a:r>
            <a:endParaRPr lang="sl-SI" sz="1400" dirty="0">
              <a:effectLst/>
              <a:latin typeface="Calibri" panose="020F0502020204030204" pitchFamily="34" charset="0"/>
              <a:ea typeface="PMingLiU" panose="02020500000000000000" pitchFamily="18" charset="-120"/>
              <a:cs typeface="Times New Roman" panose="02020603050405020304" pitchFamily="18" charset="0"/>
            </a:endParaRPr>
          </a:p>
        </p:txBody>
      </p:sp>
      <p:pic>
        <p:nvPicPr>
          <p:cNvPr id="15" name="Picture 14" descr="Map&#10;&#10;Description automatically generated">
            <a:extLst>
              <a:ext uri="{FF2B5EF4-FFF2-40B4-BE49-F238E27FC236}">
                <a16:creationId xmlns:a16="http://schemas.microsoft.com/office/drawing/2014/main" id="{482D83ED-BD7F-4BD5-B782-2AE6001F52A3}"/>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5618559" y="1213225"/>
            <a:ext cx="3451632" cy="5048757"/>
          </a:xfrm>
          <a:prstGeom prst="rect">
            <a:avLst/>
          </a:prstGeom>
        </p:spPr>
      </p:pic>
    </p:spTree>
    <p:extLst>
      <p:ext uri="{BB962C8B-B14F-4D97-AF65-F5344CB8AC3E}">
        <p14:creationId xmlns:p14="http://schemas.microsoft.com/office/powerpoint/2010/main" val="204731689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624508" y="2908562"/>
            <a:ext cx="6569704" cy="2762662"/>
          </a:xfrm>
          <a:prstGeom prst="rect">
            <a:avLst/>
          </a:prstGeom>
        </p:spPr>
        <p:txBody>
          <a:bodyPr anchor="b"/>
          <a:lstStyle/>
          <a:p>
            <a:pPr lvl="0" eaLnBrk="0" hangingPunct="0">
              <a:spcBef>
                <a:spcPct val="20000"/>
              </a:spcBef>
            </a:pPr>
            <a:r>
              <a:rPr lang="en-US" sz="3600" dirty="0">
                <a:solidFill>
                  <a:schemeClr val="bg1"/>
                </a:solidFill>
                <a:latin typeface="Calibri" pitchFamily="34" charset="0"/>
              </a:rPr>
              <a:t>MOBILNOSTNI SISTEM</a:t>
            </a:r>
            <a:endParaRPr lang="sl-SI" sz="3600" dirty="0">
              <a:solidFill>
                <a:schemeClr val="bg1"/>
              </a:solidFill>
              <a:latin typeface="Calibri" pitchFamily="34" charset="0"/>
            </a:endParaRPr>
          </a:p>
          <a:p>
            <a:pPr lvl="0" fontAlgn="auto">
              <a:spcBef>
                <a:spcPct val="20000"/>
              </a:spcBef>
              <a:spcAft>
                <a:spcPts val="0"/>
              </a:spcAft>
              <a:defRPr/>
            </a:pPr>
            <a:endParaRPr lang="sl-SI" dirty="0">
              <a:solidFill>
                <a:schemeClr val="bg1"/>
              </a:solidFill>
              <a:latin typeface="Calibri"/>
            </a:endParaRPr>
          </a:p>
        </p:txBody>
      </p:sp>
      <p:pic>
        <p:nvPicPr>
          <p:cNvPr id="5" name="Picture 2" descr="C:\Documents and Settings\Lena\My Documents\Locus word\Locus_znak in logotip_RGB.jpg">
            <a:extLst>
              <a:ext uri="{FF2B5EF4-FFF2-40B4-BE49-F238E27FC236}">
                <a16:creationId xmlns:a16="http://schemas.microsoft.com/office/drawing/2014/main" id="{6803D0A2-B977-4FB9-92B3-FAF38EF546F8}"/>
              </a:ext>
            </a:extLst>
          </p:cNvPr>
          <p:cNvPicPr>
            <a:picLocks noChangeAspect="1" noChangeArrowheads="1"/>
          </p:cNvPicPr>
          <p:nvPr/>
        </p:nvPicPr>
        <p:blipFill>
          <a:blip r:embed="rId3" cstate="print">
            <a:extLst>
              <a:ext uri="{28A0092B-C50C-407E-A947-70E740481C1C}">
                <a14:useLocalDpi xmlns:a14="http://schemas.microsoft.com/office/drawing/2010/main"/>
              </a:ext>
            </a:extLst>
          </a:blip>
          <a:stretch>
            <a:fillRect/>
          </a:stretch>
        </p:blipFill>
        <p:spPr bwMode="auto">
          <a:xfrm>
            <a:off x="6194247" y="209048"/>
            <a:ext cx="1458781" cy="679996"/>
          </a:xfrm>
          <a:prstGeom prst="rect">
            <a:avLst/>
          </a:prstGeom>
          <a:noFill/>
          <a:ln>
            <a:noFill/>
          </a:ln>
        </p:spPr>
      </p:pic>
      <p:pic>
        <p:nvPicPr>
          <p:cNvPr id="6" name="Picture 6">
            <a:extLst>
              <a:ext uri="{FF2B5EF4-FFF2-40B4-BE49-F238E27FC236}">
                <a16:creationId xmlns:a16="http://schemas.microsoft.com/office/drawing/2014/main" id="{E28C19EE-1515-452A-AA6D-FAA0FCC756BE}"/>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7653028" y="386011"/>
            <a:ext cx="1111251" cy="326071"/>
          </a:xfrm>
          <a:prstGeom prst="rect">
            <a:avLst/>
          </a:prstGeom>
        </p:spPr>
      </p:pic>
      <p:sp>
        <p:nvSpPr>
          <p:cNvPr id="7" name="Rectangle 2">
            <a:extLst>
              <a:ext uri="{FF2B5EF4-FFF2-40B4-BE49-F238E27FC236}">
                <a16:creationId xmlns:a16="http://schemas.microsoft.com/office/drawing/2014/main" id="{AACE8902-27B9-40AC-8A2C-AA0E723EA95F}"/>
              </a:ext>
            </a:extLst>
          </p:cNvPr>
          <p:cNvSpPr/>
          <p:nvPr/>
        </p:nvSpPr>
        <p:spPr>
          <a:xfrm>
            <a:off x="624508" y="2446897"/>
            <a:ext cx="7341946" cy="461665"/>
          </a:xfrm>
          <a:prstGeom prst="rect">
            <a:avLst/>
          </a:prstGeom>
        </p:spPr>
        <p:txBody>
          <a:bodyPr wrap="square">
            <a:spAutoFit/>
          </a:bodyPr>
          <a:lstStyle/>
          <a:p>
            <a:pPr lvl="0" fontAlgn="auto">
              <a:spcBef>
                <a:spcPct val="20000"/>
              </a:spcBef>
              <a:spcAft>
                <a:spcPts val="0"/>
              </a:spcAft>
              <a:defRPr/>
            </a:pPr>
            <a:r>
              <a:rPr lang="sl-SI" sz="2400" dirty="0">
                <a:solidFill>
                  <a:schemeClr val="accent6">
                    <a:lumMod val="75000"/>
                  </a:schemeClr>
                </a:solidFill>
                <a:latin typeface="Calibri" pitchFamily="34" charset="0"/>
                <a:cs typeface="Arial" pitchFamily="34" charset="0"/>
              </a:rPr>
              <a:t>TRAJNOSTNA MOBILNOST – POVRŠINE ZA KOLESARJE</a:t>
            </a:r>
            <a:endParaRPr lang="sl-SI" sz="1600" dirty="0">
              <a:solidFill>
                <a:schemeClr val="accent6">
                  <a:lumMod val="75000"/>
                </a:schemeClr>
              </a:solidFill>
              <a:latin typeface="Calibri" pitchFamily="34" charset="0"/>
              <a:cs typeface="Arial" pitchFamily="34" charset="0"/>
            </a:endParaRPr>
          </a:p>
        </p:txBody>
      </p:sp>
    </p:spTree>
    <p:extLst>
      <p:ext uri="{BB962C8B-B14F-4D97-AF65-F5344CB8AC3E}">
        <p14:creationId xmlns:p14="http://schemas.microsoft.com/office/powerpoint/2010/main" val="7909858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83A0032-1781-4BE3-87EF-2F8F5575819A}"/>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7455447" y="270220"/>
            <a:ext cx="1458781" cy="679996"/>
          </a:xfrm>
          <a:prstGeom prst="rect">
            <a:avLst/>
          </a:prstGeom>
        </p:spPr>
      </p:pic>
      <p:pic>
        <p:nvPicPr>
          <p:cNvPr id="8" name="Picture 7">
            <a:extLst>
              <a:ext uri="{FF2B5EF4-FFF2-40B4-BE49-F238E27FC236}">
                <a16:creationId xmlns:a16="http://schemas.microsoft.com/office/drawing/2014/main" id="{8F91FFCD-5C6E-4F02-A32F-A09345E22418}"/>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464990" y="412126"/>
            <a:ext cx="990457" cy="396183"/>
          </a:xfrm>
          <a:prstGeom prst="rect">
            <a:avLst/>
          </a:prstGeom>
        </p:spPr>
      </p:pic>
      <p:sp>
        <p:nvSpPr>
          <p:cNvPr id="4" name="Rectangle 3">
            <a:extLst>
              <a:ext uri="{FF2B5EF4-FFF2-40B4-BE49-F238E27FC236}">
                <a16:creationId xmlns:a16="http://schemas.microsoft.com/office/drawing/2014/main" id="{F6E007E5-A2AC-44C1-84A3-A8D03D595433}"/>
              </a:ext>
            </a:extLst>
          </p:cNvPr>
          <p:cNvSpPr/>
          <p:nvPr/>
        </p:nvSpPr>
        <p:spPr>
          <a:xfrm>
            <a:off x="447760" y="1623695"/>
            <a:ext cx="8538924" cy="5346079"/>
          </a:xfrm>
          <a:prstGeom prst="rect">
            <a:avLst/>
          </a:prstGeom>
        </p:spPr>
        <p:txBody>
          <a:bodyPr wrap="square">
            <a:spAutoFit/>
          </a:bodyPr>
          <a:lstStyle/>
          <a:p>
            <a:pPr marL="169862" lvl="0">
              <a:lnSpc>
                <a:spcPct val="90000"/>
              </a:lnSpc>
              <a:spcBef>
                <a:spcPct val="20000"/>
              </a:spcBef>
              <a:buClr>
                <a:srgbClr val="2B9938"/>
              </a:buClr>
              <a:buSzPct val="100000"/>
              <a:tabLst>
                <a:tab pos="182563" algn="l"/>
              </a:tabLst>
              <a:defRPr/>
            </a:pPr>
            <a:r>
              <a:rPr lang="pl-PL" sz="1600" dirty="0">
                <a:latin typeface="Calibri"/>
              </a:rPr>
              <a:t>Urbanistična </a:t>
            </a:r>
            <a:r>
              <a:rPr lang="pl-PL" sz="1600" dirty="0" err="1">
                <a:latin typeface="Calibri"/>
              </a:rPr>
              <a:t>zasnova</a:t>
            </a:r>
            <a:r>
              <a:rPr lang="pl-PL" sz="1600" dirty="0">
                <a:latin typeface="Calibri"/>
              </a:rPr>
              <a:t> </a:t>
            </a:r>
            <a:r>
              <a:rPr lang="pl-PL" sz="1600" dirty="0" err="1">
                <a:latin typeface="Calibri"/>
              </a:rPr>
              <a:t>opredeli</a:t>
            </a:r>
            <a:r>
              <a:rPr lang="pl-PL" sz="1600" dirty="0">
                <a:latin typeface="Calibri"/>
              </a:rPr>
              <a:t> </a:t>
            </a:r>
            <a:r>
              <a:rPr lang="pl-PL" sz="1600" dirty="0" err="1">
                <a:latin typeface="Calibri"/>
              </a:rPr>
              <a:t>naslednje</a:t>
            </a:r>
            <a:r>
              <a:rPr lang="pl-PL" sz="1600" dirty="0">
                <a:latin typeface="Calibri"/>
              </a:rPr>
              <a:t> </a:t>
            </a:r>
            <a:r>
              <a:rPr lang="pl-PL" sz="1600" dirty="0" err="1">
                <a:latin typeface="Calibri"/>
              </a:rPr>
              <a:t>vsebine</a:t>
            </a:r>
            <a:r>
              <a:rPr lang="pl-PL" sz="1600" dirty="0">
                <a:latin typeface="Calibri"/>
              </a:rPr>
              <a:t>:</a:t>
            </a:r>
          </a:p>
          <a:p>
            <a:pPr marL="455612" lvl="0" indent="-285750">
              <a:lnSpc>
                <a:spcPct val="90000"/>
              </a:lnSpc>
              <a:spcBef>
                <a:spcPct val="20000"/>
              </a:spcBef>
              <a:buClr>
                <a:srgbClr val="2B9938"/>
              </a:buClr>
              <a:buSzPct val="100000"/>
              <a:buFont typeface="Arial" panose="020B0604020202020204" pitchFamily="34" charset="0"/>
              <a:buChar char="•"/>
              <a:tabLst>
                <a:tab pos="182563" algn="l"/>
              </a:tabLst>
              <a:defRPr/>
            </a:pPr>
            <a:r>
              <a:rPr lang="pl-PL" sz="1600" dirty="0" err="1">
                <a:latin typeface="Calibri"/>
              </a:rPr>
              <a:t>okvirno</a:t>
            </a:r>
            <a:r>
              <a:rPr lang="pl-PL" sz="1600" dirty="0">
                <a:latin typeface="Calibri"/>
              </a:rPr>
              <a:t> </a:t>
            </a:r>
            <a:r>
              <a:rPr lang="pl-PL" sz="1600" dirty="0" err="1">
                <a:latin typeface="Calibri"/>
              </a:rPr>
              <a:t>ureditveno</a:t>
            </a:r>
            <a:r>
              <a:rPr lang="pl-PL" sz="1600" dirty="0">
                <a:latin typeface="Calibri"/>
              </a:rPr>
              <a:t> </a:t>
            </a:r>
            <a:r>
              <a:rPr lang="pl-PL" sz="1600" dirty="0" err="1">
                <a:latin typeface="Calibri"/>
              </a:rPr>
              <a:t>območje</a:t>
            </a:r>
            <a:r>
              <a:rPr lang="pl-PL" sz="1600" dirty="0">
                <a:latin typeface="Calibri"/>
              </a:rPr>
              <a:t> </a:t>
            </a:r>
            <a:r>
              <a:rPr lang="pl-PL" sz="1600" dirty="0" err="1">
                <a:latin typeface="Calibri"/>
              </a:rPr>
              <a:t>naselja</a:t>
            </a:r>
            <a:r>
              <a:rPr lang="pl-PL" sz="1600" dirty="0">
                <a:latin typeface="Calibri"/>
              </a:rPr>
              <a:t>, </a:t>
            </a:r>
            <a:r>
              <a:rPr lang="pl-PL" sz="1600" dirty="0" err="1">
                <a:latin typeface="Calibri"/>
              </a:rPr>
              <a:t>okvirno</a:t>
            </a:r>
            <a:r>
              <a:rPr lang="pl-PL" sz="1600" dirty="0">
                <a:latin typeface="Calibri"/>
              </a:rPr>
              <a:t> </a:t>
            </a:r>
            <a:r>
              <a:rPr lang="pl-PL" sz="1600" dirty="0" err="1">
                <a:latin typeface="Calibri"/>
              </a:rPr>
              <a:t>območje</a:t>
            </a:r>
            <a:r>
              <a:rPr lang="pl-PL" sz="1600" dirty="0">
                <a:latin typeface="Calibri"/>
              </a:rPr>
              <a:t> za </a:t>
            </a:r>
            <a:r>
              <a:rPr lang="pl-PL" sz="1600" dirty="0" err="1">
                <a:latin typeface="Calibri"/>
              </a:rPr>
              <a:t>dolgoročni</a:t>
            </a:r>
            <a:r>
              <a:rPr lang="pl-PL" sz="1600" dirty="0">
                <a:latin typeface="Calibri"/>
              </a:rPr>
              <a:t> </a:t>
            </a:r>
            <a:r>
              <a:rPr lang="pl-PL" sz="1600" dirty="0" err="1">
                <a:latin typeface="Calibri"/>
              </a:rPr>
              <a:t>razvoj</a:t>
            </a:r>
            <a:r>
              <a:rPr lang="pl-PL" sz="1600" dirty="0">
                <a:latin typeface="Calibri"/>
              </a:rPr>
              <a:t> </a:t>
            </a:r>
            <a:r>
              <a:rPr lang="pl-PL" sz="1600" dirty="0" err="1">
                <a:latin typeface="Calibri"/>
              </a:rPr>
              <a:t>naselja</a:t>
            </a:r>
            <a:r>
              <a:rPr lang="pl-PL" sz="1600" dirty="0">
                <a:latin typeface="Calibri"/>
              </a:rPr>
              <a:t>;</a:t>
            </a:r>
          </a:p>
          <a:p>
            <a:pPr marL="455612" lvl="0" indent="-285750">
              <a:lnSpc>
                <a:spcPct val="90000"/>
              </a:lnSpc>
              <a:spcBef>
                <a:spcPct val="20000"/>
              </a:spcBef>
              <a:buClr>
                <a:srgbClr val="2B9938"/>
              </a:buClr>
              <a:buSzPct val="100000"/>
              <a:buFont typeface="Arial" panose="020B0604020202020204" pitchFamily="34" charset="0"/>
              <a:buChar char="•"/>
              <a:tabLst>
                <a:tab pos="182563" algn="l"/>
              </a:tabLst>
              <a:defRPr/>
            </a:pPr>
            <a:r>
              <a:rPr lang="pl-PL" sz="1600" dirty="0" err="1">
                <a:latin typeface="Calibri"/>
              </a:rPr>
              <a:t>usmeritve</a:t>
            </a:r>
            <a:r>
              <a:rPr lang="pl-PL" sz="1600" dirty="0">
                <a:latin typeface="Calibri"/>
              </a:rPr>
              <a:t> za </a:t>
            </a:r>
            <a:r>
              <a:rPr lang="pl-PL" sz="1600" dirty="0" err="1">
                <a:latin typeface="Calibri"/>
              </a:rPr>
              <a:t>razporeditev</a:t>
            </a:r>
            <a:r>
              <a:rPr lang="pl-PL" sz="1600" dirty="0">
                <a:latin typeface="Calibri"/>
              </a:rPr>
              <a:t> </a:t>
            </a:r>
            <a:r>
              <a:rPr lang="pl-PL" sz="1600" dirty="0" err="1">
                <a:latin typeface="Calibri"/>
              </a:rPr>
              <a:t>dejavnosti</a:t>
            </a:r>
            <a:r>
              <a:rPr lang="pl-PL" sz="1600" dirty="0">
                <a:latin typeface="Calibri"/>
              </a:rPr>
              <a:t> </a:t>
            </a:r>
            <a:r>
              <a:rPr lang="pl-PL" sz="1600" dirty="0" err="1">
                <a:latin typeface="Calibri"/>
              </a:rPr>
              <a:t>znotraj</a:t>
            </a:r>
            <a:r>
              <a:rPr lang="pl-PL" sz="1600" dirty="0">
                <a:latin typeface="Calibri"/>
              </a:rPr>
              <a:t> </a:t>
            </a:r>
            <a:r>
              <a:rPr lang="pl-PL" sz="1600" dirty="0" err="1">
                <a:latin typeface="Calibri"/>
              </a:rPr>
              <a:t>naselja</a:t>
            </a:r>
            <a:r>
              <a:rPr lang="pl-PL" sz="1600" dirty="0">
                <a:latin typeface="Calibri"/>
              </a:rPr>
              <a:t> z </a:t>
            </a:r>
            <a:r>
              <a:rPr lang="pl-PL" sz="1600" dirty="0" err="1">
                <a:latin typeface="Calibri"/>
              </a:rPr>
              <a:t>morebitnimi</a:t>
            </a:r>
            <a:r>
              <a:rPr lang="pl-PL" sz="1600" dirty="0">
                <a:latin typeface="Calibri"/>
              </a:rPr>
              <a:t> </a:t>
            </a:r>
            <a:r>
              <a:rPr lang="pl-PL" sz="1600" dirty="0" err="1">
                <a:latin typeface="Calibri"/>
              </a:rPr>
              <a:t>vplivi</a:t>
            </a:r>
            <a:r>
              <a:rPr lang="pl-PL" sz="1600" dirty="0">
                <a:latin typeface="Calibri"/>
              </a:rPr>
              <a:t> na </a:t>
            </a:r>
            <a:r>
              <a:rPr lang="pl-PL" sz="1600" dirty="0" err="1">
                <a:latin typeface="Calibri"/>
              </a:rPr>
              <a:t>sosednja</a:t>
            </a:r>
            <a:r>
              <a:rPr lang="pl-PL" sz="1600" dirty="0">
                <a:latin typeface="Calibri"/>
              </a:rPr>
              <a:t> </a:t>
            </a:r>
            <a:r>
              <a:rPr lang="pl-PL" sz="1600" dirty="0" err="1">
                <a:latin typeface="Calibri"/>
              </a:rPr>
              <a:t>območja</a:t>
            </a:r>
            <a:r>
              <a:rPr lang="pl-PL" sz="1600" dirty="0">
                <a:latin typeface="Calibri"/>
              </a:rPr>
              <a:t>;</a:t>
            </a:r>
          </a:p>
          <a:p>
            <a:pPr marL="455612" lvl="0" indent="-285750">
              <a:lnSpc>
                <a:spcPct val="90000"/>
              </a:lnSpc>
              <a:spcBef>
                <a:spcPct val="20000"/>
              </a:spcBef>
              <a:buClr>
                <a:srgbClr val="2B9938"/>
              </a:buClr>
              <a:buSzPct val="100000"/>
              <a:buFont typeface="Arial" panose="020B0604020202020204" pitchFamily="34" charset="0"/>
              <a:buChar char="•"/>
              <a:tabLst>
                <a:tab pos="182563" algn="l"/>
              </a:tabLst>
              <a:defRPr/>
            </a:pPr>
            <a:r>
              <a:rPr lang="pl-PL" sz="1600" dirty="0" err="1">
                <a:latin typeface="Calibri"/>
              </a:rPr>
              <a:t>način</a:t>
            </a:r>
            <a:r>
              <a:rPr lang="pl-PL" sz="1600" dirty="0">
                <a:latin typeface="Calibri"/>
              </a:rPr>
              <a:t> </a:t>
            </a:r>
            <a:r>
              <a:rPr lang="pl-PL" sz="1600" dirty="0" err="1">
                <a:latin typeface="Calibri"/>
              </a:rPr>
              <a:t>razvoja</a:t>
            </a:r>
            <a:r>
              <a:rPr lang="pl-PL" sz="1600" dirty="0">
                <a:latin typeface="Calibri"/>
              </a:rPr>
              <a:t> </a:t>
            </a:r>
            <a:r>
              <a:rPr lang="pl-PL" sz="1600" dirty="0" err="1">
                <a:latin typeface="Calibri"/>
              </a:rPr>
              <a:t>naselja</a:t>
            </a:r>
            <a:r>
              <a:rPr lang="pl-PL" sz="1600" dirty="0">
                <a:latin typeface="Calibri"/>
              </a:rPr>
              <a:t> </a:t>
            </a:r>
            <a:r>
              <a:rPr lang="pl-PL" sz="1600" dirty="0" err="1">
                <a:latin typeface="Calibri"/>
              </a:rPr>
              <a:t>oziroma</a:t>
            </a:r>
            <a:r>
              <a:rPr lang="pl-PL" sz="1600" dirty="0">
                <a:latin typeface="Calibri"/>
              </a:rPr>
              <a:t> </a:t>
            </a:r>
            <a:r>
              <a:rPr lang="pl-PL" sz="1600" dirty="0" err="1">
                <a:latin typeface="Calibri"/>
              </a:rPr>
              <a:t>njegovih</a:t>
            </a:r>
            <a:r>
              <a:rPr lang="pl-PL" sz="1600" dirty="0">
                <a:latin typeface="Calibri"/>
              </a:rPr>
              <a:t> </a:t>
            </a:r>
            <a:r>
              <a:rPr lang="pl-PL" sz="1600" dirty="0" err="1">
                <a:latin typeface="Calibri"/>
              </a:rPr>
              <a:t>delov</a:t>
            </a:r>
            <a:r>
              <a:rPr lang="pl-PL" sz="1600" dirty="0">
                <a:latin typeface="Calibri"/>
              </a:rPr>
              <a:t>;</a:t>
            </a:r>
          </a:p>
          <a:p>
            <a:pPr marL="455612" lvl="0" indent="-285750">
              <a:lnSpc>
                <a:spcPct val="90000"/>
              </a:lnSpc>
              <a:spcBef>
                <a:spcPct val="20000"/>
              </a:spcBef>
              <a:buClr>
                <a:srgbClr val="2B9938"/>
              </a:buClr>
              <a:buSzPct val="100000"/>
              <a:buFont typeface="Arial" panose="020B0604020202020204" pitchFamily="34" charset="0"/>
              <a:buChar char="•"/>
              <a:tabLst>
                <a:tab pos="182563" algn="l"/>
              </a:tabLst>
              <a:defRPr/>
            </a:pPr>
            <a:r>
              <a:rPr lang="pl-PL" sz="1600" dirty="0" err="1">
                <a:latin typeface="Calibri"/>
              </a:rPr>
              <a:t>omrežje</a:t>
            </a:r>
            <a:r>
              <a:rPr lang="pl-PL" sz="1600" dirty="0">
                <a:latin typeface="Calibri"/>
              </a:rPr>
              <a:t> </a:t>
            </a:r>
            <a:r>
              <a:rPr lang="pl-PL" sz="1600" dirty="0" err="1">
                <a:latin typeface="Calibri"/>
              </a:rPr>
              <a:t>gospodarske</a:t>
            </a:r>
            <a:r>
              <a:rPr lang="pl-PL" sz="1600" dirty="0">
                <a:latin typeface="Calibri"/>
              </a:rPr>
              <a:t> </a:t>
            </a:r>
            <a:r>
              <a:rPr lang="pl-PL" sz="1600" dirty="0" err="1">
                <a:latin typeface="Calibri"/>
              </a:rPr>
              <a:t>javne</a:t>
            </a:r>
            <a:r>
              <a:rPr lang="pl-PL" sz="1600" dirty="0">
                <a:latin typeface="Calibri"/>
              </a:rPr>
              <a:t> </a:t>
            </a:r>
            <a:r>
              <a:rPr lang="pl-PL" sz="1600" dirty="0" err="1">
                <a:latin typeface="Calibri"/>
              </a:rPr>
              <a:t>infrastrukture</a:t>
            </a:r>
            <a:r>
              <a:rPr lang="pl-PL" sz="1600" dirty="0">
                <a:latin typeface="Calibri"/>
              </a:rPr>
              <a:t> in </a:t>
            </a:r>
            <a:r>
              <a:rPr lang="pl-PL" sz="1600" dirty="0" err="1">
                <a:latin typeface="Calibri"/>
              </a:rPr>
              <a:t>družbene</a:t>
            </a:r>
            <a:r>
              <a:rPr lang="pl-PL" sz="1600" dirty="0">
                <a:latin typeface="Calibri"/>
              </a:rPr>
              <a:t> </a:t>
            </a:r>
            <a:r>
              <a:rPr lang="pl-PL" sz="1600" dirty="0" err="1">
                <a:latin typeface="Calibri"/>
              </a:rPr>
              <a:t>infrastrukture</a:t>
            </a:r>
            <a:r>
              <a:rPr lang="pl-PL" sz="1600" dirty="0">
                <a:latin typeface="Calibri"/>
              </a:rPr>
              <a:t>;</a:t>
            </a:r>
          </a:p>
          <a:p>
            <a:pPr marL="455612" lvl="0" indent="-285750">
              <a:lnSpc>
                <a:spcPct val="90000"/>
              </a:lnSpc>
              <a:spcBef>
                <a:spcPct val="20000"/>
              </a:spcBef>
              <a:buClr>
                <a:srgbClr val="2B9938"/>
              </a:buClr>
              <a:buSzPct val="100000"/>
              <a:buFont typeface="Arial" panose="020B0604020202020204" pitchFamily="34" charset="0"/>
              <a:buChar char="•"/>
              <a:tabLst>
                <a:tab pos="182563" algn="l"/>
              </a:tabLst>
              <a:defRPr/>
            </a:pPr>
            <a:r>
              <a:rPr lang="pl-PL" sz="1600" dirty="0" err="1">
                <a:latin typeface="Calibri"/>
              </a:rPr>
              <a:t>območja</a:t>
            </a:r>
            <a:r>
              <a:rPr lang="pl-PL" sz="1600" dirty="0">
                <a:latin typeface="Calibri"/>
              </a:rPr>
              <a:t> </a:t>
            </a:r>
            <a:r>
              <a:rPr lang="pl-PL" sz="1600" dirty="0" err="1">
                <a:latin typeface="Calibri"/>
              </a:rPr>
              <a:t>javnih</a:t>
            </a:r>
            <a:r>
              <a:rPr lang="pl-PL" sz="1600" dirty="0">
                <a:latin typeface="Calibri"/>
              </a:rPr>
              <a:t> </a:t>
            </a:r>
            <a:r>
              <a:rPr lang="pl-PL" sz="1600" dirty="0" err="1">
                <a:latin typeface="Calibri"/>
              </a:rPr>
              <a:t>površin</a:t>
            </a:r>
            <a:r>
              <a:rPr lang="pl-PL" sz="1600" dirty="0">
                <a:latin typeface="Calibri"/>
              </a:rPr>
              <a:t>;</a:t>
            </a:r>
          </a:p>
          <a:p>
            <a:pPr marL="455612" lvl="0" indent="-285750">
              <a:lnSpc>
                <a:spcPct val="90000"/>
              </a:lnSpc>
              <a:spcBef>
                <a:spcPct val="20000"/>
              </a:spcBef>
              <a:buClr>
                <a:srgbClr val="2B9938"/>
              </a:buClr>
              <a:buSzPct val="100000"/>
              <a:buFont typeface="Arial" panose="020B0604020202020204" pitchFamily="34" charset="0"/>
              <a:buChar char="•"/>
              <a:tabLst>
                <a:tab pos="182563" algn="l"/>
              </a:tabLst>
              <a:defRPr/>
            </a:pPr>
            <a:r>
              <a:rPr lang="pl-PL" sz="1600" dirty="0" err="1">
                <a:latin typeface="Calibri"/>
              </a:rPr>
              <a:t>območja</a:t>
            </a:r>
            <a:r>
              <a:rPr lang="pl-PL" sz="1600" dirty="0">
                <a:latin typeface="Calibri"/>
              </a:rPr>
              <a:t> </a:t>
            </a:r>
            <a:r>
              <a:rPr lang="pl-PL" sz="1600" dirty="0" err="1">
                <a:latin typeface="Calibri"/>
              </a:rPr>
              <a:t>prepoznavnih</a:t>
            </a:r>
            <a:r>
              <a:rPr lang="pl-PL" sz="1600" dirty="0">
                <a:latin typeface="Calibri"/>
              </a:rPr>
              <a:t> </a:t>
            </a:r>
            <a:r>
              <a:rPr lang="pl-PL" sz="1600" dirty="0" err="1">
                <a:latin typeface="Calibri"/>
              </a:rPr>
              <a:t>značilnosti</a:t>
            </a:r>
            <a:r>
              <a:rPr lang="pl-PL" sz="1600" dirty="0">
                <a:latin typeface="Calibri"/>
              </a:rPr>
              <a:t> v </a:t>
            </a:r>
            <a:r>
              <a:rPr lang="pl-PL" sz="1600" dirty="0" err="1">
                <a:latin typeface="Calibri"/>
              </a:rPr>
              <a:t>prostoru</a:t>
            </a:r>
            <a:r>
              <a:rPr lang="pl-PL" sz="1600" dirty="0">
                <a:latin typeface="Calibri"/>
              </a:rPr>
              <a:t>;</a:t>
            </a:r>
          </a:p>
          <a:p>
            <a:pPr marL="455612" lvl="0" indent="-285750">
              <a:lnSpc>
                <a:spcPct val="90000"/>
              </a:lnSpc>
              <a:spcBef>
                <a:spcPct val="20000"/>
              </a:spcBef>
              <a:buClr>
                <a:srgbClr val="2B9938"/>
              </a:buClr>
              <a:buSzPct val="100000"/>
              <a:buFont typeface="Arial" panose="020B0604020202020204" pitchFamily="34" charset="0"/>
              <a:buChar char="•"/>
              <a:tabLst>
                <a:tab pos="182563" algn="l"/>
              </a:tabLst>
              <a:defRPr/>
            </a:pPr>
            <a:r>
              <a:rPr lang="pl-PL" sz="1600" dirty="0" err="1">
                <a:latin typeface="Calibri"/>
              </a:rPr>
              <a:t>razvrednotena</a:t>
            </a:r>
            <a:r>
              <a:rPr lang="pl-PL" sz="1600" dirty="0">
                <a:latin typeface="Calibri"/>
              </a:rPr>
              <a:t> </a:t>
            </a:r>
            <a:r>
              <a:rPr lang="pl-PL" sz="1600" dirty="0" err="1">
                <a:latin typeface="Calibri"/>
              </a:rPr>
              <a:t>območja</a:t>
            </a:r>
            <a:r>
              <a:rPr lang="pl-PL" sz="1600" dirty="0">
                <a:latin typeface="Calibri"/>
              </a:rPr>
              <a:t> in </a:t>
            </a:r>
            <a:r>
              <a:rPr lang="pl-PL" sz="1600" dirty="0" err="1">
                <a:latin typeface="Calibri"/>
              </a:rPr>
              <a:t>način</a:t>
            </a:r>
            <a:r>
              <a:rPr lang="pl-PL" sz="1600" dirty="0">
                <a:latin typeface="Calibri"/>
              </a:rPr>
              <a:t> </a:t>
            </a:r>
            <a:r>
              <a:rPr lang="pl-PL" sz="1600" dirty="0" err="1">
                <a:latin typeface="Calibri"/>
              </a:rPr>
              <a:t>njihove</a:t>
            </a:r>
            <a:r>
              <a:rPr lang="pl-PL" sz="1600" dirty="0">
                <a:latin typeface="Calibri"/>
              </a:rPr>
              <a:t> </a:t>
            </a:r>
            <a:r>
              <a:rPr lang="pl-PL" sz="1600" dirty="0" err="1">
                <a:latin typeface="Calibri"/>
              </a:rPr>
              <a:t>nove</a:t>
            </a:r>
            <a:r>
              <a:rPr lang="pl-PL" sz="1600" dirty="0">
                <a:latin typeface="Calibri"/>
              </a:rPr>
              <a:t> </a:t>
            </a:r>
            <a:r>
              <a:rPr lang="pl-PL" sz="1600" dirty="0" err="1">
                <a:latin typeface="Calibri"/>
              </a:rPr>
              <a:t>ureditve</a:t>
            </a:r>
            <a:r>
              <a:rPr lang="pl-PL" sz="1600" dirty="0">
                <a:latin typeface="Calibri"/>
              </a:rPr>
              <a:t>;</a:t>
            </a:r>
          </a:p>
          <a:p>
            <a:pPr marL="455612" lvl="0" indent="-285750">
              <a:lnSpc>
                <a:spcPct val="90000"/>
              </a:lnSpc>
              <a:spcBef>
                <a:spcPct val="20000"/>
              </a:spcBef>
              <a:buClr>
                <a:srgbClr val="2B9938"/>
              </a:buClr>
              <a:buSzPct val="100000"/>
              <a:buFont typeface="Arial" panose="020B0604020202020204" pitchFamily="34" charset="0"/>
              <a:buChar char="•"/>
              <a:tabLst>
                <a:tab pos="182563" algn="l"/>
              </a:tabLst>
              <a:defRPr/>
            </a:pPr>
            <a:r>
              <a:rPr lang="pl-PL" sz="1600" dirty="0" err="1">
                <a:latin typeface="Calibri"/>
              </a:rPr>
              <a:t>območja</a:t>
            </a:r>
            <a:r>
              <a:rPr lang="pl-PL" sz="1600" dirty="0">
                <a:latin typeface="Calibri"/>
              </a:rPr>
              <a:t> </a:t>
            </a:r>
            <a:r>
              <a:rPr lang="pl-PL" sz="1600" dirty="0" err="1">
                <a:latin typeface="Calibri"/>
              </a:rPr>
              <a:t>prenove</a:t>
            </a:r>
            <a:r>
              <a:rPr lang="pl-PL" sz="1600" dirty="0">
                <a:latin typeface="Calibri"/>
              </a:rPr>
              <a:t>;</a:t>
            </a:r>
          </a:p>
          <a:p>
            <a:pPr marL="455612" lvl="0" indent="-285750">
              <a:lnSpc>
                <a:spcPct val="90000"/>
              </a:lnSpc>
              <a:spcBef>
                <a:spcPct val="20000"/>
              </a:spcBef>
              <a:buClr>
                <a:srgbClr val="2B9938"/>
              </a:buClr>
              <a:buSzPct val="100000"/>
              <a:buFont typeface="Arial" panose="020B0604020202020204" pitchFamily="34" charset="0"/>
              <a:buChar char="•"/>
              <a:tabLst>
                <a:tab pos="182563" algn="l"/>
              </a:tabLst>
              <a:defRPr/>
            </a:pPr>
            <a:r>
              <a:rPr lang="pl-PL" sz="1600" dirty="0" err="1">
                <a:latin typeface="Calibri"/>
              </a:rPr>
              <a:t>zeleni</a:t>
            </a:r>
            <a:r>
              <a:rPr lang="pl-PL" sz="1600" dirty="0">
                <a:latin typeface="Calibri"/>
              </a:rPr>
              <a:t> </a:t>
            </a:r>
            <a:r>
              <a:rPr lang="pl-PL" sz="1600" dirty="0" err="1">
                <a:latin typeface="Calibri"/>
              </a:rPr>
              <a:t>sistem</a:t>
            </a:r>
            <a:r>
              <a:rPr lang="pl-PL" sz="1600" dirty="0">
                <a:latin typeface="Calibri"/>
              </a:rPr>
              <a:t> </a:t>
            </a:r>
            <a:r>
              <a:rPr lang="pl-PL" sz="1600" dirty="0" err="1">
                <a:latin typeface="Calibri"/>
              </a:rPr>
              <a:t>naselja</a:t>
            </a:r>
            <a:r>
              <a:rPr lang="pl-PL" sz="1600" dirty="0">
                <a:latin typeface="Calibri"/>
              </a:rPr>
              <a:t>;</a:t>
            </a:r>
          </a:p>
          <a:p>
            <a:pPr marL="455612" lvl="0" indent="-285750">
              <a:lnSpc>
                <a:spcPct val="90000"/>
              </a:lnSpc>
              <a:spcBef>
                <a:spcPct val="20000"/>
              </a:spcBef>
              <a:buClr>
                <a:srgbClr val="2B9938"/>
              </a:buClr>
              <a:buSzPct val="100000"/>
              <a:buFont typeface="Arial" panose="020B0604020202020204" pitchFamily="34" charset="0"/>
              <a:buChar char="•"/>
              <a:tabLst>
                <a:tab pos="182563" algn="l"/>
              </a:tabLst>
              <a:defRPr/>
            </a:pPr>
            <a:r>
              <a:rPr lang="pl-PL" sz="1600" dirty="0" err="1">
                <a:latin typeface="Calibri"/>
              </a:rPr>
              <a:t>območja</a:t>
            </a:r>
            <a:r>
              <a:rPr lang="pl-PL" sz="1600" dirty="0">
                <a:latin typeface="Calibri"/>
              </a:rPr>
              <a:t>, za </a:t>
            </a:r>
            <a:r>
              <a:rPr lang="pl-PL" sz="1600" dirty="0" err="1">
                <a:latin typeface="Calibri"/>
              </a:rPr>
              <a:t>katere</a:t>
            </a:r>
            <a:r>
              <a:rPr lang="pl-PL" sz="1600" dirty="0">
                <a:latin typeface="Calibri"/>
              </a:rPr>
              <a:t> </a:t>
            </a:r>
            <a:r>
              <a:rPr lang="pl-PL" sz="1600" dirty="0" err="1">
                <a:latin typeface="Calibri"/>
              </a:rPr>
              <a:t>se</a:t>
            </a:r>
            <a:r>
              <a:rPr lang="pl-PL" sz="1600" dirty="0">
                <a:latin typeface="Calibri"/>
              </a:rPr>
              <a:t> </a:t>
            </a:r>
            <a:r>
              <a:rPr lang="pl-PL" sz="1600" dirty="0" err="1">
                <a:latin typeface="Calibri"/>
              </a:rPr>
              <a:t>pripravi</a:t>
            </a:r>
            <a:r>
              <a:rPr lang="pl-PL" sz="1600" dirty="0">
                <a:latin typeface="Calibri"/>
              </a:rPr>
              <a:t> </a:t>
            </a:r>
            <a:r>
              <a:rPr lang="pl-PL" sz="1600" dirty="0" err="1">
                <a:latin typeface="Calibri"/>
              </a:rPr>
              <a:t>urbanistično-arhitekturni</a:t>
            </a:r>
            <a:r>
              <a:rPr lang="pl-PL" sz="1600" dirty="0">
                <a:latin typeface="Calibri"/>
              </a:rPr>
              <a:t> </a:t>
            </a:r>
            <a:r>
              <a:rPr lang="pl-PL" sz="1600" dirty="0" err="1">
                <a:latin typeface="Calibri"/>
              </a:rPr>
              <a:t>natečaj</a:t>
            </a:r>
            <a:r>
              <a:rPr lang="pl-PL" sz="1600" dirty="0">
                <a:latin typeface="Calibri"/>
              </a:rPr>
              <a:t>;</a:t>
            </a:r>
          </a:p>
          <a:p>
            <a:pPr marL="455612" lvl="0" indent="-285750">
              <a:lnSpc>
                <a:spcPct val="90000"/>
              </a:lnSpc>
              <a:spcBef>
                <a:spcPct val="20000"/>
              </a:spcBef>
              <a:buClr>
                <a:srgbClr val="2B9938"/>
              </a:buClr>
              <a:buSzPct val="100000"/>
              <a:buFont typeface="Arial" panose="020B0604020202020204" pitchFamily="34" charset="0"/>
              <a:buChar char="•"/>
              <a:tabLst>
                <a:tab pos="182563" algn="l"/>
              </a:tabLst>
              <a:defRPr/>
            </a:pPr>
            <a:r>
              <a:rPr lang="pl-PL" sz="1600" dirty="0" err="1">
                <a:latin typeface="Calibri"/>
              </a:rPr>
              <a:t>usmeritve</a:t>
            </a:r>
            <a:r>
              <a:rPr lang="pl-PL" sz="1600" dirty="0">
                <a:latin typeface="Calibri"/>
              </a:rPr>
              <a:t> za </a:t>
            </a:r>
            <a:r>
              <a:rPr lang="pl-PL" sz="1600" dirty="0" err="1">
                <a:latin typeface="Calibri"/>
              </a:rPr>
              <a:t>urbanistično</a:t>
            </a:r>
            <a:r>
              <a:rPr lang="pl-PL" sz="1600" dirty="0">
                <a:latin typeface="Calibri"/>
              </a:rPr>
              <a:t> in </a:t>
            </a:r>
            <a:r>
              <a:rPr lang="pl-PL" sz="1600" dirty="0" err="1">
                <a:latin typeface="Calibri"/>
              </a:rPr>
              <a:t>arhitekturno</a:t>
            </a:r>
            <a:r>
              <a:rPr lang="pl-PL" sz="1600" dirty="0">
                <a:latin typeface="Calibri"/>
              </a:rPr>
              <a:t> </a:t>
            </a:r>
            <a:r>
              <a:rPr lang="pl-PL" sz="1600" dirty="0" err="1">
                <a:latin typeface="Calibri"/>
              </a:rPr>
              <a:t>oblikovanje</a:t>
            </a:r>
            <a:r>
              <a:rPr lang="pl-PL" sz="1600" dirty="0">
                <a:latin typeface="Calibri"/>
              </a:rPr>
              <a:t> (</a:t>
            </a:r>
            <a:r>
              <a:rPr lang="pl-PL" sz="1600" dirty="0" err="1">
                <a:latin typeface="Calibri"/>
              </a:rPr>
              <a:t>npr</a:t>
            </a:r>
            <a:r>
              <a:rPr lang="pl-PL" sz="1600" dirty="0">
                <a:latin typeface="Calibri"/>
              </a:rPr>
              <a:t>. </a:t>
            </a:r>
            <a:r>
              <a:rPr lang="pl-PL" sz="1600" dirty="0" err="1">
                <a:latin typeface="Calibri"/>
              </a:rPr>
              <a:t>morfologija</a:t>
            </a:r>
            <a:r>
              <a:rPr lang="pl-PL" sz="1600" dirty="0">
                <a:latin typeface="Calibri"/>
              </a:rPr>
              <a:t> in </a:t>
            </a:r>
            <a:r>
              <a:rPr lang="pl-PL" sz="1600" dirty="0" err="1">
                <a:latin typeface="Calibri"/>
              </a:rPr>
              <a:t>tipologija</a:t>
            </a:r>
            <a:r>
              <a:rPr lang="pl-PL" sz="1600" dirty="0">
                <a:latin typeface="Calibri"/>
              </a:rPr>
              <a:t> </a:t>
            </a:r>
            <a:r>
              <a:rPr lang="pl-PL" sz="1600" dirty="0" err="1">
                <a:latin typeface="Calibri"/>
              </a:rPr>
              <a:t>pozidave</a:t>
            </a:r>
            <a:r>
              <a:rPr lang="pl-PL" sz="1600" dirty="0">
                <a:latin typeface="Calibri"/>
              </a:rPr>
              <a:t>, </a:t>
            </a:r>
            <a:r>
              <a:rPr lang="pl-PL" sz="1600" dirty="0" err="1">
                <a:latin typeface="Calibri"/>
              </a:rPr>
              <a:t>gabariti</a:t>
            </a:r>
            <a:r>
              <a:rPr lang="pl-PL" sz="1600" dirty="0">
                <a:latin typeface="Calibri"/>
              </a:rPr>
              <a:t>, </a:t>
            </a:r>
            <a:r>
              <a:rPr lang="pl-PL" sz="1600" dirty="0" err="1">
                <a:latin typeface="Calibri"/>
              </a:rPr>
              <a:t>volumni</a:t>
            </a:r>
            <a:r>
              <a:rPr lang="pl-PL" sz="1600" dirty="0">
                <a:latin typeface="Calibri"/>
              </a:rPr>
              <a:t>, </a:t>
            </a:r>
            <a:r>
              <a:rPr lang="pl-PL" sz="1600" dirty="0" err="1">
                <a:latin typeface="Calibri"/>
              </a:rPr>
              <a:t>gradbene</a:t>
            </a:r>
            <a:r>
              <a:rPr lang="pl-PL" sz="1600" dirty="0">
                <a:latin typeface="Calibri"/>
              </a:rPr>
              <a:t> </a:t>
            </a:r>
            <a:r>
              <a:rPr lang="pl-PL" sz="1600" dirty="0" err="1">
                <a:latin typeface="Calibri"/>
              </a:rPr>
              <a:t>linije</a:t>
            </a:r>
            <a:r>
              <a:rPr lang="pl-PL" sz="1600" dirty="0">
                <a:latin typeface="Calibri"/>
              </a:rPr>
              <a:t>);</a:t>
            </a:r>
          </a:p>
          <a:p>
            <a:pPr marL="455612" lvl="0" indent="-285750">
              <a:lnSpc>
                <a:spcPct val="90000"/>
              </a:lnSpc>
              <a:spcBef>
                <a:spcPct val="20000"/>
              </a:spcBef>
              <a:buClr>
                <a:srgbClr val="2B9938"/>
              </a:buClr>
              <a:buSzPct val="100000"/>
              <a:buFont typeface="Arial" panose="020B0604020202020204" pitchFamily="34" charset="0"/>
              <a:buChar char="•"/>
              <a:tabLst>
                <a:tab pos="182563" algn="l"/>
              </a:tabLst>
              <a:defRPr/>
            </a:pPr>
            <a:r>
              <a:rPr lang="pl-PL" sz="1600" dirty="0" err="1">
                <a:latin typeface="Calibri"/>
              </a:rPr>
              <a:t>usmeritve</a:t>
            </a:r>
            <a:r>
              <a:rPr lang="pl-PL" sz="1600" dirty="0">
                <a:latin typeface="Calibri"/>
              </a:rPr>
              <a:t> za </a:t>
            </a:r>
            <a:r>
              <a:rPr lang="pl-PL" sz="1600" dirty="0" err="1">
                <a:latin typeface="Calibri"/>
              </a:rPr>
              <a:t>varstvo</a:t>
            </a:r>
            <a:r>
              <a:rPr lang="pl-PL" sz="1600" dirty="0">
                <a:latin typeface="Calibri"/>
              </a:rPr>
              <a:t> </a:t>
            </a:r>
            <a:r>
              <a:rPr lang="pl-PL" sz="1600" dirty="0" err="1">
                <a:latin typeface="Calibri"/>
              </a:rPr>
              <a:t>okolja</a:t>
            </a:r>
            <a:r>
              <a:rPr lang="pl-PL" sz="1600" dirty="0">
                <a:latin typeface="Calibri"/>
              </a:rPr>
              <a:t>, </a:t>
            </a:r>
            <a:r>
              <a:rPr lang="pl-PL" sz="1600" dirty="0" err="1">
                <a:latin typeface="Calibri"/>
              </a:rPr>
              <a:t>ohranjanje</a:t>
            </a:r>
            <a:r>
              <a:rPr lang="pl-PL" sz="1600" dirty="0">
                <a:latin typeface="Calibri"/>
              </a:rPr>
              <a:t> </a:t>
            </a:r>
            <a:r>
              <a:rPr lang="pl-PL" sz="1600" dirty="0" err="1">
                <a:latin typeface="Calibri"/>
              </a:rPr>
              <a:t>narave</a:t>
            </a:r>
            <a:r>
              <a:rPr lang="pl-PL" sz="1600" dirty="0">
                <a:latin typeface="Calibri"/>
              </a:rPr>
              <a:t> in </a:t>
            </a:r>
            <a:r>
              <a:rPr lang="pl-PL" sz="1600" dirty="0" err="1">
                <a:latin typeface="Calibri"/>
              </a:rPr>
              <a:t>varstvo</a:t>
            </a:r>
            <a:r>
              <a:rPr lang="pl-PL" sz="1600" dirty="0">
                <a:latin typeface="Calibri"/>
              </a:rPr>
              <a:t> kulturne </a:t>
            </a:r>
            <a:r>
              <a:rPr lang="pl-PL" sz="1600" dirty="0" err="1">
                <a:latin typeface="Calibri"/>
              </a:rPr>
              <a:t>dediščine</a:t>
            </a:r>
            <a:r>
              <a:rPr lang="pl-PL" sz="1600" dirty="0">
                <a:latin typeface="Calibri"/>
              </a:rPr>
              <a:t>, </a:t>
            </a:r>
            <a:r>
              <a:rPr lang="pl-PL" sz="1600" dirty="0" err="1">
                <a:latin typeface="Calibri"/>
              </a:rPr>
              <a:t>doseganje</a:t>
            </a:r>
            <a:r>
              <a:rPr lang="pl-PL" sz="1600" dirty="0">
                <a:latin typeface="Calibri"/>
              </a:rPr>
              <a:t> </a:t>
            </a:r>
            <a:r>
              <a:rPr lang="pl-PL" sz="1600" dirty="0" err="1">
                <a:latin typeface="Calibri"/>
              </a:rPr>
              <a:t>energetske</a:t>
            </a:r>
            <a:r>
              <a:rPr lang="pl-PL" sz="1600" dirty="0">
                <a:latin typeface="Calibri"/>
              </a:rPr>
              <a:t> </a:t>
            </a:r>
            <a:r>
              <a:rPr lang="pl-PL" sz="1600" dirty="0" err="1">
                <a:latin typeface="Calibri"/>
              </a:rPr>
              <a:t>učinkovitosti</a:t>
            </a:r>
            <a:r>
              <a:rPr lang="pl-PL" sz="1600" dirty="0">
                <a:latin typeface="Calibri"/>
              </a:rPr>
              <a:t> in </a:t>
            </a:r>
            <a:r>
              <a:rPr lang="pl-PL" sz="1600" dirty="0" err="1">
                <a:latin typeface="Calibri"/>
              </a:rPr>
              <a:t>trajnostne</a:t>
            </a:r>
            <a:r>
              <a:rPr lang="pl-PL" sz="1600" dirty="0">
                <a:latin typeface="Calibri"/>
              </a:rPr>
              <a:t> </a:t>
            </a:r>
            <a:r>
              <a:rPr lang="pl-PL" sz="1600" dirty="0" err="1">
                <a:latin typeface="Calibri"/>
              </a:rPr>
              <a:t>rabe</a:t>
            </a:r>
            <a:r>
              <a:rPr lang="pl-PL" sz="1600" dirty="0">
                <a:latin typeface="Calibri"/>
              </a:rPr>
              <a:t> </a:t>
            </a:r>
            <a:r>
              <a:rPr lang="pl-PL" sz="1600" dirty="0" err="1">
                <a:latin typeface="Calibri"/>
              </a:rPr>
              <a:t>naravnih</a:t>
            </a:r>
            <a:r>
              <a:rPr lang="pl-PL" sz="1600" dirty="0">
                <a:latin typeface="Calibri"/>
              </a:rPr>
              <a:t> </a:t>
            </a:r>
            <a:r>
              <a:rPr lang="pl-PL" sz="1600" dirty="0" err="1">
                <a:latin typeface="Calibri"/>
              </a:rPr>
              <a:t>virov</a:t>
            </a:r>
            <a:r>
              <a:rPr lang="pl-PL" sz="1600" dirty="0">
                <a:latin typeface="Calibri"/>
              </a:rPr>
              <a:t>;</a:t>
            </a:r>
          </a:p>
          <a:p>
            <a:pPr marL="455612" lvl="0" indent="-285750">
              <a:lnSpc>
                <a:spcPct val="90000"/>
              </a:lnSpc>
              <a:spcBef>
                <a:spcPct val="20000"/>
              </a:spcBef>
              <a:buClr>
                <a:srgbClr val="2B9938"/>
              </a:buClr>
              <a:buSzPct val="100000"/>
              <a:buFont typeface="Arial" panose="020B0604020202020204" pitchFamily="34" charset="0"/>
              <a:buChar char="•"/>
              <a:tabLst>
                <a:tab pos="182563" algn="l"/>
              </a:tabLst>
              <a:defRPr/>
            </a:pPr>
            <a:r>
              <a:rPr lang="pl-PL" sz="1600" dirty="0">
                <a:latin typeface="Calibri"/>
              </a:rPr>
              <a:t>program </a:t>
            </a:r>
            <a:r>
              <a:rPr lang="pl-PL" sz="1600" dirty="0" err="1">
                <a:latin typeface="Calibri"/>
              </a:rPr>
              <a:t>ukrepov</a:t>
            </a:r>
            <a:r>
              <a:rPr lang="pl-PL" sz="1600" dirty="0">
                <a:latin typeface="Calibri"/>
              </a:rPr>
              <a:t> z </a:t>
            </a:r>
            <a:r>
              <a:rPr lang="pl-PL" sz="1600" dirty="0" err="1">
                <a:latin typeface="Calibri"/>
              </a:rPr>
              <a:t>usmeritvami</a:t>
            </a:r>
            <a:r>
              <a:rPr lang="pl-PL" sz="1600" dirty="0">
                <a:latin typeface="Calibri"/>
              </a:rPr>
              <a:t> za </a:t>
            </a:r>
            <a:r>
              <a:rPr lang="pl-PL" sz="1600" dirty="0" err="1">
                <a:latin typeface="Calibri"/>
              </a:rPr>
              <a:t>njihovo</a:t>
            </a:r>
            <a:r>
              <a:rPr lang="pl-PL" sz="1600" dirty="0">
                <a:latin typeface="Calibri"/>
              </a:rPr>
              <a:t> </a:t>
            </a:r>
            <a:r>
              <a:rPr lang="pl-PL" sz="1600" dirty="0" err="1">
                <a:latin typeface="Calibri"/>
              </a:rPr>
              <a:t>izvajanje</a:t>
            </a:r>
            <a:r>
              <a:rPr lang="pl-PL" sz="1600" dirty="0">
                <a:latin typeface="Calibri"/>
              </a:rPr>
              <a:t> in </a:t>
            </a:r>
            <a:r>
              <a:rPr lang="pl-PL" sz="1600" dirty="0" err="1">
                <a:latin typeface="Calibri"/>
              </a:rPr>
              <a:t>finančno</a:t>
            </a:r>
            <a:r>
              <a:rPr lang="pl-PL" sz="1600" dirty="0">
                <a:latin typeface="Calibri"/>
              </a:rPr>
              <a:t> </a:t>
            </a:r>
            <a:r>
              <a:rPr lang="pl-PL" sz="1600" dirty="0" err="1">
                <a:latin typeface="Calibri"/>
              </a:rPr>
              <a:t>preveritvijo</a:t>
            </a:r>
            <a:r>
              <a:rPr lang="pl-PL" sz="1600" dirty="0">
                <a:latin typeface="Calibri"/>
              </a:rPr>
              <a:t> </a:t>
            </a:r>
            <a:r>
              <a:rPr lang="pl-PL" sz="1600" dirty="0" err="1">
                <a:latin typeface="Calibri"/>
              </a:rPr>
              <a:t>izvedljivost</a:t>
            </a:r>
            <a:r>
              <a:rPr lang="pl-PL" sz="1600" dirty="0">
                <a:latin typeface="Calibri"/>
              </a:rPr>
              <a:t> </a:t>
            </a:r>
            <a:r>
              <a:rPr lang="pl-PL" sz="1600" dirty="0" err="1">
                <a:latin typeface="Calibri"/>
              </a:rPr>
              <a:t>razvojnih</a:t>
            </a:r>
            <a:r>
              <a:rPr lang="pl-PL" sz="1600" dirty="0">
                <a:latin typeface="Calibri"/>
              </a:rPr>
              <a:t> </a:t>
            </a:r>
            <a:r>
              <a:rPr lang="pl-PL" sz="1600" dirty="0" err="1">
                <a:latin typeface="Calibri"/>
              </a:rPr>
              <a:t>odločitev</a:t>
            </a:r>
            <a:r>
              <a:rPr lang="pl-PL" sz="1600" dirty="0">
                <a:latin typeface="Calibri"/>
              </a:rPr>
              <a:t>.</a:t>
            </a:r>
          </a:p>
          <a:p>
            <a:pPr marL="455612" lvl="0" indent="-285750">
              <a:lnSpc>
                <a:spcPct val="90000"/>
              </a:lnSpc>
              <a:spcBef>
                <a:spcPct val="20000"/>
              </a:spcBef>
              <a:buClr>
                <a:srgbClr val="2B9938"/>
              </a:buClr>
              <a:buSzPct val="100000"/>
              <a:buFont typeface="Arial" panose="020B0604020202020204" pitchFamily="34" charset="0"/>
              <a:buChar char="•"/>
              <a:tabLst>
                <a:tab pos="182563" algn="l"/>
              </a:tabLst>
              <a:defRPr/>
            </a:pPr>
            <a:endParaRPr lang="en-US" sz="16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endParaRPr>
          </a:p>
          <a:p>
            <a:pPr marL="455612" lvl="0" indent="-285750">
              <a:lnSpc>
                <a:spcPct val="90000"/>
              </a:lnSpc>
              <a:spcBef>
                <a:spcPct val="20000"/>
              </a:spcBef>
              <a:buClr>
                <a:srgbClr val="2B9938"/>
              </a:buClr>
              <a:buSzPct val="100000"/>
              <a:buFont typeface="Arial" panose="020B0604020202020204" pitchFamily="34" charset="0"/>
              <a:buChar char="•"/>
              <a:tabLst>
                <a:tab pos="182563" algn="l"/>
              </a:tabLst>
              <a:defRPr/>
            </a:pPr>
            <a:endParaRPr lang="sl-SI" sz="1600" dirty="0">
              <a:latin typeface="Calibri"/>
            </a:endParaRPr>
          </a:p>
          <a:p>
            <a:pPr marL="455612" lvl="0" indent="-285750">
              <a:lnSpc>
                <a:spcPct val="90000"/>
              </a:lnSpc>
              <a:spcBef>
                <a:spcPct val="20000"/>
              </a:spcBef>
              <a:buClr>
                <a:srgbClr val="E8BA00"/>
              </a:buClr>
              <a:buSzPct val="100000"/>
              <a:buFont typeface="Arial" panose="020B0604020202020204" pitchFamily="34" charset="0"/>
              <a:buChar char="•"/>
              <a:tabLst>
                <a:tab pos="182563" algn="l"/>
              </a:tabLst>
              <a:defRPr/>
            </a:pPr>
            <a:endParaRPr lang="sl-SI" dirty="0">
              <a:latin typeface="Calibri"/>
            </a:endParaRPr>
          </a:p>
        </p:txBody>
      </p:sp>
      <p:sp>
        <p:nvSpPr>
          <p:cNvPr id="3" name="Rectangle 2">
            <a:extLst>
              <a:ext uri="{FF2B5EF4-FFF2-40B4-BE49-F238E27FC236}">
                <a16:creationId xmlns:a16="http://schemas.microsoft.com/office/drawing/2014/main" id="{06F95342-F369-4D54-93FF-B85E8239D951}"/>
              </a:ext>
            </a:extLst>
          </p:cNvPr>
          <p:cNvSpPr/>
          <p:nvPr/>
        </p:nvSpPr>
        <p:spPr>
          <a:xfrm>
            <a:off x="633654" y="1131252"/>
            <a:ext cx="4572000" cy="492443"/>
          </a:xfrm>
          <a:prstGeom prst="rect">
            <a:avLst/>
          </a:prstGeom>
        </p:spPr>
        <p:txBody>
          <a:bodyPr>
            <a:spAutoFit/>
          </a:bodyPr>
          <a:lstStyle/>
          <a:p>
            <a:pPr lvl="0" fontAlgn="auto">
              <a:spcBef>
                <a:spcPct val="20000"/>
              </a:spcBef>
              <a:spcAft>
                <a:spcPts val="0"/>
              </a:spcAft>
              <a:defRPr/>
            </a:pPr>
            <a:r>
              <a:rPr lang="sl-SI" sz="2600" dirty="0">
                <a:latin typeface="Calibri" pitchFamily="34" charset="0"/>
                <a:cs typeface="Arial" pitchFamily="34" charset="0"/>
              </a:rPr>
              <a:t>KAJ JE UZ?</a:t>
            </a:r>
          </a:p>
        </p:txBody>
      </p:sp>
    </p:spTree>
    <p:extLst>
      <p:ext uri="{BB962C8B-B14F-4D97-AF65-F5344CB8AC3E}">
        <p14:creationId xmlns:p14="http://schemas.microsoft.com/office/powerpoint/2010/main" val="157974596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Slika 8">
            <a:extLst>
              <a:ext uri="{FF2B5EF4-FFF2-40B4-BE49-F238E27FC236}">
                <a16:creationId xmlns:a16="http://schemas.microsoft.com/office/drawing/2014/main" id="{0456C4BD-EE7B-4D37-B6F5-EB8AEAB7E875}"/>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80773" y="314745"/>
            <a:ext cx="8982453" cy="6352161"/>
          </a:xfrm>
          <a:prstGeom prst="rect">
            <a:avLst/>
          </a:prstGeom>
        </p:spPr>
      </p:pic>
      <p:pic>
        <p:nvPicPr>
          <p:cNvPr id="5" name="Picture 6">
            <a:extLst>
              <a:ext uri="{FF2B5EF4-FFF2-40B4-BE49-F238E27FC236}">
                <a16:creationId xmlns:a16="http://schemas.microsoft.com/office/drawing/2014/main" id="{6116475F-483B-4257-92EB-EE15BF5B8C9F}"/>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6926829" y="195798"/>
            <a:ext cx="1212513" cy="565201"/>
          </a:xfrm>
          <a:prstGeom prst="rect">
            <a:avLst/>
          </a:prstGeom>
        </p:spPr>
      </p:pic>
      <p:pic>
        <p:nvPicPr>
          <p:cNvPr id="6" name="Picture 7">
            <a:extLst>
              <a:ext uri="{FF2B5EF4-FFF2-40B4-BE49-F238E27FC236}">
                <a16:creationId xmlns:a16="http://schemas.microsoft.com/office/drawing/2014/main" id="{D31C462D-6E66-4F75-88F2-79DEB373BE31}"/>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8139342" y="313749"/>
            <a:ext cx="823250" cy="329300"/>
          </a:xfrm>
          <a:prstGeom prst="rect">
            <a:avLst/>
          </a:prstGeom>
        </p:spPr>
      </p:pic>
      <p:sp>
        <p:nvSpPr>
          <p:cNvPr id="7" name="Rectangle 2">
            <a:extLst>
              <a:ext uri="{FF2B5EF4-FFF2-40B4-BE49-F238E27FC236}">
                <a16:creationId xmlns:a16="http://schemas.microsoft.com/office/drawing/2014/main" id="{D07599B3-494F-4831-80DC-218C5554AFD5}"/>
              </a:ext>
            </a:extLst>
          </p:cNvPr>
          <p:cNvSpPr/>
          <p:nvPr/>
        </p:nvSpPr>
        <p:spPr>
          <a:xfrm>
            <a:off x="5847059" y="808906"/>
            <a:ext cx="2625502" cy="757130"/>
          </a:xfrm>
          <a:prstGeom prst="rect">
            <a:avLst/>
          </a:prstGeom>
        </p:spPr>
        <p:txBody>
          <a:bodyPr wrap="square">
            <a:spAutoFit/>
          </a:bodyPr>
          <a:lstStyle/>
          <a:p>
            <a:pPr lvl="0" fontAlgn="auto">
              <a:spcBef>
                <a:spcPct val="20000"/>
              </a:spcBef>
              <a:spcAft>
                <a:spcPts val="0"/>
              </a:spcAft>
              <a:defRPr/>
            </a:pPr>
            <a:r>
              <a:rPr lang="sl-SI" sz="2400" dirty="0">
                <a:latin typeface="Calibri" pitchFamily="34" charset="0"/>
                <a:cs typeface="Arial" pitchFamily="34" charset="0"/>
              </a:rPr>
              <a:t>Kazalniki</a:t>
            </a:r>
          </a:p>
          <a:p>
            <a:pPr lvl="0" fontAlgn="auto">
              <a:spcBef>
                <a:spcPct val="20000"/>
              </a:spcBef>
              <a:spcAft>
                <a:spcPts val="0"/>
              </a:spcAft>
              <a:defRPr/>
            </a:pPr>
            <a:r>
              <a:rPr lang="sl-SI" sz="1600" dirty="0">
                <a:solidFill>
                  <a:schemeClr val="accent6">
                    <a:lumMod val="75000"/>
                  </a:schemeClr>
                </a:solidFill>
                <a:latin typeface="Calibri" pitchFamily="34" charset="0"/>
                <a:cs typeface="Arial" pitchFamily="34" charset="0"/>
              </a:rPr>
              <a:t>Opremljenost</a:t>
            </a:r>
          </a:p>
        </p:txBody>
      </p:sp>
      <p:sp>
        <p:nvSpPr>
          <p:cNvPr id="8" name="PoljeZBesedilom 7">
            <a:extLst>
              <a:ext uri="{FF2B5EF4-FFF2-40B4-BE49-F238E27FC236}">
                <a16:creationId xmlns:a16="http://schemas.microsoft.com/office/drawing/2014/main" id="{EC2A3DF5-9861-4316-A8AE-11DFBD42F1A5}"/>
              </a:ext>
            </a:extLst>
          </p:cNvPr>
          <p:cNvSpPr txBox="1"/>
          <p:nvPr/>
        </p:nvSpPr>
        <p:spPr>
          <a:xfrm>
            <a:off x="2898844" y="478398"/>
            <a:ext cx="2752928" cy="1908215"/>
          </a:xfrm>
          <a:prstGeom prst="rect">
            <a:avLst/>
          </a:prstGeom>
          <a:noFill/>
        </p:spPr>
        <p:txBody>
          <a:bodyPr wrap="square">
            <a:spAutoFit/>
          </a:bodyPr>
          <a:lstStyle/>
          <a:p>
            <a:pPr algn="l" fontAlgn="base">
              <a:spcAft>
                <a:spcPts val="600"/>
              </a:spcAft>
            </a:pPr>
            <a:r>
              <a:rPr lang="sl-SI" sz="1200" dirty="0">
                <a:latin typeface="Calibri" panose="020F0502020204030204" pitchFamily="34" charset="0"/>
                <a:ea typeface="PMingLiU" panose="02020500000000000000" pitchFamily="18" charset="-120"/>
                <a:cs typeface="Times New Roman" panose="02020603050405020304" pitchFamily="18" charset="0"/>
              </a:rPr>
              <a:t>Prebivalci sosesk Bizeljska/Dobovska, Bizeljska/C. svobode –S lahko dostopajo do obstoječega kolesarskega omrežja</a:t>
            </a:r>
          </a:p>
          <a:p>
            <a:pPr algn="l" fontAlgn="base">
              <a:spcAft>
                <a:spcPts val="600"/>
              </a:spcAft>
            </a:pPr>
            <a:r>
              <a:rPr lang="sl-SI" sz="1200" dirty="0">
                <a:effectLst/>
                <a:latin typeface="Calibri" panose="020F0502020204030204" pitchFamily="34" charset="0"/>
                <a:ea typeface="PMingLiU" panose="02020500000000000000" pitchFamily="18" charset="-120"/>
                <a:cs typeface="Times New Roman" panose="02020603050405020304" pitchFamily="18" charset="0"/>
              </a:rPr>
              <a:t>Del prebivalcev sose</a:t>
            </a:r>
            <a:r>
              <a:rPr lang="sl-SI" sz="1200" dirty="0">
                <a:latin typeface="Calibri" panose="020F0502020204030204" pitchFamily="34" charset="0"/>
                <a:ea typeface="PMingLiU" panose="02020500000000000000" pitchFamily="18" charset="-120"/>
                <a:cs typeface="Times New Roman" panose="02020603050405020304" pitchFamily="18" charset="0"/>
              </a:rPr>
              <a:t>sk staro mestno jedro in Černelčeva lahko dostopa do obstoječega kolesarskega omrežja.</a:t>
            </a:r>
          </a:p>
          <a:p>
            <a:pPr algn="l" fontAlgn="base">
              <a:spcAft>
                <a:spcPts val="600"/>
              </a:spcAft>
            </a:pPr>
            <a:r>
              <a:rPr lang="sl-SI" sz="1200" dirty="0">
                <a:effectLst/>
                <a:latin typeface="Calibri" panose="020F0502020204030204" pitchFamily="34" charset="0"/>
                <a:ea typeface="PMingLiU" panose="02020500000000000000" pitchFamily="18" charset="-120"/>
                <a:cs typeface="Times New Roman" panose="02020603050405020304" pitchFamily="18" charset="0"/>
              </a:rPr>
              <a:t>Brez dostopa so </a:t>
            </a:r>
            <a:r>
              <a:rPr lang="sl-SI" sz="1200" dirty="0">
                <a:latin typeface="Calibri" panose="020F0502020204030204" pitchFamily="34" charset="0"/>
                <a:ea typeface="PMingLiU" panose="02020500000000000000" pitchFamily="18" charset="-120"/>
                <a:cs typeface="Times New Roman" panose="02020603050405020304" pitchFamily="18" charset="0"/>
              </a:rPr>
              <a:t>soseske bratov Milavec – J, </a:t>
            </a:r>
            <a:r>
              <a:rPr lang="sl-SI" sz="1200" dirty="0" err="1">
                <a:latin typeface="Calibri" panose="020F0502020204030204" pitchFamily="34" charset="0"/>
                <a:ea typeface="PMingLiU" panose="02020500000000000000" pitchFamily="18" charset="-120"/>
                <a:cs typeface="Times New Roman" panose="02020603050405020304" pitchFamily="18" charset="0"/>
              </a:rPr>
              <a:t>Črnc</a:t>
            </a:r>
            <a:r>
              <a:rPr lang="sl-SI" sz="1200" dirty="0">
                <a:latin typeface="Calibri" panose="020F0502020204030204" pitchFamily="34" charset="0"/>
                <a:ea typeface="PMingLiU" panose="02020500000000000000" pitchFamily="18" charset="-120"/>
                <a:cs typeface="Times New Roman" panose="02020603050405020304" pitchFamily="18" charset="0"/>
              </a:rPr>
              <a:t>, </a:t>
            </a:r>
            <a:r>
              <a:rPr lang="sl-SI" sz="1200" dirty="0" err="1">
                <a:latin typeface="Calibri" panose="020F0502020204030204" pitchFamily="34" charset="0"/>
                <a:ea typeface="PMingLiU" panose="02020500000000000000" pitchFamily="18" charset="-120"/>
                <a:cs typeface="Times New Roman" panose="02020603050405020304" pitchFamily="18" charset="0"/>
              </a:rPr>
              <a:t>Zakot</a:t>
            </a:r>
            <a:r>
              <a:rPr lang="sl-SI" sz="1200" dirty="0">
                <a:latin typeface="Calibri" panose="020F0502020204030204" pitchFamily="34" charset="0"/>
                <a:ea typeface="PMingLiU" panose="02020500000000000000" pitchFamily="18" charset="-120"/>
                <a:cs typeface="Times New Roman" panose="02020603050405020304" pitchFamily="18" charset="0"/>
              </a:rPr>
              <a:t>, Ob potoku, bratov Milavec in </a:t>
            </a:r>
            <a:r>
              <a:rPr lang="sl-SI" sz="1200" dirty="0" err="1">
                <a:latin typeface="Calibri" panose="020F0502020204030204" pitchFamily="34" charset="0"/>
                <a:ea typeface="PMingLiU" panose="02020500000000000000" pitchFamily="18" charset="-120"/>
                <a:cs typeface="Times New Roman" panose="02020603050405020304" pitchFamily="18" charset="0"/>
              </a:rPr>
              <a:t>Brezina</a:t>
            </a:r>
            <a:r>
              <a:rPr lang="sl-SI" sz="1200" dirty="0">
                <a:latin typeface="Calibri" panose="020F0502020204030204" pitchFamily="34" charset="0"/>
                <a:ea typeface="PMingLiU" panose="02020500000000000000" pitchFamily="18" charset="-120"/>
                <a:cs typeface="Times New Roman" panose="02020603050405020304" pitchFamily="18" charset="0"/>
              </a:rPr>
              <a:t>.</a:t>
            </a:r>
            <a:endParaRPr lang="sl-SI" sz="1200" dirty="0">
              <a:effectLst/>
              <a:latin typeface="Calibri" panose="020F0502020204030204" pitchFamily="34" charset="0"/>
              <a:ea typeface="PMingLiU" panose="02020500000000000000" pitchFamily="18" charset="-120"/>
              <a:cs typeface="Times New Roman" panose="02020603050405020304" pitchFamily="18" charset="0"/>
            </a:endParaRPr>
          </a:p>
        </p:txBody>
      </p:sp>
      <p:sp>
        <p:nvSpPr>
          <p:cNvPr id="10" name="PoljeZBesedilom 9">
            <a:extLst>
              <a:ext uri="{FF2B5EF4-FFF2-40B4-BE49-F238E27FC236}">
                <a16:creationId xmlns:a16="http://schemas.microsoft.com/office/drawing/2014/main" id="{B7318FC0-1231-467F-B8A6-1FC4978B0C4B}"/>
              </a:ext>
            </a:extLst>
          </p:cNvPr>
          <p:cNvSpPr txBox="1"/>
          <p:nvPr/>
        </p:nvSpPr>
        <p:spPr>
          <a:xfrm>
            <a:off x="5847059" y="1494584"/>
            <a:ext cx="3216168" cy="646331"/>
          </a:xfrm>
          <a:prstGeom prst="rect">
            <a:avLst/>
          </a:prstGeom>
          <a:noFill/>
        </p:spPr>
        <p:txBody>
          <a:bodyPr wrap="square">
            <a:spAutoFit/>
          </a:bodyPr>
          <a:lstStyle/>
          <a:p>
            <a:pPr algn="l" fontAlgn="base">
              <a:spcAft>
                <a:spcPts val="600"/>
              </a:spcAft>
            </a:pPr>
            <a:r>
              <a:rPr lang="sl-SI" sz="1200" b="1" dirty="0">
                <a:latin typeface="Calibri" panose="020F0502020204030204" pitchFamily="34" charset="0"/>
                <a:ea typeface="PMingLiU" panose="02020500000000000000" pitchFamily="18" charset="-120"/>
                <a:cs typeface="Times New Roman" panose="02020603050405020304" pitchFamily="18" charset="0"/>
              </a:rPr>
              <a:t>Nivojsko ločena površina za pešce in kolesarje </a:t>
            </a:r>
            <a:r>
              <a:rPr lang="sl-SI" sz="1200" dirty="0">
                <a:latin typeface="Calibri" panose="020F0502020204030204" pitchFamily="34" charset="0"/>
                <a:ea typeface="PMingLiU" panose="02020500000000000000" pitchFamily="18" charset="-120"/>
                <a:cs typeface="Times New Roman" panose="02020603050405020304" pitchFamily="18" charset="0"/>
              </a:rPr>
              <a:t>(Cesta svobode, Černelčeva, Bizeljska cesta, Dobovska cesta)</a:t>
            </a:r>
          </a:p>
        </p:txBody>
      </p:sp>
      <p:sp>
        <p:nvSpPr>
          <p:cNvPr id="11" name="PoljeZBesedilom 10">
            <a:extLst>
              <a:ext uri="{FF2B5EF4-FFF2-40B4-BE49-F238E27FC236}">
                <a16:creationId xmlns:a16="http://schemas.microsoft.com/office/drawing/2014/main" id="{922187E9-DB41-4780-BA07-33E0862A51DE}"/>
              </a:ext>
            </a:extLst>
          </p:cNvPr>
          <p:cNvSpPr txBox="1"/>
          <p:nvPr/>
        </p:nvSpPr>
        <p:spPr>
          <a:xfrm>
            <a:off x="5847059" y="2032503"/>
            <a:ext cx="3216168" cy="461665"/>
          </a:xfrm>
          <a:prstGeom prst="rect">
            <a:avLst/>
          </a:prstGeom>
          <a:noFill/>
        </p:spPr>
        <p:txBody>
          <a:bodyPr wrap="square">
            <a:spAutoFit/>
          </a:bodyPr>
          <a:lstStyle/>
          <a:p>
            <a:pPr algn="l" fontAlgn="base">
              <a:spcAft>
                <a:spcPts val="600"/>
              </a:spcAft>
            </a:pPr>
            <a:r>
              <a:rPr lang="sl-SI" sz="1200" b="1" dirty="0">
                <a:latin typeface="Calibri" panose="020F0502020204030204" pitchFamily="34" charset="0"/>
                <a:ea typeface="PMingLiU" panose="02020500000000000000" pitchFamily="18" charset="-120"/>
                <a:cs typeface="Times New Roman" panose="02020603050405020304" pitchFamily="18" charset="0"/>
              </a:rPr>
              <a:t>Kolesarski pas </a:t>
            </a:r>
            <a:r>
              <a:rPr lang="sl-SI" sz="1200" dirty="0">
                <a:latin typeface="Calibri" panose="020F0502020204030204" pitchFamily="34" charset="0"/>
                <a:ea typeface="PMingLiU" panose="02020500000000000000" pitchFamily="18" charset="-120"/>
                <a:cs typeface="Times New Roman" panose="02020603050405020304" pitchFamily="18" charset="0"/>
              </a:rPr>
              <a:t>(na delu Prešernove in v industrijski coni na severu)</a:t>
            </a:r>
          </a:p>
        </p:txBody>
      </p:sp>
      <p:sp>
        <p:nvSpPr>
          <p:cNvPr id="12" name="PoljeZBesedilom 11">
            <a:extLst>
              <a:ext uri="{FF2B5EF4-FFF2-40B4-BE49-F238E27FC236}">
                <a16:creationId xmlns:a16="http://schemas.microsoft.com/office/drawing/2014/main" id="{504EE63B-92A0-417B-9C43-1B04CB47529D}"/>
              </a:ext>
            </a:extLst>
          </p:cNvPr>
          <p:cNvSpPr txBox="1"/>
          <p:nvPr/>
        </p:nvSpPr>
        <p:spPr>
          <a:xfrm>
            <a:off x="5847058" y="2443868"/>
            <a:ext cx="3296941" cy="461665"/>
          </a:xfrm>
          <a:prstGeom prst="rect">
            <a:avLst/>
          </a:prstGeom>
          <a:noFill/>
        </p:spPr>
        <p:txBody>
          <a:bodyPr wrap="square">
            <a:spAutoFit/>
          </a:bodyPr>
          <a:lstStyle/>
          <a:p>
            <a:pPr algn="l" fontAlgn="base">
              <a:spcAft>
                <a:spcPts val="600"/>
              </a:spcAft>
            </a:pPr>
            <a:r>
              <a:rPr lang="sl-SI" sz="1200" b="1" dirty="0" err="1">
                <a:latin typeface="Calibri" panose="020F0502020204030204" pitchFamily="34" charset="0"/>
                <a:ea typeface="PMingLiU" panose="02020500000000000000" pitchFamily="18" charset="-120"/>
                <a:cs typeface="Times New Roman" panose="02020603050405020304" pitchFamily="18" charset="0"/>
              </a:rPr>
              <a:t>Sharrow</a:t>
            </a:r>
            <a:r>
              <a:rPr lang="sl-SI" sz="1200" b="1" dirty="0">
                <a:latin typeface="Calibri" panose="020F0502020204030204" pitchFamily="34" charset="0"/>
                <a:ea typeface="PMingLiU" panose="02020500000000000000" pitchFamily="18" charset="-120"/>
                <a:cs typeface="Times New Roman" panose="02020603050405020304" pitchFamily="18" charset="0"/>
              </a:rPr>
              <a:t> – skupni prometni prostor </a:t>
            </a:r>
            <a:r>
              <a:rPr lang="sl-SI" sz="1200" dirty="0">
                <a:latin typeface="Calibri" panose="020F0502020204030204" pitchFamily="34" charset="0"/>
                <a:ea typeface="PMingLiU" panose="02020500000000000000" pitchFamily="18" charset="-120"/>
                <a:cs typeface="Times New Roman" panose="02020603050405020304" pitchFamily="18" charset="0"/>
              </a:rPr>
              <a:t>(podaljšek Prešernove – most čez Savo, Trdinova, Maistrova)</a:t>
            </a:r>
          </a:p>
        </p:txBody>
      </p:sp>
      <p:sp>
        <p:nvSpPr>
          <p:cNvPr id="13" name="PoljeZBesedilom 12">
            <a:extLst>
              <a:ext uri="{FF2B5EF4-FFF2-40B4-BE49-F238E27FC236}">
                <a16:creationId xmlns:a16="http://schemas.microsoft.com/office/drawing/2014/main" id="{39D6D538-85B1-4B70-AF09-9708E9AFD930}"/>
              </a:ext>
            </a:extLst>
          </p:cNvPr>
          <p:cNvSpPr txBox="1"/>
          <p:nvPr/>
        </p:nvSpPr>
        <p:spPr>
          <a:xfrm>
            <a:off x="5847057" y="2845776"/>
            <a:ext cx="3296941" cy="276999"/>
          </a:xfrm>
          <a:prstGeom prst="rect">
            <a:avLst/>
          </a:prstGeom>
          <a:noFill/>
        </p:spPr>
        <p:txBody>
          <a:bodyPr wrap="square">
            <a:spAutoFit/>
          </a:bodyPr>
          <a:lstStyle/>
          <a:p>
            <a:pPr algn="l" fontAlgn="base">
              <a:spcAft>
                <a:spcPts val="600"/>
              </a:spcAft>
            </a:pPr>
            <a:r>
              <a:rPr lang="sl-SI" sz="1200" b="1" dirty="0" err="1">
                <a:latin typeface="Calibri" panose="020F0502020204030204" pitchFamily="34" charset="0"/>
                <a:ea typeface="PMingLiU" panose="02020500000000000000" pitchFamily="18" charset="-120"/>
                <a:cs typeface="Times New Roman" panose="02020603050405020304" pitchFamily="18" charset="0"/>
              </a:rPr>
              <a:t>BržKolo</a:t>
            </a:r>
            <a:endParaRPr lang="sl-SI" sz="1200" dirty="0">
              <a:latin typeface="Calibri" panose="020F0502020204030204" pitchFamily="34" charset="0"/>
              <a:ea typeface="PMingLiU" panose="02020500000000000000" pitchFamily="18" charset="-120"/>
              <a:cs typeface="Times New Roman" panose="02020603050405020304" pitchFamily="18" charset="0"/>
            </a:endParaRPr>
          </a:p>
        </p:txBody>
      </p:sp>
      <p:sp>
        <p:nvSpPr>
          <p:cNvPr id="14" name="PoljeZBesedilom 13">
            <a:extLst>
              <a:ext uri="{FF2B5EF4-FFF2-40B4-BE49-F238E27FC236}">
                <a16:creationId xmlns:a16="http://schemas.microsoft.com/office/drawing/2014/main" id="{5B695C7C-1A72-47BD-BAF7-75DA7897DBE6}"/>
              </a:ext>
            </a:extLst>
          </p:cNvPr>
          <p:cNvSpPr txBox="1"/>
          <p:nvPr/>
        </p:nvSpPr>
        <p:spPr>
          <a:xfrm>
            <a:off x="5847056" y="3140666"/>
            <a:ext cx="3296941" cy="276999"/>
          </a:xfrm>
          <a:prstGeom prst="rect">
            <a:avLst/>
          </a:prstGeom>
          <a:noFill/>
        </p:spPr>
        <p:txBody>
          <a:bodyPr wrap="square">
            <a:spAutoFit/>
          </a:bodyPr>
          <a:lstStyle/>
          <a:p>
            <a:pPr algn="l" fontAlgn="base">
              <a:spcAft>
                <a:spcPts val="600"/>
              </a:spcAft>
            </a:pPr>
            <a:r>
              <a:rPr lang="sl-SI" sz="1200" b="1" dirty="0">
                <a:latin typeface="Calibri" panose="020F0502020204030204" pitchFamily="34" charset="0"/>
                <a:ea typeface="PMingLiU" panose="02020500000000000000" pitchFamily="18" charset="-120"/>
                <a:cs typeface="Times New Roman" panose="02020603050405020304" pitchFamily="18" charset="0"/>
              </a:rPr>
              <a:t>Kolesarnice in stojala za kolesa</a:t>
            </a:r>
            <a:endParaRPr lang="sl-SI" sz="1200" dirty="0">
              <a:latin typeface="Calibri" panose="020F0502020204030204" pitchFamily="34" charset="0"/>
              <a:ea typeface="PMingLiU" panose="02020500000000000000" pitchFamily="18" charset="-120"/>
              <a:cs typeface="Times New Roman" panose="02020603050405020304" pitchFamily="18" charset="0"/>
            </a:endParaRPr>
          </a:p>
        </p:txBody>
      </p:sp>
    </p:spTree>
    <p:extLst>
      <p:ext uri="{BB962C8B-B14F-4D97-AF65-F5344CB8AC3E}">
        <p14:creationId xmlns:p14="http://schemas.microsoft.com/office/powerpoint/2010/main" val="412071054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a:extLst>
              <a:ext uri="{FF2B5EF4-FFF2-40B4-BE49-F238E27FC236}">
                <a16:creationId xmlns:a16="http://schemas.microsoft.com/office/drawing/2014/main" id="{6116475F-483B-4257-92EB-EE15BF5B8C9F}"/>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926829" y="195798"/>
            <a:ext cx="1212513" cy="565201"/>
          </a:xfrm>
          <a:prstGeom prst="rect">
            <a:avLst/>
          </a:prstGeom>
        </p:spPr>
      </p:pic>
      <p:pic>
        <p:nvPicPr>
          <p:cNvPr id="6" name="Picture 7">
            <a:extLst>
              <a:ext uri="{FF2B5EF4-FFF2-40B4-BE49-F238E27FC236}">
                <a16:creationId xmlns:a16="http://schemas.microsoft.com/office/drawing/2014/main" id="{D31C462D-6E66-4F75-88F2-79DEB373BE31}"/>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8139342" y="313749"/>
            <a:ext cx="823250" cy="329300"/>
          </a:xfrm>
          <a:prstGeom prst="rect">
            <a:avLst/>
          </a:prstGeom>
        </p:spPr>
      </p:pic>
      <p:sp>
        <p:nvSpPr>
          <p:cNvPr id="7" name="Rectangle 2">
            <a:extLst>
              <a:ext uri="{FF2B5EF4-FFF2-40B4-BE49-F238E27FC236}">
                <a16:creationId xmlns:a16="http://schemas.microsoft.com/office/drawing/2014/main" id="{D07599B3-494F-4831-80DC-218C5554AFD5}"/>
              </a:ext>
            </a:extLst>
          </p:cNvPr>
          <p:cNvSpPr/>
          <p:nvPr/>
        </p:nvSpPr>
        <p:spPr>
          <a:xfrm>
            <a:off x="5829348" y="808850"/>
            <a:ext cx="2625502" cy="757130"/>
          </a:xfrm>
          <a:prstGeom prst="rect">
            <a:avLst/>
          </a:prstGeom>
        </p:spPr>
        <p:txBody>
          <a:bodyPr wrap="square">
            <a:spAutoFit/>
          </a:bodyPr>
          <a:lstStyle/>
          <a:p>
            <a:pPr lvl="0" fontAlgn="auto">
              <a:spcBef>
                <a:spcPct val="20000"/>
              </a:spcBef>
              <a:spcAft>
                <a:spcPts val="0"/>
              </a:spcAft>
              <a:defRPr/>
            </a:pPr>
            <a:r>
              <a:rPr lang="sl-SI" sz="2400" dirty="0">
                <a:latin typeface="Calibri" pitchFamily="34" charset="0"/>
                <a:cs typeface="Arial" pitchFamily="34" charset="0"/>
              </a:rPr>
              <a:t>Kazalniki</a:t>
            </a:r>
          </a:p>
          <a:p>
            <a:pPr lvl="0" fontAlgn="auto">
              <a:spcBef>
                <a:spcPct val="20000"/>
              </a:spcBef>
              <a:spcAft>
                <a:spcPts val="0"/>
              </a:spcAft>
              <a:defRPr/>
            </a:pPr>
            <a:r>
              <a:rPr lang="sl-SI" sz="1600" dirty="0">
                <a:solidFill>
                  <a:schemeClr val="accent6">
                    <a:lumMod val="75000"/>
                  </a:schemeClr>
                </a:solidFill>
                <a:latin typeface="Calibri" pitchFamily="34" charset="0"/>
                <a:cs typeface="Arial" pitchFamily="34" charset="0"/>
              </a:rPr>
              <a:t>Dostopnost</a:t>
            </a:r>
          </a:p>
        </p:txBody>
      </p:sp>
      <p:sp>
        <p:nvSpPr>
          <p:cNvPr id="10" name="PoljeZBesedilom 9">
            <a:extLst>
              <a:ext uri="{FF2B5EF4-FFF2-40B4-BE49-F238E27FC236}">
                <a16:creationId xmlns:a16="http://schemas.microsoft.com/office/drawing/2014/main" id="{B7318FC0-1231-467F-B8A6-1FC4978B0C4B}"/>
              </a:ext>
            </a:extLst>
          </p:cNvPr>
          <p:cNvSpPr txBox="1"/>
          <p:nvPr/>
        </p:nvSpPr>
        <p:spPr>
          <a:xfrm>
            <a:off x="5829348" y="1453098"/>
            <a:ext cx="3216168" cy="461665"/>
          </a:xfrm>
          <a:prstGeom prst="rect">
            <a:avLst/>
          </a:prstGeom>
          <a:noFill/>
        </p:spPr>
        <p:txBody>
          <a:bodyPr wrap="square">
            <a:spAutoFit/>
          </a:bodyPr>
          <a:lstStyle/>
          <a:p>
            <a:pPr algn="l" fontAlgn="base">
              <a:spcAft>
                <a:spcPts val="600"/>
              </a:spcAft>
            </a:pPr>
            <a:r>
              <a:rPr lang="sl-SI" sz="1200" b="1" dirty="0">
                <a:latin typeface="Calibri" panose="020F0502020204030204" pitchFamily="34" charset="0"/>
                <a:ea typeface="PMingLiU" panose="02020500000000000000" pitchFamily="18" charset="-120"/>
                <a:cs typeface="Times New Roman" panose="02020603050405020304" pitchFamily="18" charset="0"/>
              </a:rPr>
              <a:t>5, 10 in 15 minutna dostopnost do ciljev, pomembnih iz vidika trajnostne mobilnosti </a:t>
            </a:r>
            <a:endParaRPr lang="sl-SI" sz="1200" dirty="0">
              <a:latin typeface="Calibri" panose="020F0502020204030204" pitchFamily="34" charset="0"/>
              <a:ea typeface="PMingLiU" panose="02020500000000000000" pitchFamily="18" charset="-120"/>
              <a:cs typeface="Times New Roman" panose="02020603050405020304" pitchFamily="18" charset="0"/>
            </a:endParaRPr>
          </a:p>
        </p:txBody>
      </p:sp>
      <p:grpSp>
        <p:nvGrpSpPr>
          <p:cNvPr id="44" name="Skupina 43">
            <a:extLst>
              <a:ext uri="{FF2B5EF4-FFF2-40B4-BE49-F238E27FC236}">
                <a16:creationId xmlns:a16="http://schemas.microsoft.com/office/drawing/2014/main" id="{9C61414E-E842-470D-B5B9-B8AE1D80236C}"/>
              </a:ext>
            </a:extLst>
          </p:cNvPr>
          <p:cNvGrpSpPr/>
          <p:nvPr/>
        </p:nvGrpSpPr>
        <p:grpSpPr>
          <a:xfrm>
            <a:off x="3602022" y="195798"/>
            <a:ext cx="1245656" cy="1649641"/>
            <a:chOff x="5469067" y="1503635"/>
            <a:chExt cx="1320445" cy="1674853"/>
          </a:xfrm>
        </p:grpSpPr>
        <p:pic>
          <p:nvPicPr>
            <p:cNvPr id="81" name="Slika 80">
              <a:extLst>
                <a:ext uri="{FF2B5EF4-FFF2-40B4-BE49-F238E27FC236}">
                  <a16:creationId xmlns:a16="http://schemas.microsoft.com/office/drawing/2014/main" id="{974A8F64-2630-412D-9251-F097719CD220}"/>
                </a:ext>
              </a:extLst>
            </p:cNvPr>
            <p:cNvPicPr>
              <a:picLocks noChangeAspect="1"/>
            </p:cNvPicPr>
            <p:nvPr/>
          </p:nvPicPr>
          <p:blipFill>
            <a:blip r:embed="rId5" cstate="print">
              <a:extLst>
                <a:ext uri="{28A0092B-C50C-407E-A947-70E740481C1C}">
                  <a14:useLocalDpi xmlns:a14="http://schemas.microsoft.com/office/drawing/2010/main"/>
                </a:ext>
              </a:extLst>
            </a:blip>
            <a:srcRect/>
            <a:stretch/>
          </p:blipFill>
          <p:spPr>
            <a:xfrm>
              <a:off x="5469067" y="1558488"/>
              <a:ext cx="1130468" cy="1620000"/>
            </a:xfrm>
            <a:prstGeom prst="rect">
              <a:avLst/>
            </a:prstGeom>
          </p:spPr>
        </p:pic>
        <p:sp>
          <p:nvSpPr>
            <p:cNvPr id="82" name="PoljeZBesedilom 81">
              <a:extLst>
                <a:ext uri="{FF2B5EF4-FFF2-40B4-BE49-F238E27FC236}">
                  <a16:creationId xmlns:a16="http://schemas.microsoft.com/office/drawing/2014/main" id="{6103F8B2-3668-4AE5-8AD2-458147C1512B}"/>
                </a:ext>
              </a:extLst>
            </p:cNvPr>
            <p:cNvSpPr txBox="1"/>
            <p:nvPr/>
          </p:nvSpPr>
          <p:spPr>
            <a:xfrm>
              <a:off x="6148949" y="1503635"/>
              <a:ext cx="640563" cy="218737"/>
            </a:xfrm>
            <a:prstGeom prst="rect">
              <a:avLst/>
            </a:prstGeom>
            <a:noFill/>
          </p:spPr>
          <p:txBody>
            <a:bodyPr wrap="square" rtlCol="0">
              <a:spAutoFit/>
            </a:bodyPr>
            <a:lstStyle/>
            <a:p>
              <a:r>
                <a:rPr lang="sl-SI" sz="800" dirty="0"/>
                <a:t>pošta</a:t>
              </a:r>
            </a:p>
          </p:txBody>
        </p:sp>
      </p:grpSp>
      <p:grpSp>
        <p:nvGrpSpPr>
          <p:cNvPr id="45" name="Skupina 44">
            <a:extLst>
              <a:ext uri="{FF2B5EF4-FFF2-40B4-BE49-F238E27FC236}">
                <a16:creationId xmlns:a16="http://schemas.microsoft.com/office/drawing/2014/main" id="{6D390D9B-6F6F-4522-90B8-F2E7709D4242}"/>
              </a:ext>
            </a:extLst>
          </p:cNvPr>
          <p:cNvGrpSpPr/>
          <p:nvPr/>
        </p:nvGrpSpPr>
        <p:grpSpPr>
          <a:xfrm>
            <a:off x="4712329" y="1896536"/>
            <a:ext cx="1163471" cy="1603242"/>
            <a:chOff x="7832124" y="3226826"/>
            <a:chExt cx="1233326" cy="1627745"/>
          </a:xfrm>
        </p:grpSpPr>
        <p:pic>
          <p:nvPicPr>
            <p:cNvPr id="79" name="Slika 78">
              <a:extLst>
                <a:ext uri="{FF2B5EF4-FFF2-40B4-BE49-F238E27FC236}">
                  <a16:creationId xmlns:a16="http://schemas.microsoft.com/office/drawing/2014/main" id="{78CEC564-4878-4D8D-AB79-F0E0A1187410}"/>
                </a:ext>
              </a:extLst>
            </p:cNvPr>
            <p:cNvPicPr>
              <a:picLocks noChangeAspect="1"/>
            </p:cNvPicPr>
            <p:nvPr/>
          </p:nvPicPr>
          <p:blipFill>
            <a:blip r:embed="rId6" cstate="print">
              <a:extLst>
                <a:ext uri="{28A0092B-C50C-407E-A947-70E740481C1C}">
                  <a14:useLocalDpi xmlns:a14="http://schemas.microsoft.com/office/drawing/2010/main"/>
                </a:ext>
              </a:extLst>
            </a:blip>
            <a:srcRect/>
            <a:stretch/>
          </p:blipFill>
          <p:spPr>
            <a:xfrm>
              <a:off x="7832124" y="3234571"/>
              <a:ext cx="1130468" cy="1620000"/>
            </a:xfrm>
            <a:prstGeom prst="rect">
              <a:avLst/>
            </a:prstGeom>
          </p:spPr>
        </p:pic>
        <p:sp>
          <p:nvSpPr>
            <p:cNvPr id="80" name="PoljeZBesedilom 79">
              <a:extLst>
                <a:ext uri="{FF2B5EF4-FFF2-40B4-BE49-F238E27FC236}">
                  <a16:creationId xmlns:a16="http://schemas.microsoft.com/office/drawing/2014/main" id="{18F827E4-CCCE-4B0B-8148-558F6B33F171}"/>
                </a:ext>
              </a:extLst>
            </p:cNvPr>
            <p:cNvSpPr txBox="1"/>
            <p:nvPr/>
          </p:nvSpPr>
          <p:spPr>
            <a:xfrm>
              <a:off x="8320356" y="3226826"/>
              <a:ext cx="745094" cy="218737"/>
            </a:xfrm>
            <a:prstGeom prst="rect">
              <a:avLst/>
            </a:prstGeom>
            <a:noFill/>
          </p:spPr>
          <p:txBody>
            <a:bodyPr wrap="square" rtlCol="0">
              <a:spAutoFit/>
            </a:bodyPr>
            <a:lstStyle/>
            <a:p>
              <a:r>
                <a:rPr lang="sl-SI" sz="800" dirty="0"/>
                <a:t>gimnazija</a:t>
              </a:r>
            </a:p>
          </p:txBody>
        </p:sp>
      </p:grpSp>
      <p:grpSp>
        <p:nvGrpSpPr>
          <p:cNvPr id="46" name="Skupina 45">
            <a:extLst>
              <a:ext uri="{FF2B5EF4-FFF2-40B4-BE49-F238E27FC236}">
                <a16:creationId xmlns:a16="http://schemas.microsoft.com/office/drawing/2014/main" id="{069E2DFE-1CE4-4E6F-BCF1-FF64F10EBF70}"/>
              </a:ext>
            </a:extLst>
          </p:cNvPr>
          <p:cNvGrpSpPr/>
          <p:nvPr/>
        </p:nvGrpSpPr>
        <p:grpSpPr>
          <a:xfrm>
            <a:off x="4692754" y="212847"/>
            <a:ext cx="1269206" cy="1643465"/>
            <a:chOff x="8656849" y="6228267"/>
            <a:chExt cx="1345409" cy="1668583"/>
          </a:xfrm>
        </p:grpSpPr>
        <p:pic>
          <p:nvPicPr>
            <p:cNvPr id="77" name="Slika 76">
              <a:extLst>
                <a:ext uri="{FF2B5EF4-FFF2-40B4-BE49-F238E27FC236}">
                  <a16:creationId xmlns:a16="http://schemas.microsoft.com/office/drawing/2014/main" id="{FADD9E42-7DCB-4B18-945F-385145B0E327}"/>
                </a:ext>
              </a:extLst>
            </p:cNvPr>
            <p:cNvPicPr>
              <a:picLocks noChangeAspect="1"/>
            </p:cNvPicPr>
            <p:nvPr/>
          </p:nvPicPr>
          <p:blipFill>
            <a:blip r:embed="rId7" cstate="print">
              <a:extLst>
                <a:ext uri="{28A0092B-C50C-407E-A947-70E740481C1C}">
                  <a14:useLocalDpi xmlns:a14="http://schemas.microsoft.com/office/drawing/2010/main"/>
                </a:ext>
              </a:extLst>
            </a:blip>
            <a:srcRect/>
            <a:stretch/>
          </p:blipFill>
          <p:spPr>
            <a:xfrm>
              <a:off x="8656849" y="6276850"/>
              <a:ext cx="1130468" cy="1620000"/>
            </a:xfrm>
            <a:prstGeom prst="rect">
              <a:avLst/>
            </a:prstGeom>
          </p:spPr>
        </p:pic>
        <p:sp>
          <p:nvSpPr>
            <p:cNvPr id="78" name="PoljeZBesedilom 77">
              <a:extLst>
                <a:ext uri="{FF2B5EF4-FFF2-40B4-BE49-F238E27FC236}">
                  <a16:creationId xmlns:a16="http://schemas.microsoft.com/office/drawing/2014/main" id="{7CD9AF2F-33D4-4044-A71A-46FBCBF1E2A3}"/>
                </a:ext>
              </a:extLst>
            </p:cNvPr>
            <p:cNvSpPr txBox="1"/>
            <p:nvPr/>
          </p:nvSpPr>
          <p:spPr>
            <a:xfrm>
              <a:off x="9361695" y="6228267"/>
              <a:ext cx="640563" cy="215444"/>
            </a:xfrm>
            <a:prstGeom prst="rect">
              <a:avLst/>
            </a:prstGeom>
            <a:noFill/>
          </p:spPr>
          <p:txBody>
            <a:bodyPr wrap="square" rtlCol="0">
              <a:spAutoFit/>
            </a:bodyPr>
            <a:lstStyle/>
            <a:p>
              <a:r>
                <a:rPr lang="sl-SI" sz="800" dirty="0"/>
                <a:t>tržnica</a:t>
              </a:r>
            </a:p>
          </p:txBody>
        </p:sp>
      </p:grpSp>
      <p:grpSp>
        <p:nvGrpSpPr>
          <p:cNvPr id="47" name="Skupina 46">
            <a:extLst>
              <a:ext uri="{FF2B5EF4-FFF2-40B4-BE49-F238E27FC236}">
                <a16:creationId xmlns:a16="http://schemas.microsoft.com/office/drawing/2014/main" id="{2FBC86EC-925E-49AF-A46D-4582A76F1DC6}"/>
              </a:ext>
            </a:extLst>
          </p:cNvPr>
          <p:cNvGrpSpPr/>
          <p:nvPr/>
        </p:nvGrpSpPr>
        <p:grpSpPr>
          <a:xfrm>
            <a:off x="2465419" y="259846"/>
            <a:ext cx="1175740" cy="1596466"/>
            <a:chOff x="1338592" y="3049943"/>
            <a:chExt cx="1246331" cy="1620866"/>
          </a:xfrm>
        </p:grpSpPr>
        <p:pic>
          <p:nvPicPr>
            <p:cNvPr id="75" name="Slika 74">
              <a:extLst>
                <a:ext uri="{FF2B5EF4-FFF2-40B4-BE49-F238E27FC236}">
                  <a16:creationId xmlns:a16="http://schemas.microsoft.com/office/drawing/2014/main" id="{02DE899A-2C25-4030-A750-6FD0463A21C0}"/>
                </a:ext>
              </a:extLst>
            </p:cNvPr>
            <p:cNvPicPr>
              <a:picLocks noChangeAspect="1"/>
            </p:cNvPicPr>
            <p:nvPr/>
          </p:nvPicPr>
          <p:blipFill>
            <a:blip r:embed="rId8" cstate="print">
              <a:extLst>
                <a:ext uri="{28A0092B-C50C-407E-A947-70E740481C1C}">
                  <a14:useLocalDpi xmlns:a14="http://schemas.microsoft.com/office/drawing/2010/main"/>
                </a:ext>
              </a:extLst>
            </a:blip>
            <a:srcRect/>
            <a:stretch/>
          </p:blipFill>
          <p:spPr>
            <a:xfrm>
              <a:off x="1338592" y="3050809"/>
              <a:ext cx="1130468" cy="1620000"/>
            </a:xfrm>
            <a:prstGeom prst="rect">
              <a:avLst/>
            </a:prstGeom>
          </p:spPr>
        </p:pic>
        <p:sp>
          <p:nvSpPr>
            <p:cNvPr id="76" name="PoljeZBesedilom 75">
              <a:extLst>
                <a:ext uri="{FF2B5EF4-FFF2-40B4-BE49-F238E27FC236}">
                  <a16:creationId xmlns:a16="http://schemas.microsoft.com/office/drawing/2014/main" id="{7D0AB33B-312F-4389-A0BC-F7B577F72C92}"/>
                </a:ext>
              </a:extLst>
            </p:cNvPr>
            <p:cNvSpPr txBox="1"/>
            <p:nvPr/>
          </p:nvSpPr>
          <p:spPr>
            <a:xfrm>
              <a:off x="1808583" y="3049943"/>
              <a:ext cx="776340" cy="468721"/>
            </a:xfrm>
            <a:prstGeom prst="rect">
              <a:avLst/>
            </a:prstGeom>
            <a:noFill/>
          </p:spPr>
          <p:txBody>
            <a:bodyPr wrap="square" rtlCol="0">
              <a:spAutoFit/>
            </a:bodyPr>
            <a:lstStyle/>
            <a:p>
              <a:r>
                <a:rPr lang="sl-SI" sz="800" dirty="0"/>
                <a:t>zdravstveni dom in lekarna</a:t>
              </a:r>
            </a:p>
          </p:txBody>
        </p:sp>
      </p:grpSp>
      <p:pic>
        <p:nvPicPr>
          <p:cNvPr id="49" name="Slika 48">
            <a:extLst>
              <a:ext uri="{FF2B5EF4-FFF2-40B4-BE49-F238E27FC236}">
                <a16:creationId xmlns:a16="http://schemas.microsoft.com/office/drawing/2014/main" id="{84955F11-D5E8-43D3-9A3F-10A1B74FBC71}"/>
              </a:ext>
            </a:extLst>
          </p:cNvPr>
          <p:cNvPicPr>
            <a:picLocks noChangeAspect="1"/>
          </p:cNvPicPr>
          <p:nvPr/>
        </p:nvPicPr>
        <p:blipFill>
          <a:blip r:embed="rId9" cstate="print">
            <a:extLst>
              <a:ext uri="{28A0092B-C50C-407E-A947-70E740481C1C}">
                <a14:useLocalDpi xmlns:a14="http://schemas.microsoft.com/office/drawing/2010/main"/>
              </a:ext>
            </a:extLst>
          </a:blip>
          <a:srcRect/>
          <a:stretch/>
        </p:blipFill>
        <p:spPr>
          <a:xfrm>
            <a:off x="181569" y="275153"/>
            <a:ext cx="1066439" cy="1595613"/>
          </a:xfrm>
          <a:prstGeom prst="rect">
            <a:avLst/>
          </a:prstGeom>
        </p:spPr>
      </p:pic>
      <p:pic>
        <p:nvPicPr>
          <p:cNvPr id="50" name="Slika 49">
            <a:extLst>
              <a:ext uri="{FF2B5EF4-FFF2-40B4-BE49-F238E27FC236}">
                <a16:creationId xmlns:a16="http://schemas.microsoft.com/office/drawing/2014/main" id="{675A09E2-D9D8-4E44-B9F0-4FE18277CF1E}"/>
              </a:ext>
            </a:extLst>
          </p:cNvPr>
          <p:cNvPicPr>
            <a:picLocks noChangeAspect="1"/>
          </p:cNvPicPr>
          <p:nvPr/>
        </p:nvPicPr>
        <p:blipFill>
          <a:blip r:embed="rId10" cstate="print">
            <a:extLst>
              <a:ext uri="{28A0092B-C50C-407E-A947-70E740481C1C}">
                <a14:useLocalDpi xmlns:a14="http://schemas.microsoft.com/office/drawing/2010/main"/>
              </a:ext>
            </a:extLst>
          </a:blip>
          <a:srcRect/>
          <a:stretch/>
        </p:blipFill>
        <p:spPr>
          <a:xfrm>
            <a:off x="3579598" y="3535063"/>
            <a:ext cx="1066439" cy="1595613"/>
          </a:xfrm>
          <a:prstGeom prst="rect">
            <a:avLst/>
          </a:prstGeom>
        </p:spPr>
      </p:pic>
      <p:pic>
        <p:nvPicPr>
          <p:cNvPr id="51" name="Slika 50">
            <a:extLst>
              <a:ext uri="{FF2B5EF4-FFF2-40B4-BE49-F238E27FC236}">
                <a16:creationId xmlns:a16="http://schemas.microsoft.com/office/drawing/2014/main" id="{E38E9060-B0A9-4EF9-B672-DBF21D3CC07B}"/>
              </a:ext>
            </a:extLst>
          </p:cNvPr>
          <p:cNvPicPr>
            <a:picLocks noChangeAspect="1"/>
          </p:cNvPicPr>
          <p:nvPr/>
        </p:nvPicPr>
        <p:blipFill>
          <a:blip r:embed="rId11" cstate="print">
            <a:extLst>
              <a:ext uri="{28A0092B-C50C-407E-A947-70E740481C1C}">
                <a14:useLocalDpi xmlns:a14="http://schemas.microsoft.com/office/drawing/2010/main"/>
              </a:ext>
            </a:extLst>
          </a:blip>
          <a:srcRect/>
          <a:stretch/>
        </p:blipFill>
        <p:spPr>
          <a:xfrm>
            <a:off x="4722805" y="3574233"/>
            <a:ext cx="1066439" cy="1595613"/>
          </a:xfrm>
          <a:prstGeom prst="rect">
            <a:avLst/>
          </a:prstGeom>
        </p:spPr>
      </p:pic>
      <p:pic>
        <p:nvPicPr>
          <p:cNvPr id="52" name="Slika 51">
            <a:extLst>
              <a:ext uri="{FF2B5EF4-FFF2-40B4-BE49-F238E27FC236}">
                <a16:creationId xmlns:a16="http://schemas.microsoft.com/office/drawing/2014/main" id="{DEA43E7F-BB8E-4CF8-B153-DA28ABF2A35A}"/>
              </a:ext>
            </a:extLst>
          </p:cNvPr>
          <p:cNvPicPr>
            <a:picLocks noChangeAspect="1"/>
          </p:cNvPicPr>
          <p:nvPr/>
        </p:nvPicPr>
        <p:blipFill>
          <a:blip r:embed="rId12" cstate="print">
            <a:extLst>
              <a:ext uri="{28A0092B-C50C-407E-A947-70E740481C1C}">
                <a14:useLocalDpi xmlns:a14="http://schemas.microsoft.com/office/drawing/2010/main"/>
              </a:ext>
            </a:extLst>
          </a:blip>
          <a:srcRect/>
          <a:stretch/>
        </p:blipFill>
        <p:spPr>
          <a:xfrm>
            <a:off x="3595310" y="1908186"/>
            <a:ext cx="1066439" cy="1595613"/>
          </a:xfrm>
          <a:prstGeom prst="rect">
            <a:avLst/>
          </a:prstGeom>
        </p:spPr>
      </p:pic>
      <p:sp>
        <p:nvSpPr>
          <p:cNvPr id="53" name="PoljeZBesedilom 52">
            <a:extLst>
              <a:ext uri="{FF2B5EF4-FFF2-40B4-BE49-F238E27FC236}">
                <a16:creationId xmlns:a16="http://schemas.microsoft.com/office/drawing/2014/main" id="{D6945AB5-27AF-416F-8F83-F2B5F55998B6}"/>
              </a:ext>
            </a:extLst>
          </p:cNvPr>
          <p:cNvSpPr txBox="1"/>
          <p:nvPr/>
        </p:nvSpPr>
        <p:spPr>
          <a:xfrm>
            <a:off x="571031" y="240307"/>
            <a:ext cx="768881" cy="338554"/>
          </a:xfrm>
          <a:prstGeom prst="rect">
            <a:avLst/>
          </a:prstGeom>
          <a:noFill/>
        </p:spPr>
        <p:txBody>
          <a:bodyPr wrap="square" rtlCol="0">
            <a:spAutoFit/>
          </a:bodyPr>
          <a:lstStyle/>
          <a:p>
            <a:r>
              <a:rPr lang="sl-SI" sz="800" dirty="0"/>
              <a:t>osnovna šola</a:t>
            </a:r>
          </a:p>
        </p:txBody>
      </p:sp>
      <p:pic>
        <p:nvPicPr>
          <p:cNvPr id="54" name="Slika 53">
            <a:extLst>
              <a:ext uri="{FF2B5EF4-FFF2-40B4-BE49-F238E27FC236}">
                <a16:creationId xmlns:a16="http://schemas.microsoft.com/office/drawing/2014/main" id="{D43B67AC-C978-4383-8A4D-C2F0ED322BF1}"/>
              </a:ext>
            </a:extLst>
          </p:cNvPr>
          <p:cNvPicPr>
            <a:picLocks noChangeAspect="1"/>
          </p:cNvPicPr>
          <p:nvPr/>
        </p:nvPicPr>
        <p:blipFill>
          <a:blip r:embed="rId13" cstate="print">
            <a:extLst>
              <a:ext uri="{28A0092B-C50C-407E-A947-70E740481C1C}">
                <a14:useLocalDpi xmlns:a14="http://schemas.microsoft.com/office/drawing/2010/main"/>
              </a:ext>
            </a:extLst>
          </a:blip>
          <a:srcRect/>
          <a:stretch/>
        </p:blipFill>
        <p:spPr>
          <a:xfrm>
            <a:off x="1312246" y="1934028"/>
            <a:ext cx="1066439" cy="1595613"/>
          </a:xfrm>
          <a:prstGeom prst="rect">
            <a:avLst/>
          </a:prstGeom>
        </p:spPr>
      </p:pic>
      <p:grpSp>
        <p:nvGrpSpPr>
          <p:cNvPr id="55" name="Skupina 54">
            <a:extLst>
              <a:ext uri="{FF2B5EF4-FFF2-40B4-BE49-F238E27FC236}">
                <a16:creationId xmlns:a16="http://schemas.microsoft.com/office/drawing/2014/main" id="{AA70713E-921C-462F-B011-008CB640EC7F}"/>
              </a:ext>
            </a:extLst>
          </p:cNvPr>
          <p:cNvGrpSpPr/>
          <p:nvPr/>
        </p:nvGrpSpPr>
        <p:grpSpPr>
          <a:xfrm>
            <a:off x="181408" y="1871779"/>
            <a:ext cx="1150942" cy="1620888"/>
            <a:chOff x="3029168" y="3201691"/>
            <a:chExt cx="1220044" cy="1645661"/>
          </a:xfrm>
        </p:grpSpPr>
        <p:pic>
          <p:nvPicPr>
            <p:cNvPr id="73" name="Slika 72">
              <a:extLst>
                <a:ext uri="{FF2B5EF4-FFF2-40B4-BE49-F238E27FC236}">
                  <a16:creationId xmlns:a16="http://schemas.microsoft.com/office/drawing/2014/main" id="{3CEFB2C5-4E02-47E5-B58B-BD21DA25B050}"/>
                </a:ext>
              </a:extLst>
            </p:cNvPr>
            <p:cNvPicPr>
              <a:picLocks noChangeAspect="1"/>
            </p:cNvPicPr>
            <p:nvPr/>
          </p:nvPicPr>
          <p:blipFill>
            <a:blip r:embed="rId14" cstate="print">
              <a:extLst>
                <a:ext uri="{28A0092B-C50C-407E-A947-70E740481C1C}">
                  <a14:useLocalDpi xmlns:a14="http://schemas.microsoft.com/office/drawing/2010/main"/>
                </a:ext>
              </a:extLst>
            </a:blip>
            <a:srcRect/>
            <a:stretch/>
          </p:blipFill>
          <p:spPr>
            <a:xfrm>
              <a:off x="3029168" y="3227352"/>
              <a:ext cx="1130468" cy="1620000"/>
            </a:xfrm>
            <a:prstGeom prst="rect">
              <a:avLst/>
            </a:prstGeom>
          </p:spPr>
        </p:pic>
        <p:sp>
          <p:nvSpPr>
            <p:cNvPr id="74" name="PoljeZBesedilom 73">
              <a:extLst>
                <a:ext uri="{FF2B5EF4-FFF2-40B4-BE49-F238E27FC236}">
                  <a16:creationId xmlns:a16="http://schemas.microsoft.com/office/drawing/2014/main" id="{59894BCD-4BEA-4754-8B88-EE82EAFBA9D2}"/>
                </a:ext>
              </a:extLst>
            </p:cNvPr>
            <p:cNvSpPr txBox="1"/>
            <p:nvPr/>
          </p:nvSpPr>
          <p:spPr>
            <a:xfrm>
              <a:off x="3434168" y="3201691"/>
              <a:ext cx="815044" cy="218737"/>
            </a:xfrm>
            <a:prstGeom prst="rect">
              <a:avLst/>
            </a:prstGeom>
            <a:noFill/>
          </p:spPr>
          <p:txBody>
            <a:bodyPr wrap="square" rtlCol="0">
              <a:spAutoFit/>
            </a:bodyPr>
            <a:lstStyle/>
            <a:p>
              <a:r>
                <a:rPr lang="sl-SI" sz="800" dirty="0"/>
                <a:t>kulturni dom</a:t>
              </a:r>
            </a:p>
          </p:txBody>
        </p:sp>
      </p:grpSp>
      <p:sp>
        <p:nvSpPr>
          <p:cNvPr id="56" name="PoljeZBesedilom 55">
            <a:extLst>
              <a:ext uri="{FF2B5EF4-FFF2-40B4-BE49-F238E27FC236}">
                <a16:creationId xmlns:a16="http://schemas.microsoft.com/office/drawing/2014/main" id="{0035DB42-69F8-40B4-9FE8-9F86ABEADEBD}"/>
              </a:ext>
            </a:extLst>
          </p:cNvPr>
          <p:cNvSpPr txBox="1"/>
          <p:nvPr/>
        </p:nvSpPr>
        <p:spPr>
          <a:xfrm>
            <a:off x="4080361" y="1893290"/>
            <a:ext cx="768881" cy="215444"/>
          </a:xfrm>
          <a:prstGeom prst="rect">
            <a:avLst/>
          </a:prstGeom>
          <a:noFill/>
        </p:spPr>
        <p:txBody>
          <a:bodyPr wrap="square" rtlCol="0">
            <a:spAutoFit/>
          </a:bodyPr>
          <a:lstStyle/>
          <a:p>
            <a:r>
              <a:rPr lang="sl-SI" sz="800" dirty="0"/>
              <a:t>knjižnica</a:t>
            </a:r>
          </a:p>
        </p:txBody>
      </p:sp>
      <p:grpSp>
        <p:nvGrpSpPr>
          <p:cNvPr id="57" name="Skupina 56">
            <a:extLst>
              <a:ext uri="{FF2B5EF4-FFF2-40B4-BE49-F238E27FC236}">
                <a16:creationId xmlns:a16="http://schemas.microsoft.com/office/drawing/2014/main" id="{BD8E2FC6-2A27-4C81-86FD-3DBA448EB4FA}"/>
              </a:ext>
            </a:extLst>
          </p:cNvPr>
          <p:cNvGrpSpPr/>
          <p:nvPr/>
        </p:nvGrpSpPr>
        <p:grpSpPr>
          <a:xfrm>
            <a:off x="2446868" y="3525746"/>
            <a:ext cx="1066439" cy="1609833"/>
            <a:chOff x="5430646" y="4880936"/>
            <a:chExt cx="1130468" cy="1634437"/>
          </a:xfrm>
        </p:grpSpPr>
        <p:pic>
          <p:nvPicPr>
            <p:cNvPr id="71" name="Slika 70">
              <a:extLst>
                <a:ext uri="{FF2B5EF4-FFF2-40B4-BE49-F238E27FC236}">
                  <a16:creationId xmlns:a16="http://schemas.microsoft.com/office/drawing/2014/main" id="{D800F56D-8290-4CED-B903-C80DB9113EB3}"/>
                </a:ext>
              </a:extLst>
            </p:cNvPr>
            <p:cNvPicPr>
              <a:picLocks noChangeAspect="1"/>
            </p:cNvPicPr>
            <p:nvPr/>
          </p:nvPicPr>
          <p:blipFill>
            <a:blip r:embed="rId15" cstate="print">
              <a:extLst>
                <a:ext uri="{28A0092B-C50C-407E-A947-70E740481C1C}">
                  <a14:useLocalDpi xmlns:a14="http://schemas.microsoft.com/office/drawing/2010/main"/>
                </a:ext>
              </a:extLst>
            </a:blip>
            <a:srcRect/>
            <a:stretch/>
          </p:blipFill>
          <p:spPr>
            <a:xfrm>
              <a:off x="5430646" y="4895373"/>
              <a:ext cx="1130468" cy="1620000"/>
            </a:xfrm>
            <a:prstGeom prst="rect">
              <a:avLst/>
            </a:prstGeom>
          </p:spPr>
        </p:pic>
        <p:sp>
          <p:nvSpPr>
            <p:cNvPr id="72" name="PoljeZBesedilom 71">
              <a:extLst>
                <a:ext uri="{FF2B5EF4-FFF2-40B4-BE49-F238E27FC236}">
                  <a16:creationId xmlns:a16="http://schemas.microsoft.com/office/drawing/2014/main" id="{788A809A-5FAD-44EF-9602-A6E8FE1F587A}"/>
                </a:ext>
              </a:extLst>
            </p:cNvPr>
            <p:cNvSpPr txBox="1"/>
            <p:nvPr/>
          </p:nvSpPr>
          <p:spPr>
            <a:xfrm>
              <a:off x="5909446" y="4880936"/>
              <a:ext cx="640563" cy="343728"/>
            </a:xfrm>
            <a:prstGeom prst="rect">
              <a:avLst/>
            </a:prstGeom>
            <a:noFill/>
          </p:spPr>
          <p:txBody>
            <a:bodyPr wrap="square" rtlCol="0">
              <a:spAutoFit/>
            </a:bodyPr>
            <a:lstStyle/>
            <a:p>
              <a:r>
                <a:rPr lang="sl-SI" sz="800" dirty="0"/>
                <a:t>mladinski</a:t>
              </a:r>
            </a:p>
            <a:p>
              <a:r>
                <a:rPr lang="sl-SI" sz="800" dirty="0"/>
                <a:t>center</a:t>
              </a:r>
            </a:p>
          </p:txBody>
        </p:sp>
      </p:grpSp>
      <p:grpSp>
        <p:nvGrpSpPr>
          <p:cNvPr id="58" name="Skupina 57">
            <a:extLst>
              <a:ext uri="{FF2B5EF4-FFF2-40B4-BE49-F238E27FC236}">
                <a16:creationId xmlns:a16="http://schemas.microsoft.com/office/drawing/2014/main" id="{5F6310C6-83A1-4EAE-A808-3D2D14237C8B}"/>
              </a:ext>
            </a:extLst>
          </p:cNvPr>
          <p:cNvGrpSpPr/>
          <p:nvPr/>
        </p:nvGrpSpPr>
        <p:grpSpPr>
          <a:xfrm>
            <a:off x="1332350" y="268222"/>
            <a:ext cx="1147914" cy="1615701"/>
            <a:chOff x="5430646" y="3221394"/>
            <a:chExt cx="1216834" cy="1640395"/>
          </a:xfrm>
        </p:grpSpPr>
        <p:pic>
          <p:nvPicPr>
            <p:cNvPr id="69" name="Slika 68">
              <a:extLst>
                <a:ext uri="{FF2B5EF4-FFF2-40B4-BE49-F238E27FC236}">
                  <a16:creationId xmlns:a16="http://schemas.microsoft.com/office/drawing/2014/main" id="{7ECF80D5-4FC5-4601-8C02-BE2868F51A14}"/>
                </a:ext>
              </a:extLst>
            </p:cNvPr>
            <p:cNvPicPr>
              <a:picLocks noChangeAspect="1"/>
            </p:cNvPicPr>
            <p:nvPr/>
          </p:nvPicPr>
          <p:blipFill>
            <a:blip r:embed="rId16" cstate="print">
              <a:extLst>
                <a:ext uri="{28A0092B-C50C-407E-A947-70E740481C1C}">
                  <a14:useLocalDpi xmlns:a14="http://schemas.microsoft.com/office/drawing/2010/main"/>
                </a:ext>
              </a:extLst>
            </a:blip>
            <a:srcRect/>
            <a:stretch/>
          </p:blipFill>
          <p:spPr>
            <a:xfrm>
              <a:off x="5430646" y="3241789"/>
              <a:ext cx="1130468" cy="1620000"/>
            </a:xfrm>
            <a:prstGeom prst="rect">
              <a:avLst/>
            </a:prstGeom>
          </p:spPr>
        </p:pic>
        <p:sp>
          <p:nvSpPr>
            <p:cNvPr id="70" name="PoljeZBesedilom 69">
              <a:extLst>
                <a:ext uri="{FF2B5EF4-FFF2-40B4-BE49-F238E27FC236}">
                  <a16:creationId xmlns:a16="http://schemas.microsoft.com/office/drawing/2014/main" id="{4E60B091-2ABD-40D7-8899-D454C903D1A7}"/>
                </a:ext>
              </a:extLst>
            </p:cNvPr>
            <p:cNvSpPr txBox="1"/>
            <p:nvPr/>
          </p:nvSpPr>
          <p:spPr>
            <a:xfrm>
              <a:off x="6006917" y="3221394"/>
              <a:ext cx="640563" cy="215444"/>
            </a:xfrm>
            <a:prstGeom prst="rect">
              <a:avLst/>
            </a:prstGeom>
            <a:noFill/>
          </p:spPr>
          <p:txBody>
            <a:bodyPr wrap="square" rtlCol="0">
              <a:spAutoFit/>
            </a:bodyPr>
            <a:lstStyle/>
            <a:p>
              <a:r>
                <a:rPr lang="sl-SI" sz="800" dirty="0"/>
                <a:t>Občina</a:t>
              </a:r>
            </a:p>
          </p:txBody>
        </p:sp>
      </p:grpSp>
      <p:sp>
        <p:nvSpPr>
          <p:cNvPr id="59" name="PoljeZBesedilom 58">
            <a:extLst>
              <a:ext uri="{FF2B5EF4-FFF2-40B4-BE49-F238E27FC236}">
                <a16:creationId xmlns:a16="http://schemas.microsoft.com/office/drawing/2014/main" id="{BF325D34-8B48-4AC1-A0D2-628F9A6416BE}"/>
              </a:ext>
            </a:extLst>
          </p:cNvPr>
          <p:cNvSpPr txBox="1"/>
          <p:nvPr/>
        </p:nvSpPr>
        <p:spPr>
          <a:xfrm>
            <a:off x="1712302" y="1912188"/>
            <a:ext cx="768881" cy="215444"/>
          </a:xfrm>
          <a:prstGeom prst="rect">
            <a:avLst/>
          </a:prstGeom>
          <a:noFill/>
        </p:spPr>
        <p:txBody>
          <a:bodyPr wrap="square" rtlCol="0">
            <a:spAutoFit/>
          </a:bodyPr>
          <a:lstStyle/>
          <a:p>
            <a:r>
              <a:rPr lang="sl-SI" sz="800" dirty="0"/>
              <a:t>bolnišnica</a:t>
            </a:r>
          </a:p>
        </p:txBody>
      </p:sp>
      <p:pic>
        <p:nvPicPr>
          <p:cNvPr id="60" name="Slika 59">
            <a:extLst>
              <a:ext uri="{FF2B5EF4-FFF2-40B4-BE49-F238E27FC236}">
                <a16:creationId xmlns:a16="http://schemas.microsoft.com/office/drawing/2014/main" id="{8556F671-434A-4CC9-8255-472F742EC501}"/>
              </a:ext>
            </a:extLst>
          </p:cNvPr>
          <p:cNvPicPr>
            <a:picLocks noChangeAspect="1"/>
          </p:cNvPicPr>
          <p:nvPr/>
        </p:nvPicPr>
        <p:blipFill>
          <a:blip r:embed="rId17" cstate="print">
            <a:extLst>
              <a:ext uri="{28A0092B-C50C-407E-A947-70E740481C1C}">
                <a14:useLocalDpi xmlns:a14="http://schemas.microsoft.com/office/drawing/2010/main"/>
              </a:ext>
            </a:extLst>
          </a:blip>
          <a:srcRect/>
          <a:stretch/>
        </p:blipFill>
        <p:spPr>
          <a:xfrm>
            <a:off x="1312246" y="3561019"/>
            <a:ext cx="1066439" cy="1595613"/>
          </a:xfrm>
          <a:prstGeom prst="rect">
            <a:avLst/>
          </a:prstGeom>
        </p:spPr>
      </p:pic>
      <p:grpSp>
        <p:nvGrpSpPr>
          <p:cNvPr id="61" name="Skupina 60">
            <a:extLst>
              <a:ext uri="{FF2B5EF4-FFF2-40B4-BE49-F238E27FC236}">
                <a16:creationId xmlns:a16="http://schemas.microsoft.com/office/drawing/2014/main" id="{9C4290A2-390C-423A-9631-C606274871F5}"/>
              </a:ext>
            </a:extLst>
          </p:cNvPr>
          <p:cNvGrpSpPr/>
          <p:nvPr/>
        </p:nvGrpSpPr>
        <p:grpSpPr>
          <a:xfrm>
            <a:off x="191820" y="3533175"/>
            <a:ext cx="1176838" cy="1625725"/>
            <a:chOff x="3040205" y="4888479"/>
            <a:chExt cx="1247495" cy="1650572"/>
          </a:xfrm>
        </p:grpSpPr>
        <p:pic>
          <p:nvPicPr>
            <p:cNvPr id="67" name="Slika 66">
              <a:extLst>
                <a:ext uri="{FF2B5EF4-FFF2-40B4-BE49-F238E27FC236}">
                  <a16:creationId xmlns:a16="http://schemas.microsoft.com/office/drawing/2014/main" id="{2173D582-C3C8-465F-9EEB-810F80F5A62D}"/>
                </a:ext>
              </a:extLst>
            </p:cNvPr>
            <p:cNvPicPr>
              <a:picLocks noChangeAspect="1"/>
            </p:cNvPicPr>
            <p:nvPr/>
          </p:nvPicPr>
          <p:blipFill>
            <a:blip r:embed="rId18" cstate="print">
              <a:extLst>
                <a:ext uri="{28A0092B-C50C-407E-A947-70E740481C1C}">
                  <a14:useLocalDpi xmlns:a14="http://schemas.microsoft.com/office/drawing/2010/main"/>
                </a:ext>
              </a:extLst>
            </a:blip>
            <a:srcRect/>
            <a:stretch/>
          </p:blipFill>
          <p:spPr>
            <a:xfrm>
              <a:off x="3040205" y="4919051"/>
              <a:ext cx="1130468" cy="1620000"/>
            </a:xfrm>
            <a:prstGeom prst="rect">
              <a:avLst/>
            </a:prstGeom>
          </p:spPr>
        </p:pic>
        <p:sp>
          <p:nvSpPr>
            <p:cNvPr id="68" name="PoljeZBesedilom 67">
              <a:extLst>
                <a:ext uri="{FF2B5EF4-FFF2-40B4-BE49-F238E27FC236}">
                  <a16:creationId xmlns:a16="http://schemas.microsoft.com/office/drawing/2014/main" id="{E6A7DC12-C019-42CF-B352-1B12A5308BA0}"/>
                </a:ext>
              </a:extLst>
            </p:cNvPr>
            <p:cNvSpPr txBox="1"/>
            <p:nvPr/>
          </p:nvSpPr>
          <p:spPr>
            <a:xfrm>
              <a:off x="3581528" y="4888479"/>
              <a:ext cx="706172" cy="461665"/>
            </a:xfrm>
            <a:prstGeom prst="rect">
              <a:avLst/>
            </a:prstGeom>
            <a:noFill/>
          </p:spPr>
          <p:txBody>
            <a:bodyPr wrap="square" rtlCol="0">
              <a:spAutoFit/>
            </a:bodyPr>
            <a:lstStyle/>
            <a:p>
              <a:r>
                <a:rPr lang="sl-SI" sz="800" dirty="0"/>
                <a:t>sr. ekonomska in vrtec</a:t>
              </a:r>
            </a:p>
          </p:txBody>
        </p:sp>
      </p:grpSp>
      <p:grpSp>
        <p:nvGrpSpPr>
          <p:cNvPr id="62" name="Skupina 61">
            <a:extLst>
              <a:ext uri="{FF2B5EF4-FFF2-40B4-BE49-F238E27FC236}">
                <a16:creationId xmlns:a16="http://schemas.microsoft.com/office/drawing/2014/main" id="{90B450FA-5A5A-48E9-B1B6-04BCE9E3838A}"/>
              </a:ext>
            </a:extLst>
          </p:cNvPr>
          <p:cNvGrpSpPr/>
          <p:nvPr/>
        </p:nvGrpSpPr>
        <p:grpSpPr>
          <a:xfrm>
            <a:off x="2473887" y="1925634"/>
            <a:ext cx="1066439" cy="1609833"/>
            <a:chOff x="4240944" y="4919051"/>
            <a:chExt cx="1130468" cy="1634437"/>
          </a:xfrm>
        </p:grpSpPr>
        <p:pic>
          <p:nvPicPr>
            <p:cNvPr id="65" name="Slika 64">
              <a:extLst>
                <a:ext uri="{FF2B5EF4-FFF2-40B4-BE49-F238E27FC236}">
                  <a16:creationId xmlns:a16="http://schemas.microsoft.com/office/drawing/2014/main" id="{E9C13381-F2A0-4C5A-A2BD-0E11D2CD413E}"/>
                </a:ext>
              </a:extLst>
            </p:cNvPr>
            <p:cNvPicPr>
              <a:picLocks noChangeAspect="1"/>
            </p:cNvPicPr>
            <p:nvPr/>
          </p:nvPicPr>
          <p:blipFill>
            <a:blip r:embed="rId19" cstate="print">
              <a:extLst>
                <a:ext uri="{28A0092B-C50C-407E-A947-70E740481C1C}">
                  <a14:useLocalDpi xmlns:a14="http://schemas.microsoft.com/office/drawing/2010/main"/>
                </a:ext>
              </a:extLst>
            </a:blip>
            <a:srcRect/>
            <a:stretch/>
          </p:blipFill>
          <p:spPr>
            <a:xfrm>
              <a:off x="4240944" y="4933488"/>
              <a:ext cx="1130468" cy="1620000"/>
            </a:xfrm>
            <a:prstGeom prst="rect">
              <a:avLst/>
            </a:prstGeom>
          </p:spPr>
        </p:pic>
        <p:sp>
          <p:nvSpPr>
            <p:cNvPr id="66" name="PoljeZBesedilom 65">
              <a:extLst>
                <a:ext uri="{FF2B5EF4-FFF2-40B4-BE49-F238E27FC236}">
                  <a16:creationId xmlns:a16="http://schemas.microsoft.com/office/drawing/2014/main" id="{EC9E4789-474F-469A-8371-E92DC50F1E4C}"/>
                </a:ext>
              </a:extLst>
            </p:cNvPr>
            <p:cNvSpPr txBox="1"/>
            <p:nvPr/>
          </p:nvSpPr>
          <p:spPr>
            <a:xfrm>
              <a:off x="4795141" y="4919051"/>
              <a:ext cx="565166" cy="215444"/>
            </a:xfrm>
            <a:prstGeom prst="rect">
              <a:avLst/>
            </a:prstGeom>
            <a:noFill/>
          </p:spPr>
          <p:txBody>
            <a:bodyPr wrap="square" rtlCol="0">
              <a:spAutoFit/>
            </a:bodyPr>
            <a:lstStyle/>
            <a:p>
              <a:r>
                <a:rPr lang="sl-SI" sz="800" dirty="0"/>
                <a:t>stadion</a:t>
              </a:r>
            </a:p>
          </p:txBody>
        </p:sp>
      </p:grpSp>
      <p:sp>
        <p:nvSpPr>
          <p:cNvPr id="63" name="PoljeZBesedilom 62">
            <a:extLst>
              <a:ext uri="{FF2B5EF4-FFF2-40B4-BE49-F238E27FC236}">
                <a16:creationId xmlns:a16="http://schemas.microsoft.com/office/drawing/2014/main" id="{3ECC5212-3591-4279-933E-4E00BEF3D95E}"/>
              </a:ext>
            </a:extLst>
          </p:cNvPr>
          <p:cNvSpPr txBox="1"/>
          <p:nvPr/>
        </p:nvSpPr>
        <p:spPr>
          <a:xfrm>
            <a:off x="1787912" y="3548331"/>
            <a:ext cx="604282" cy="212201"/>
          </a:xfrm>
          <a:prstGeom prst="rect">
            <a:avLst/>
          </a:prstGeom>
          <a:noFill/>
        </p:spPr>
        <p:txBody>
          <a:bodyPr wrap="square" rtlCol="0">
            <a:spAutoFit/>
          </a:bodyPr>
          <a:lstStyle/>
          <a:p>
            <a:r>
              <a:rPr lang="sl-SI" sz="800" dirty="0"/>
              <a:t>lekarna</a:t>
            </a:r>
          </a:p>
        </p:txBody>
      </p:sp>
      <p:sp>
        <p:nvSpPr>
          <p:cNvPr id="64" name="PoljeZBesedilom 63">
            <a:extLst>
              <a:ext uri="{FF2B5EF4-FFF2-40B4-BE49-F238E27FC236}">
                <a16:creationId xmlns:a16="http://schemas.microsoft.com/office/drawing/2014/main" id="{DEFDE339-1018-4707-93F9-693B6AAA86A2}"/>
              </a:ext>
            </a:extLst>
          </p:cNvPr>
          <p:cNvSpPr txBox="1"/>
          <p:nvPr/>
        </p:nvSpPr>
        <p:spPr>
          <a:xfrm>
            <a:off x="4024836" y="3510651"/>
            <a:ext cx="787311" cy="338554"/>
          </a:xfrm>
          <a:prstGeom prst="rect">
            <a:avLst/>
          </a:prstGeom>
          <a:noFill/>
        </p:spPr>
        <p:txBody>
          <a:bodyPr wrap="square" rtlCol="0">
            <a:spAutoFit/>
          </a:bodyPr>
          <a:lstStyle/>
          <a:p>
            <a:r>
              <a:rPr lang="sl-SI" sz="800" dirty="0"/>
              <a:t>dom starostnikov</a:t>
            </a:r>
          </a:p>
        </p:txBody>
      </p:sp>
      <p:sp>
        <p:nvSpPr>
          <p:cNvPr id="43" name="PoljeZBesedilom 42">
            <a:extLst>
              <a:ext uri="{FF2B5EF4-FFF2-40B4-BE49-F238E27FC236}">
                <a16:creationId xmlns:a16="http://schemas.microsoft.com/office/drawing/2014/main" id="{3CE31F08-2886-44DF-A31C-29E85B903A36}"/>
              </a:ext>
            </a:extLst>
          </p:cNvPr>
          <p:cNvSpPr txBox="1"/>
          <p:nvPr/>
        </p:nvSpPr>
        <p:spPr>
          <a:xfrm>
            <a:off x="5273268" y="3547629"/>
            <a:ext cx="600251" cy="338554"/>
          </a:xfrm>
          <a:prstGeom prst="rect">
            <a:avLst/>
          </a:prstGeom>
          <a:noFill/>
        </p:spPr>
        <p:txBody>
          <a:bodyPr wrap="square" rtlCol="0">
            <a:spAutoFit/>
          </a:bodyPr>
          <a:lstStyle/>
          <a:p>
            <a:r>
              <a:rPr lang="sl-SI" sz="800" dirty="0"/>
              <a:t>glasbena </a:t>
            </a:r>
          </a:p>
          <a:p>
            <a:r>
              <a:rPr lang="sl-SI" sz="800" dirty="0"/>
              <a:t>šola</a:t>
            </a:r>
          </a:p>
        </p:txBody>
      </p:sp>
      <p:pic>
        <p:nvPicPr>
          <p:cNvPr id="48" name="Slika 66">
            <a:extLst>
              <a:ext uri="{FF2B5EF4-FFF2-40B4-BE49-F238E27FC236}">
                <a16:creationId xmlns:a16="http://schemas.microsoft.com/office/drawing/2014/main" id="{FC98C541-B68B-4797-9928-507FF9AA8EF5}"/>
              </a:ext>
            </a:extLst>
          </p:cNvPr>
          <p:cNvPicPr>
            <a:picLocks noChangeAspect="1"/>
          </p:cNvPicPr>
          <p:nvPr/>
        </p:nvPicPr>
        <p:blipFill>
          <a:blip r:embed="rId20" cstate="print">
            <a:extLst>
              <a:ext uri="{28A0092B-C50C-407E-A947-70E740481C1C}">
                <a14:useLocalDpi xmlns:a14="http://schemas.microsoft.com/office/drawing/2010/main"/>
              </a:ext>
            </a:extLst>
          </a:blip>
          <a:srcRect/>
          <a:stretch/>
        </p:blipFill>
        <p:spPr>
          <a:xfrm>
            <a:off x="194820" y="5229520"/>
            <a:ext cx="1066439" cy="1595613"/>
          </a:xfrm>
          <a:prstGeom prst="rect">
            <a:avLst/>
          </a:prstGeom>
        </p:spPr>
      </p:pic>
      <p:sp>
        <p:nvSpPr>
          <p:cNvPr id="83" name="PoljeZBesedilom 67">
            <a:extLst>
              <a:ext uri="{FF2B5EF4-FFF2-40B4-BE49-F238E27FC236}">
                <a16:creationId xmlns:a16="http://schemas.microsoft.com/office/drawing/2014/main" id="{51534CC7-CB69-4054-BB1D-3EE8DFA62763}"/>
              </a:ext>
            </a:extLst>
          </p:cNvPr>
          <p:cNvSpPr txBox="1"/>
          <p:nvPr/>
        </p:nvSpPr>
        <p:spPr>
          <a:xfrm>
            <a:off x="846051" y="5212519"/>
            <a:ext cx="524596" cy="215444"/>
          </a:xfrm>
          <a:prstGeom prst="rect">
            <a:avLst/>
          </a:prstGeom>
          <a:noFill/>
        </p:spPr>
        <p:txBody>
          <a:bodyPr wrap="square" rtlCol="0">
            <a:spAutoFit/>
          </a:bodyPr>
          <a:lstStyle/>
          <a:p>
            <a:r>
              <a:rPr lang="sl-SI" sz="800" dirty="0"/>
              <a:t>banka</a:t>
            </a:r>
          </a:p>
        </p:txBody>
      </p:sp>
      <p:pic>
        <p:nvPicPr>
          <p:cNvPr id="85" name="Slika 66">
            <a:extLst>
              <a:ext uri="{FF2B5EF4-FFF2-40B4-BE49-F238E27FC236}">
                <a16:creationId xmlns:a16="http://schemas.microsoft.com/office/drawing/2014/main" id="{2007EDBB-2D7F-43CD-81C1-F65982565023}"/>
              </a:ext>
            </a:extLst>
          </p:cNvPr>
          <p:cNvPicPr>
            <a:picLocks noChangeAspect="1"/>
          </p:cNvPicPr>
          <p:nvPr/>
        </p:nvPicPr>
        <p:blipFill>
          <a:blip r:embed="rId21" cstate="print">
            <a:extLst>
              <a:ext uri="{28A0092B-C50C-407E-A947-70E740481C1C}">
                <a14:useLocalDpi xmlns:a14="http://schemas.microsoft.com/office/drawing/2010/main"/>
              </a:ext>
            </a:extLst>
          </a:blip>
          <a:srcRect/>
          <a:stretch/>
        </p:blipFill>
        <p:spPr>
          <a:xfrm>
            <a:off x="1291607" y="5229520"/>
            <a:ext cx="1066439" cy="1595613"/>
          </a:xfrm>
          <a:prstGeom prst="rect">
            <a:avLst/>
          </a:prstGeom>
        </p:spPr>
      </p:pic>
      <p:sp>
        <p:nvSpPr>
          <p:cNvPr id="86" name="PoljeZBesedilom 67">
            <a:extLst>
              <a:ext uri="{FF2B5EF4-FFF2-40B4-BE49-F238E27FC236}">
                <a16:creationId xmlns:a16="http://schemas.microsoft.com/office/drawing/2014/main" id="{3D8F8709-8A45-4512-B475-0B281B227949}"/>
              </a:ext>
            </a:extLst>
          </p:cNvPr>
          <p:cNvSpPr txBox="1"/>
          <p:nvPr/>
        </p:nvSpPr>
        <p:spPr>
          <a:xfrm>
            <a:off x="1942838" y="5212519"/>
            <a:ext cx="524596" cy="215444"/>
          </a:xfrm>
          <a:prstGeom prst="rect">
            <a:avLst/>
          </a:prstGeom>
          <a:noFill/>
        </p:spPr>
        <p:txBody>
          <a:bodyPr wrap="square" rtlCol="0">
            <a:spAutoFit/>
          </a:bodyPr>
          <a:lstStyle/>
          <a:p>
            <a:r>
              <a:rPr lang="sl-SI" sz="800" dirty="0"/>
              <a:t>cerkev</a:t>
            </a:r>
          </a:p>
        </p:txBody>
      </p:sp>
      <p:pic>
        <p:nvPicPr>
          <p:cNvPr id="87" name="Slika 66">
            <a:extLst>
              <a:ext uri="{FF2B5EF4-FFF2-40B4-BE49-F238E27FC236}">
                <a16:creationId xmlns:a16="http://schemas.microsoft.com/office/drawing/2014/main" id="{389FE91C-6FF5-4B18-A89A-8B38D9DE1891}"/>
              </a:ext>
            </a:extLst>
          </p:cNvPr>
          <p:cNvPicPr>
            <a:picLocks noChangeAspect="1"/>
          </p:cNvPicPr>
          <p:nvPr/>
        </p:nvPicPr>
        <p:blipFill>
          <a:blip r:embed="rId22" cstate="print">
            <a:extLst>
              <a:ext uri="{28A0092B-C50C-407E-A947-70E740481C1C}">
                <a14:useLocalDpi xmlns:a14="http://schemas.microsoft.com/office/drawing/2010/main"/>
              </a:ext>
            </a:extLst>
          </a:blip>
          <a:srcRect/>
          <a:stretch/>
        </p:blipFill>
        <p:spPr>
          <a:xfrm>
            <a:off x="2398790" y="5231395"/>
            <a:ext cx="1066439" cy="1595613"/>
          </a:xfrm>
          <a:prstGeom prst="rect">
            <a:avLst/>
          </a:prstGeom>
        </p:spPr>
      </p:pic>
      <p:sp>
        <p:nvSpPr>
          <p:cNvPr id="88" name="PoljeZBesedilom 67">
            <a:extLst>
              <a:ext uri="{FF2B5EF4-FFF2-40B4-BE49-F238E27FC236}">
                <a16:creationId xmlns:a16="http://schemas.microsoft.com/office/drawing/2014/main" id="{7970E865-8BA0-4286-975A-7354C0FB72D3}"/>
              </a:ext>
            </a:extLst>
          </p:cNvPr>
          <p:cNvSpPr txBox="1"/>
          <p:nvPr/>
        </p:nvSpPr>
        <p:spPr>
          <a:xfrm>
            <a:off x="2996695" y="5214394"/>
            <a:ext cx="577922" cy="338554"/>
          </a:xfrm>
          <a:prstGeom prst="rect">
            <a:avLst/>
          </a:prstGeom>
          <a:noFill/>
        </p:spPr>
        <p:txBody>
          <a:bodyPr wrap="square" rtlCol="0">
            <a:spAutoFit/>
          </a:bodyPr>
          <a:lstStyle/>
          <a:p>
            <a:r>
              <a:rPr lang="sl-SI" sz="800" dirty="0"/>
              <a:t>upravna enota</a:t>
            </a:r>
          </a:p>
        </p:txBody>
      </p:sp>
      <p:pic>
        <p:nvPicPr>
          <p:cNvPr id="89" name="Slika 66">
            <a:extLst>
              <a:ext uri="{FF2B5EF4-FFF2-40B4-BE49-F238E27FC236}">
                <a16:creationId xmlns:a16="http://schemas.microsoft.com/office/drawing/2014/main" id="{FE293F4B-F51F-4B54-AB21-ABC6C0C5733D}"/>
              </a:ext>
            </a:extLst>
          </p:cNvPr>
          <p:cNvPicPr>
            <a:picLocks noChangeAspect="1"/>
          </p:cNvPicPr>
          <p:nvPr/>
        </p:nvPicPr>
        <p:blipFill>
          <a:blip r:embed="rId23" cstate="print">
            <a:extLst>
              <a:ext uri="{28A0092B-C50C-407E-A947-70E740481C1C}">
                <a14:useLocalDpi xmlns:a14="http://schemas.microsoft.com/office/drawing/2010/main"/>
              </a:ext>
            </a:extLst>
          </a:blip>
          <a:srcRect/>
          <a:stretch/>
        </p:blipFill>
        <p:spPr>
          <a:xfrm>
            <a:off x="3569419" y="5222132"/>
            <a:ext cx="1066439" cy="1595613"/>
          </a:xfrm>
          <a:prstGeom prst="rect">
            <a:avLst/>
          </a:prstGeom>
        </p:spPr>
      </p:pic>
      <p:sp>
        <p:nvSpPr>
          <p:cNvPr id="90" name="PoljeZBesedilom 67">
            <a:extLst>
              <a:ext uri="{FF2B5EF4-FFF2-40B4-BE49-F238E27FC236}">
                <a16:creationId xmlns:a16="http://schemas.microsoft.com/office/drawing/2014/main" id="{43517A9B-3359-40E7-A7B8-5BC23B9A0694}"/>
              </a:ext>
            </a:extLst>
          </p:cNvPr>
          <p:cNvSpPr txBox="1"/>
          <p:nvPr/>
        </p:nvSpPr>
        <p:spPr>
          <a:xfrm>
            <a:off x="4220650" y="5205131"/>
            <a:ext cx="524596" cy="215444"/>
          </a:xfrm>
          <a:prstGeom prst="rect">
            <a:avLst/>
          </a:prstGeom>
          <a:noFill/>
        </p:spPr>
        <p:txBody>
          <a:bodyPr wrap="square" rtlCol="0">
            <a:spAutoFit/>
          </a:bodyPr>
          <a:lstStyle/>
          <a:p>
            <a:r>
              <a:rPr lang="sl-SI" sz="800" dirty="0"/>
              <a:t>sodišče</a:t>
            </a:r>
          </a:p>
        </p:txBody>
      </p:sp>
      <p:pic>
        <p:nvPicPr>
          <p:cNvPr id="91" name="Slika 66">
            <a:extLst>
              <a:ext uri="{FF2B5EF4-FFF2-40B4-BE49-F238E27FC236}">
                <a16:creationId xmlns:a16="http://schemas.microsoft.com/office/drawing/2014/main" id="{C3F328A8-E8A9-4C4D-9D49-EE25EF04A879}"/>
              </a:ext>
            </a:extLst>
          </p:cNvPr>
          <p:cNvPicPr>
            <a:picLocks noChangeAspect="1"/>
          </p:cNvPicPr>
          <p:nvPr/>
        </p:nvPicPr>
        <p:blipFill>
          <a:blip r:embed="rId24" cstate="print">
            <a:extLst>
              <a:ext uri="{28A0092B-C50C-407E-A947-70E740481C1C}">
                <a14:useLocalDpi xmlns:a14="http://schemas.microsoft.com/office/drawing/2010/main"/>
              </a:ext>
            </a:extLst>
          </a:blip>
          <a:srcRect/>
          <a:stretch/>
        </p:blipFill>
        <p:spPr>
          <a:xfrm>
            <a:off x="4740048" y="5210007"/>
            <a:ext cx="1066439" cy="1595613"/>
          </a:xfrm>
          <a:prstGeom prst="rect">
            <a:avLst/>
          </a:prstGeom>
        </p:spPr>
      </p:pic>
      <p:sp>
        <p:nvSpPr>
          <p:cNvPr id="92" name="PoljeZBesedilom 67">
            <a:extLst>
              <a:ext uri="{FF2B5EF4-FFF2-40B4-BE49-F238E27FC236}">
                <a16:creationId xmlns:a16="http://schemas.microsoft.com/office/drawing/2014/main" id="{4C0306C5-CF03-49A0-AB83-F977536D7915}"/>
              </a:ext>
            </a:extLst>
          </p:cNvPr>
          <p:cNvSpPr txBox="1"/>
          <p:nvPr/>
        </p:nvSpPr>
        <p:spPr>
          <a:xfrm>
            <a:off x="5286870" y="5196450"/>
            <a:ext cx="588042" cy="215444"/>
          </a:xfrm>
          <a:prstGeom prst="rect">
            <a:avLst/>
          </a:prstGeom>
          <a:noFill/>
        </p:spPr>
        <p:txBody>
          <a:bodyPr wrap="square" rtlCol="0">
            <a:spAutoFit/>
          </a:bodyPr>
          <a:lstStyle/>
          <a:p>
            <a:r>
              <a:rPr lang="sl-SI" sz="800" dirty="0"/>
              <a:t>fakulteta</a:t>
            </a:r>
          </a:p>
        </p:txBody>
      </p:sp>
    </p:spTree>
    <p:extLst>
      <p:ext uri="{BB962C8B-B14F-4D97-AF65-F5344CB8AC3E}">
        <p14:creationId xmlns:p14="http://schemas.microsoft.com/office/powerpoint/2010/main" val="394735622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 name="Slika 83">
            <a:extLst>
              <a:ext uri="{FF2B5EF4-FFF2-40B4-BE49-F238E27FC236}">
                <a16:creationId xmlns:a16="http://schemas.microsoft.com/office/drawing/2014/main" id="{BE7302F7-027F-4A6A-9669-211BBFB0148D}"/>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80800" y="314764"/>
            <a:ext cx="8982397" cy="6352123"/>
          </a:xfrm>
          <a:prstGeom prst="rect">
            <a:avLst/>
          </a:prstGeom>
        </p:spPr>
      </p:pic>
      <p:pic>
        <p:nvPicPr>
          <p:cNvPr id="5" name="Picture 6">
            <a:extLst>
              <a:ext uri="{FF2B5EF4-FFF2-40B4-BE49-F238E27FC236}">
                <a16:creationId xmlns:a16="http://schemas.microsoft.com/office/drawing/2014/main" id="{6116475F-483B-4257-92EB-EE15BF5B8C9F}"/>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6926829" y="195798"/>
            <a:ext cx="1212513" cy="565201"/>
          </a:xfrm>
          <a:prstGeom prst="rect">
            <a:avLst/>
          </a:prstGeom>
        </p:spPr>
      </p:pic>
      <p:pic>
        <p:nvPicPr>
          <p:cNvPr id="6" name="Picture 7">
            <a:extLst>
              <a:ext uri="{FF2B5EF4-FFF2-40B4-BE49-F238E27FC236}">
                <a16:creationId xmlns:a16="http://schemas.microsoft.com/office/drawing/2014/main" id="{D31C462D-6E66-4F75-88F2-79DEB373BE31}"/>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8139342" y="313749"/>
            <a:ext cx="823250" cy="329300"/>
          </a:xfrm>
          <a:prstGeom prst="rect">
            <a:avLst/>
          </a:prstGeom>
        </p:spPr>
      </p:pic>
      <p:sp>
        <p:nvSpPr>
          <p:cNvPr id="7" name="Rectangle 2">
            <a:extLst>
              <a:ext uri="{FF2B5EF4-FFF2-40B4-BE49-F238E27FC236}">
                <a16:creationId xmlns:a16="http://schemas.microsoft.com/office/drawing/2014/main" id="{D07599B3-494F-4831-80DC-218C5554AFD5}"/>
              </a:ext>
            </a:extLst>
          </p:cNvPr>
          <p:cNvSpPr/>
          <p:nvPr/>
        </p:nvSpPr>
        <p:spPr>
          <a:xfrm>
            <a:off x="5816539" y="760999"/>
            <a:ext cx="2625502" cy="757130"/>
          </a:xfrm>
          <a:prstGeom prst="rect">
            <a:avLst/>
          </a:prstGeom>
        </p:spPr>
        <p:txBody>
          <a:bodyPr wrap="square">
            <a:spAutoFit/>
          </a:bodyPr>
          <a:lstStyle/>
          <a:p>
            <a:pPr lvl="0" fontAlgn="auto">
              <a:spcBef>
                <a:spcPct val="20000"/>
              </a:spcBef>
              <a:spcAft>
                <a:spcPts val="0"/>
              </a:spcAft>
              <a:defRPr/>
            </a:pPr>
            <a:r>
              <a:rPr lang="sl-SI" sz="2400" dirty="0">
                <a:latin typeface="Calibri" pitchFamily="34" charset="0"/>
                <a:cs typeface="Arial" pitchFamily="34" charset="0"/>
              </a:rPr>
              <a:t>Kazalniki</a:t>
            </a:r>
          </a:p>
          <a:p>
            <a:pPr lvl="0" fontAlgn="auto">
              <a:spcBef>
                <a:spcPct val="20000"/>
              </a:spcBef>
              <a:spcAft>
                <a:spcPts val="0"/>
              </a:spcAft>
              <a:defRPr/>
            </a:pPr>
            <a:r>
              <a:rPr lang="sl-SI" sz="1600" dirty="0">
                <a:solidFill>
                  <a:schemeClr val="accent6">
                    <a:lumMod val="75000"/>
                  </a:schemeClr>
                </a:solidFill>
                <a:latin typeface="Calibri" pitchFamily="34" charset="0"/>
                <a:cs typeface="Arial" pitchFamily="34" charset="0"/>
              </a:rPr>
              <a:t>Dostopnost </a:t>
            </a:r>
          </a:p>
        </p:txBody>
      </p:sp>
      <p:sp>
        <p:nvSpPr>
          <p:cNvPr id="10" name="PoljeZBesedilom 9">
            <a:extLst>
              <a:ext uri="{FF2B5EF4-FFF2-40B4-BE49-F238E27FC236}">
                <a16:creationId xmlns:a16="http://schemas.microsoft.com/office/drawing/2014/main" id="{B7318FC0-1231-467F-B8A6-1FC4978B0C4B}"/>
              </a:ext>
            </a:extLst>
          </p:cNvPr>
          <p:cNvSpPr txBox="1"/>
          <p:nvPr/>
        </p:nvSpPr>
        <p:spPr>
          <a:xfrm>
            <a:off x="5816538" y="1446677"/>
            <a:ext cx="3296941" cy="3062377"/>
          </a:xfrm>
          <a:prstGeom prst="rect">
            <a:avLst/>
          </a:prstGeom>
          <a:noFill/>
        </p:spPr>
        <p:txBody>
          <a:bodyPr wrap="square">
            <a:spAutoFit/>
          </a:bodyPr>
          <a:lstStyle/>
          <a:p>
            <a:pPr marL="171450" indent="-171450" algn="l" fontAlgn="base">
              <a:spcAft>
                <a:spcPts val="600"/>
              </a:spcAft>
              <a:buFont typeface="Arial" panose="020B0604020202020204" pitchFamily="34" charset="0"/>
              <a:buChar char="•"/>
            </a:pPr>
            <a:r>
              <a:rPr lang="sl-SI" sz="1200" dirty="0">
                <a:latin typeface="Calibri" panose="020F0502020204030204" pitchFamily="34" charset="0"/>
                <a:ea typeface="PMingLiU" panose="02020500000000000000" pitchFamily="18" charset="-120"/>
                <a:cs typeface="Times New Roman" panose="02020603050405020304" pitchFamily="18" charset="0"/>
              </a:rPr>
              <a:t>Večina pomembnejših ciljev je lociranih v središču Brežic,</a:t>
            </a:r>
          </a:p>
          <a:p>
            <a:pPr marL="171450" indent="-171450" algn="l" fontAlgn="base">
              <a:spcAft>
                <a:spcPts val="600"/>
              </a:spcAft>
              <a:buFont typeface="Arial" panose="020B0604020202020204" pitchFamily="34" charset="0"/>
              <a:buChar char="•"/>
            </a:pPr>
            <a:r>
              <a:rPr lang="sl-SI" sz="1200" dirty="0">
                <a:latin typeface="Calibri" panose="020F0502020204030204" pitchFamily="34" charset="0"/>
                <a:ea typeface="PMingLiU" panose="02020500000000000000" pitchFamily="18" charset="-120"/>
                <a:cs typeface="Times New Roman" panose="02020603050405020304" pitchFamily="18" charset="0"/>
              </a:rPr>
              <a:t>zato je večina </a:t>
            </a:r>
            <a:r>
              <a:rPr lang="sl-SI" sz="1200" u="sng" dirty="0">
                <a:latin typeface="Calibri" panose="020F0502020204030204" pitchFamily="34" charset="0"/>
                <a:ea typeface="PMingLiU" panose="02020500000000000000" pitchFamily="18" charset="-120"/>
                <a:cs typeface="Times New Roman" panose="02020603050405020304" pitchFamily="18" charset="0"/>
              </a:rPr>
              <a:t>območij bivanja </a:t>
            </a:r>
            <a:r>
              <a:rPr lang="sl-SI" sz="1200" dirty="0">
                <a:latin typeface="Calibri" panose="020F0502020204030204" pitchFamily="34" charset="0"/>
                <a:ea typeface="PMingLiU" panose="02020500000000000000" pitchFamily="18" charset="-120"/>
                <a:cs typeface="Times New Roman" panose="02020603050405020304" pitchFamily="18" charset="0"/>
              </a:rPr>
              <a:t>od pomembnejših ciljev s kolesom oddaljenih </a:t>
            </a:r>
            <a:r>
              <a:rPr lang="sl-SI" sz="1200" b="1" dirty="0">
                <a:latin typeface="Calibri" panose="020F0502020204030204" pitchFamily="34" charset="0"/>
                <a:ea typeface="PMingLiU" panose="02020500000000000000" pitchFamily="18" charset="-120"/>
                <a:cs typeface="Times New Roman" panose="02020603050405020304" pitchFamily="18" charset="0"/>
              </a:rPr>
              <a:t>5 minut ali manj,</a:t>
            </a:r>
          </a:p>
          <a:p>
            <a:pPr marL="171450" indent="-171450" algn="l" fontAlgn="base">
              <a:spcAft>
                <a:spcPts val="600"/>
              </a:spcAft>
              <a:buFont typeface="Arial" panose="020B0604020202020204" pitchFamily="34" charset="0"/>
              <a:buChar char="•"/>
            </a:pPr>
            <a:r>
              <a:rPr lang="sl-SI" sz="1200" dirty="0">
                <a:latin typeface="Calibri" panose="020F0502020204030204" pitchFamily="34" charset="0"/>
                <a:ea typeface="PMingLiU" panose="02020500000000000000" pitchFamily="18" charset="-120"/>
                <a:cs typeface="Times New Roman" panose="02020603050405020304" pitchFamily="18" charset="0"/>
              </a:rPr>
              <a:t>stanovanja območij Gornji Lenart, Bratov Milavec, , Sodarska pot, </a:t>
            </a:r>
            <a:r>
              <a:rPr lang="sl-SI" sz="1200" dirty="0" err="1">
                <a:latin typeface="Calibri" panose="020F0502020204030204" pitchFamily="34" charset="0"/>
                <a:ea typeface="PMingLiU" panose="02020500000000000000" pitchFamily="18" charset="-120"/>
                <a:cs typeface="Times New Roman" panose="02020603050405020304" pitchFamily="18" charset="0"/>
              </a:rPr>
              <a:t>Črnc</a:t>
            </a:r>
            <a:r>
              <a:rPr lang="sl-SI" sz="1200" dirty="0">
                <a:latin typeface="Calibri" panose="020F0502020204030204" pitchFamily="34" charset="0"/>
                <a:ea typeface="PMingLiU" panose="02020500000000000000" pitchFamily="18" charset="-120"/>
                <a:cs typeface="Times New Roman" panose="02020603050405020304" pitchFamily="18" charset="0"/>
              </a:rPr>
              <a:t>, </a:t>
            </a:r>
            <a:r>
              <a:rPr lang="sl-SI" sz="1200" dirty="0" err="1">
                <a:latin typeface="Calibri" panose="020F0502020204030204" pitchFamily="34" charset="0"/>
                <a:ea typeface="PMingLiU" panose="02020500000000000000" pitchFamily="18" charset="-120"/>
                <a:cs typeface="Times New Roman" panose="02020603050405020304" pitchFamily="18" charset="0"/>
              </a:rPr>
              <a:t>Zakot</a:t>
            </a:r>
            <a:r>
              <a:rPr lang="sl-SI" sz="1200" dirty="0">
                <a:latin typeface="Calibri" panose="020F0502020204030204" pitchFamily="34" charset="0"/>
                <a:ea typeface="PMingLiU" panose="02020500000000000000" pitchFamily="18" charset="-120"/>
                <a:cs typeface="Times New Roman" panose="02020603050405020304" pitchFamily="18" charset="0"/>
              </a:rPr>
              <a:t>, Ob potoku in Trnje (Bizeljska c. – cesta Svobode) so od vseh pomembnejših ciljev oddaljena </a:t>
            </a:r>
            <a:r>
              <a:rPr lang="sl-SI" sz="1200" b="1" dirty="0">
                <a:latin typeface="Calibri" panose="020F0502020204030204" pitchFamily="34" charset="0"/>
                <a:ea typeface="PMingLiU" panose="02020500000000000000" pitchFamily="18" charset="-120"/>
                <a:cs typeface="Times New Roman" panose="02020603050405020304" pitchFamily="18" charset="0"/>
              </a:rPr>
              <a:t>manj kot 10 minut,</a:t>
            </a:r>
          </a:p>
          <a:p>
            <a:pPr marL="171450" indent="-171450" algn="l" fontAlgn="base">
              <a:spcAft>
                <a:spcPts val="600"/>
              </a:spcAft>
              <a:buFont typeface="Arial" panose="020B0604020202020204" pitchFamily="34" charset="0"/>
              <a:buChar char="•"/>
            </a:pPr>
            <a:r>
              <a:rPr lang="sl-SI" sz="1200" dirty="0">
                <a:latin typeface="Calibri" panose="020F0502020204030204" pitchFamily="34" charset="0"/>
                <a:ea typeface="PMingLiU" panose="02020500000000000000" pitchFamily="18" charset="-120"/>
                <a:cs typeface="Times New Roman" panose="02020603050405020304" pitchFamily="18" charset="0"/>
              </a:rPr>
              <a:t>stanovanja na območju </a:t>
            </a:r>
            <a:r>
              <a:rPr lang="sl-SI" sz="1200" dirty="0" err="1">
                <a:latin typeface="Calibri" panose="020F0502020204030204" pitchFamily="34" charset="0"/>
                <a:ea typeface="PMingLiU" panose="02020500000000000000" pitchFamily="18" charset="-120"/>
                <a:cs typeface="Times New Roman" panose="02020603050405020304" pitchFamily="18" charset="0"/>
              </a:rPr>
              <a:t>Brezina</a:t>
            </a:r>
            <a:r>
              <a:rPr lang="sl-SI" sz="1200" dirty="0">
                <a:latin typeface="Calibri" panose="020F0502020204030204" pitchFamily="34" charset="0"/>
                <a:ea typeface="PMingLiU" panose="02020500000000000000" pitchFamily="18" charset="-120"/>
                <a:cs typeface="Times New Roman" panose="02020603050405020304" pitchFamily="18" charset="0"/>
              </a:rPr>
              <a:t> pa med </a:t>
            </a:r>
            <a:r>
              <a:rPr lang="sl-SI" sz="1200" b="1" dirty="0">
                <a:latin typeface="Calibri" panose="020F0502020204030204" pitchFamily="34" charset="0"/>
                <a:ea typeface="PMingLiU" panose="02020500000000000000" pitchFamily="18" charset="-120"/>
                <a:cs typeface="Times New Roman" panose="02020603050405020304" pitchFamily="18" charset="0"/>
              </a:rPr>
              <a:t>10 in 15 minut.</a:t>
            </a:r>
            <a:endParaRPr lang="sl-SI" sz="1200" dirty="0">
              <a:latin typeface="Calibri" panose="020F0502020204030204" pitchFamily="34" charset="0"/>
              <a:ea typeface="PMingLiU" panose="02020500000000000000" pitchFamily="18" charset="-120"/>
              <a:cs typeface="Times New Roman" panose="02020603050405020304" pitchFamily="18" charset="0"/>
            </a:endParaRPr>
          </a:p>
          <a:p>
            <a:pPr algn="l" fontAlgn="base">
              <a:spcAft>
                <a:spcPts val="600"/>
              </a:spcAft>
            </a:pPr>
            <a:endParaRPr lang="sl-SI" sz="1200" b="1" dirty="0">
              <a:latin typeface="Calibri" panose="020F0502020204030204" pitchFamily="34" charset="0"/>
              <a:ea typeface="PMingLiU" panose="02020500000000000000" pitchFamily="18" charset="-120"/>
              <a:cs typeface="Times New Roman" panose="02020603050405020304" pitchFamily="18" charset="0"/>
            </a:endParaRPr>
          </a:p>
          <a:p>
            <a:pPr algn="l" fontAlgn="base">
              <a:spcAft>
                <a:spcPts val="600"/>
              </a:spcAft>
            </a:pPr>
            <a:endParaRPr lang="sl-SI" sz="1200" dirty="0">
              <a:latin typeface="Calibri" panose="020F0502020204030204" pitchFamily="34" charset="0"/>
              <a:ea typeface="PMingLiU" panose="02020500000000000000" pitchFamily="18" charset="-120"/>
              <a:cs typeface="Times New Roman" panose="02020603050405020304" pitchFamily="18" charset="0"/>
            </a:endParaRPr>
          </a:p>
        </p:txBody>
      </p:sp>
      <p:sp>
        <p:nvSpPr>
          <p:cNvPr id="85" name="PoljeZBesedilom 84">
            <a:extLst>
              <a:ext uri="{FF2B5EF4-FFF2-40B4-BE49-F238E27FC236}">
                <a16:creationId xmlns:a16="http://schemas.microsoft.com/office/drawing/2014/main" id="{1E16968A-487A-4D10-B75D-D2F692DDA21B}"/>
              </a:ext>
            </a:extLst>
          </p:cNvPr>
          <p:cNvSpPr txBox="1"/>
          <p:nvPr/>
        </p:nvSpPr>
        <p:spPr>
          <a:xfrm>
            <a:off x="3296943" y="366050"/>
            <a:ext cx="2368752" cy="400110"/>
          </a:xfrm>
          <a:prstGeom prst="rect">
            <a:avLst/>
          </a:prstGeom>
          <a:noFill/>
        </p:spPr>
        <p:txBody>
          <a:bodyPr wrap="square">
            <a:spAutoFit/>
          </a:bodyPr>
          <a:lstStyle/>
          <a:p>
            <a:pPr algn="l" fontAlgn="base">
              <a:spcAft>
                <a:spcPts val="600"/>
              </a:spcAft>
            </a:pPr>
            <a:r>
              <a:rPr lang="sl-SI" sz="1000" dirty="0">
                <a:latin typeface="Calibri" panose="020F0502020204030204" pitchFamily="34" charset="0"/>
                <a:ea typeface="PMingLiU" panose="02020500000000000000" pitchFamily="18" charset="-120"/>
                <a:cs typeface="Times New Roman" panose="02020603050405020304" pitchFamily="18" charset="0"/>
              </a:rPr>
              <a:t>Dostopnost je računana po cestah ne glede na trenutno opremljenost omrežja</a:t>
            </a:r>
            <a:endParaRPr lang="sl-SI" sz="1800" dirty="0">
              <a:latin typeface="Calibri" panose="020F0502020204030204" pitchFamily="34" charset="0"/>
              <a:ea typeface="PMingLiU" panose="02020500000000000000" pitchFamily="18" charset="-120"/>
              <a:cs typeface="Times New Roman" panose="02020603050405020304" pitchFamily="18" charset="0"/>
            </a:endParaRPr>
          </a:p>
        </p:txBody>
      </p:sp>
    </p:spTree>
    <p:extLst>
      <p:ext uri="{BB962C8B-B14F-4D97-AF65-F5344CB8AC3E}">
        <p14:creationId xmlns:p14="http://schemas.microsoft.com/office/powerpoint/2010/main" val="304997822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 name="Slika 83">
            <a:extLst>
              <a:ext uri="{FF2B5EF4-FFF2-40B4-BE49-F238E27FC236}">
                <a16:creationId xmlns:a16="http://schemas.microsoft.com/office/drawing/2014/main" id="{BE7302F7-027F-4A6A-9669-211BBFB0148D}"/>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80800" y="314764"/>
            <a:ext cx="8982397" cy="6352122"/>
          </a:xfrm>
          <a:prstGeom prst="rect">
            <a:avLst/>
          </a:prstGeom>
        </p:spPr>
      </p:pic>
      <p:pic>
        <p:nvPicPr>
          <p:cNvPr id="5" name="Picture 6">
            <a:extLst>
              <a:ext uri="{FF2B5EF4-FFF2-40B4-BE49-F238E27FC236}">
                <a16:creationId xmlns:a16="http://schemas.microsoft.com/office/drawing/2014/main" id="{6116475F-483B-4257-92EB-EE15BF5B8C9F}"/>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6926829" y="195798"/>
            <a:ext cx="1212513" cy="565201"/>
          </a:xfrm>
          <a:prstGeom prst="rect">
            <a:avLst/>
          </a:prstGeom>
        </p:spPr>
      </p:pic>
      <p:pic>
        <p:nvPicPr>
          <p:cNvPr id="6" name="Picture 7">
            <a:extLst>
              <a:ext uri="{FF2B5EF4-FFF2-40B4-BE49-F238E27FC236}">
                <a16:creationId xmlns:a16="http://schemas.microsoft.com/office/drawing/2014/main" id="{D31C462D-6E66-4F75-88F2-79DEB373BE31}"/>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8139342" y="313749"/>
            <a:ext cx="823250" cy="329300"/>
          </a:xfrm>
          <a:prstGeom prst="rect">
            <a:avLst/>
          </a:prstGeom>
        </p:spPr>
      </p:pic>
      <p:sp>
        <p:nvSpPr>
          <p:cNvPr id="7" name="Rectangle 2">
            <a:extLst>
              <a:ext uri="{FF2B5EF4-FFF2-40B4-BE49-F238E27FC236}">
                <a16:creationId xmlns:a16="http://schemas.microsoft.com/office/drawing/2014/main" id="{D07599B3-494F-4831-80DC-218C5554AFD5}"/>
              </a:ext>
            </a:extLst>
          </p:cNvPr>
          <p:cNvSpPr/>
          <p:nvPr/>
        </p:nvSpPr>
        <p:spPr>
          <a:xfrm>
            <a:off x="5816539" y="760999"/>
            <a:ext cx="3246658" cy="757130"/>
          </a:xfrm>
          <a:prstGeom prst="rect">
            <a:avLst/>
          </a:prstGeom>
        </p:spPr>
        <p:txBody>
          <a:bodyPr wrap="square">
            <a:spAutoFit/>
          </a:bodyPr>
          <a:lstStyle/>
          <a:p>
            <a:pPr lvl="0" fontAlgn="auto">
              <a:spcBef>
                <a:spcPct val="20000"/>
              </a:spcBef>
              <a:spcAft>
                <a:spcPts val="0"/>
              </a:spcAft>
              <a:defRPr/>
            </a:pPr>
            <a:r>
              <a:rPr lang="sl-SI" sz="2400" dirty="0">
                <a:latin typeface="Calibri" pitchFamily="34" charset="0"/>
                <a:cs typeface="Arial" pitchFamily="34" charset="0"/>
              </a:rPr>
              <a:t>Kazalniki</a:t>
            </a:r>
          </a:p>
          <a:p>
            <a:pPr lvl="0" fontAlgn="auto">
              <a:spcBef>
                <a:spcPct val="20000"/>
              </a:spcBef>
              <a:spcAft>
                <a:spcPts val="0"/>
              </a:spcAft>
              <a:defRPr/>
            </a:pPr>
            <a:r>
              <a:rPr lang="sl-SI" sz="1600" dirty="0">
                <a:solidFill>
                  <a:schemeClr val="accent6">
                    <a:lumMod val="75000"/>
                  </a:schemeClr>
                </a:solidFill>
                <a:latin typeface="Calibri" pitchFamily="34" charset="0"/>
                <a:cs typeface="Arial" pitchFamily="34" charset="0"/>
              </a:rPr>
              <a:t>Pomanjkljivosti v kolesarski mreži</a:t>
            </a:r>
          </a:p>
        </p:txBody>
      </p:sp>
      <p:sp>
        <p:nvSpPr>
          <p:cNvPr id="10" name="PoljeZBesedilom 9">
            <a:extLst>
              <a:ext uri="{FF2B5EF4-FFF2-40B4-BE49-F238E27FC236}">
                <a16:creationId xmlns:a16="http://schemas.microsoft.com/office/drawing/2014/main" id="{B7318FC0-1231-467F-B8A6-1FC4978B0C4B}"/>
              </a:ext>
            </a:extLst>
          </p:cNvPr>
          <p:cNvSpPr txBox="1"/>
          <p:nvPr/>
        </p:nvSpPr>
        <p:spPr>
          <a:xfrm>
            <a:off x="5816538" y="1446677"/>
            <a:ext cx="3296941" cy="2616101"/>
          </a:xfrm>
          <a:prstGeom prst="rect">
            <a:avLst/>
          </a:prstGeom>
          <a:noFill/>
        </p:spPr>
        <p:txBody>
          <a:bodyPr wrap="square">
            <a:spAutoFit/>
          </a:bodyPr>
          <a:lstStyle/>
          <a:p>
            <a:pPr marL="171450" indent="-171450" algn="l" fontAlgn="base">
              <a:spcAft>
                <a:spcPts val="600"/>
              </a:spcAft>
              <a:buFont typeface="Arial" panose="020B0604020202020204" pitchFamily="34" charset="0"/>
              <a:buChar char="•"/>
            </a:pPr>
            <a:r>
              <a:rPr lang="sl-SI" sz="1200" dirty="0">
                <a:latin typeface="Calibri" panose="020F0502020204030204" pitchFamily="34" charset="0"/>
                <a:ea typeface="PMingLiU" panose="02020500000000000000" pitchFamily="18" charset="-120"/>
                <a:cs typeface="Times New Roman" panose="02020603050405020304" pitchFamily="18" charset="0"/>
              </a:rPr>
              <a:t>Celotno območje UZ obravnavati kot mesto in v omrežje kolesarskih povezav vključiti tudi zaledna naselja (</a:t>
            </a:r>
            <a:r>
              <a:rPr lang="sl-SI" sz="1200" dirty="0" err="1">
                <a:latin typeface="Calibri" panose="020F0502020204030204" pitchFamily="34" charset="0"/>
                <a:ea typeface="PMingLiU" panose="02020500000000000000" pitchFamily="18" charset="-120"/>
                <a:cs typeface="Times New Roman" panose="02020603050405020304" pitchFamily="18" charset="0"/>
              </a:rPr>
              <a:t>Brezina</a:t>
            </a:r>
            <a:r>
              <a:rPr lang="sl-SI" sz="1200" dirty="0">
                <a:latin typeface="Calibri" panose="020F0502020204030204" pitchFamily="34" charset="0"/>
                <a:ea typeface="PMingLiU" panose="02020500000000000000" pitchFamily="18" charset="-120"/>
                <a:cs typeface="Times New Roman" panose="02020603050405020304" pitchFamily="18" charset="0"/>
              </a:rPr>
              <a:t>, Črnci, </a:t>
            </a:r>
            <a:r>
              <a:rPr lang="sl-SI" sz="1200" dirty="0" err="1">
                <a:latin typeface="Calibri" panose="020F0502020204030204" pitchFamily="34" charset="0"/>
                <a:ea typeface="PMingLiU" panose="02020500000000000000" pitchFamily="18" charset="-120"/>
                <a:cs typeface="Times New Roman" panose="02020603050405020304" pitchFamily="18" charset="0"/>
              </a:rPr>
              <a:t>Zakot</a:t>
            </a:r>
            <a:r>
              <a:rPr lang="sl-SI" sz="1200" dirty="0">
                <a:latin typeface="Calibri" panose="020F0502020204030204" pitchFamily="34" charset="0"/>
                <a:ea typeface="PMingLiU" panose="02020500000000000000" pitchFamily="18" charset="-120"/>
                <a:cs typeface="Times New Roman" panose="02020603050405020304" pitchFamily="18" charset="0"/>
              </a:rPr>
              <a:t>, Trnje).</a:t>
            </a:r>
          </a:p>
          <a:p>
            <a:pPr marL="171450" indent="-171450" algn="l" fontAlgn="base">
              <a:spcAft>
                <a:spcPts val="600"/>
              </a:spcAft>
              <a:buFont typeface="Arial" panose="020B0604020202020204" pitchFamily="34" charset="0"/>
              <a:buChar char="•"/>
            </a:pPr>
            <a:r>
              <a:rPr lang="sl-SI" sz="1200" dirty="0">
                <a:latin typeface="Calibri" panose="020F0502020204030204" pitchFamily="34" charset="0"/>
                <a:ea typeface="PMingLiU" panose="02020500000000000000" pitchFamily="18" charset="-120"/>
                <a:cs typeface="Times New Roman" panose="02020603050405020304" pitchFamily="18" charset="0"/>
              </a:rPr>
              <a:t>V omrežje povezati železniško postajališče.</a:t>
            </a:r>
          </a:p>
          <a:p>
            <a:pPr marL="171450" indent="-171450" algn="l" fontAlgn="base">
              <a:spcAft>
                <a:spcPts val="600"/>
              </a:spcAft>
              <a:buFont typeface="Arial" panose="020B0604020202020204" pitchFamily="34" charset="0"/>
              <a:buChar char="•"/>
            </a:pPr>
            <a:r>
              <a:rPr lang="sl-SI" sz="1200" dirty="0">
                <a:latin typeface="Calibri" panose="020F0502020204030204" pitchFamily="34" charset="0"/>
                <a:ea typeface="PMingLiU" panose="02020500000000000000" pitchFamily="18" charset="-120"/>
                <a:cs typeface="Times New Roman" panose="02020603050405020304" pitchFamily="18" charset="0"/>
              </a:rPr>
              <a:t>Najhitrejša pot v mesto iz severne smeri je po Cesti bratov Milavec – preveriti možnost umestitve kolesarske povezave</a:t>
            </a:r>
          </a:p>
          <a:p>
            <a:pPr marL="171450" indent="-171450" algn="l" fontAlgn="base">
              <a:spcAft>
                <a:spcPts val="600"/>
              </a:spcAft>
              <a:buFont typeface="Arial" panose="020B0604020202020204" pitchFamily="34" charset="0"/>
              <a:buChar char="•"/>
            </a:pPr>
            <a:r>
              <a:rPr lang="sl-SI" sz="1200" dirty="0">
                <a:latin typeface="Calibri" panose="020F0502020204030204" pitchFamily="34" charset="0"/>
                <a:ea typeface="PMingLiU" panose="02020500000000000000" pitchFamily="18" charset="-120"/>
                <a:cs typeface="Times New Roman" panose="02020603050405020304" pitchFamily="18" charset="0"/>
              </a:rPr>
              <a:t>Skleniti obstoječo mrežo kolesarskih poti v mestu.</a:t>
            </a:r>
          </a:p>
          <a:p>
            <a:pPr marL="171450" indent="-171450" algn="l" fontAlgn="base">
              <a:spcAft>
                <a:spcPts val="600"/>
              </a:spcAft>
              <a:buFont typeface="Arial" panose="020B0604020202020204" pitchFamily="34" charset="0"/>
              <a:buChar char="•"/>
            </a:pPr>
            <a:r>
              <a:rPr lang="sl-SI" sz="1200" dirty="0">
                <a:latin typeface="Calibri" panose="020F0502020204030204" pitchFamily="34" charset="0"/>
                <a:ea typeface="PMingLiU" panose="02020500000000000000" pitchFamily="18" charset="-120"/>
                <a:cs typeface="Times New Roman" panose="02020603050405020304" pitchFamily="18" charset="0"/>
              </a:rPr>
              <a:t>Preveriti možnost vzpostavitve dela starega mestnega središča v območje brez motornega prometa.</a:t>
            </a:r>
          </a:p>
        </p:txBody>
      </p:sp>
    </p:spTree>
    <p:extLst>
      <p:ext uri="{BB962C8B-B14F-4D97-AF65-F5344CB8AC3E}">
        <p14:creationId xmlns:p14="http://schemas.microsoft.com/office/powerpoint/2010/main" val="215728117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a:extLst>
              <a:ext uri="{FF2B5EF4-FFF2-40B4-BE49-F238E27FC236}">
                <a16:creationId xmlns:a16="http://schemas.microsoft.com/office/drawing/2014/main" id="{6116475F-483B-4257-92EB-EE15BF5B8C9F}"/>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6926829" y="195798"/>
            <a:ext cx="1212513" cy="565201"/>
          </a:xfrm>
          <a:prstGeom prst="rect">
            <a:avLst/>
          </a:prstGeom>
        </p:spPr>
      </p:pic>
      <p:pic>
        <p:nvPicPr>
          <p:cNvPr id="6" name="Picture 7">
            <a:extLst>
              <a:ext uri="{FF2B5EF4-FFF2-40B4-BE49-F238E27FC236}">
                <a16:creationId xmlns:a16="http://schemas.microsoft.com/office/drawing/2014/main" id="{D31C462D-6E66-4F75-88F2-79DEB373BE31}"/>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139342" y="313749"/>
            <a:ext cx="823250" cy="329300"/>
          </a:xfrm>
          <a:prstGeom prst="rect">
            <a:avLst/>
          </a:prstGeom>
        </p:spPr>
      </p:pic>
      <p:sp>
        <p:nvSpPr>
          <p:cNvPr id="7" name="Rectangle 2">
            <a:extLst>
              <a:ext uri="{FF2B5EF4-FFF2-40B4-BE49-F238E27FC236}">
                <a16:creationId xmlns:a16="http://schemas.microsoft.com/office/drawing/2014/main" id="{D07599B3-494F-4831-80DC-218C5554AFD5}"/>
              </a:ext>
            </a:extLst>
          </p:cNvPr>
          <p:cNvSpPr/>
          <p:nvPr/>
        </p:nvSpPr>
        <p:spPr>
          <a:xfrm>
            <a:off x="5847058" y="970273"/>
            <a:ext cx="3115533" cy="1742015"/>
          </a:xfrm>
          <a:prstGeom prst="rect">
            <a:avLst/>
          </a:prstGeom>
        </p:spPr>
        <p:txBody>
          <a:bodyPr wrap="square">
            <a:spAutoFit/>
          </a:bodyPr>
          <a:lstStyle/>
          <a:p>
            <a:pPr lvl="0" fontAlgn="auto">
              <a:spcBef>
                <a:spcPct val="20000"/>
              </a:spcBef>
              <a:spcAft>
                <a:spcPts val="0"/>
              </a:spcAft>
              <a:defRPr/>
            </a:pPr>
            <a:r>
              <a:rPr lang="sl-SI" sz="2400" dirty="0">
                <a:latin typeface="Calibri" pitchFamily="34" charset="0"/>
                <a:cs typeface="Arial" pitchFamily="34" charset="0"/>
              </a:rPr>
              <a:t>Kazalniki</a:t>
            </a:r>
          </a:p>
          <a:p>
            <a:pPr lvl="0" fontAlgn="auto">
              <a:spcBef>
                <a:spcPct val="20000"/>
              </a:spcBef>
              <a:spcAft>
                <a:spcPts val="0"/>
              </a:spcAft>
              <a:defRPr/>
            </a:pPr>
            <a:r>
              <a:rPr lang="sl-SI" sz="1600" dirty="0">
                <a:solidFill>
                  <a:schemeClr val="accent6">
                    <a:lumMod val="75000"/>
                  </a:schemeClr>
                </a:solidFill>
                <a:latin typeface="Calibri" pitchFamily="34" charset="0"/>
                <a:cs typeface="Arial" pitchFamily="34" charset="0"/>
              </a:rPr>
              <a:t>Dostopnost do zaposlitvenih središč – določiti katera zaposlitvena središča v občini so tista, ki pomembno generirajo dnevni promet v mestu</a:t>
            </a:r>
          </a:p>
        </p:txBody>
      </p:sp>
    </p:spTree>
    <p:extLst>
      <p:ext uri="{BB962C8B-B14F-4D97-AF65-F5344CB8AC3E}">
        <p14:creationId xmlns:p14="http://schemas.microsoft.com/office/powerpoint/2010/main" val="330607314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624508" y="2908562"/>
            <a:ext cx="6569704" cy="2762662"/>
          </a:xfrm>
          <a:prstGeom prst="rect">
            <a:avLst/>
          </a:prstGeom>
        </p:spPr>
        <p:txBody>
          <a:bodyPr anchor="b"/>
          <a:lstStyle/>
          <a:p>
            <a:pPr lvl="0" eaLnBrk="0" hangingPunct="0">
              <a:spcBef>
                <a:spcPct val="20000"/>
              </a:spcBef>
            </a:pPr>
            <a:r>
              <a:rPr lang="en-US" sz="3600" dirty="0">
                <a:solidFill>
                  <a:schemeClr val="bg1"/>
                </a:solidFill>
                <a:latin typeface="Calibri" pitchFamily="34" charset="0"/>
              </a:rPr>
              <a:t>MOBILNOSTNI SISTEM</a:t>
            </a:r>
            <a:endParaRPr lang="sl-SI" sz="3600" dirty="0">
              <a:solidFill>
                <a:schemeClr val="bg1"/>
              </a:solidFill>
              <a:latin typeface="Calibri" pitchFamily="34" charset="0"/>
            </a:endParaRPr>
          </a:p>
          <a:p>
            <a:pPr lvl="0" fontAlgn="auto">
              <a:spcBef>
                <a:spcPct val="20000"/>
              </a:spcBef>
              <a:spcAft>
                <a:spcPts val="0"/>
              </a:spcAft>
              <a:defRPr/>
            </a:pPr>
            <a:endParaRPr lang="sl-SI" dirty="0">
              <a:solidFill>
                <a:schemeClr val="bg1"/>
              </a:solidFill>
              <a:latin typeface="Calibri"/>
            </a:endParaRPr>
          </a:p>
        </p:txBody>
      </p:sp>
      <p:pic>
        <p:nvPicPr>
          <p:cNvPr id="5" name="Picture 2" descr="C:\Documents and Settings\Lena\My Documents\Locus word\Locus_znak in logotip_RGB.jpg">
            <a:extLst>
              <a:ext uri="{FF2B5EF4-FFF2-40B4-BE49-F238E27FC236}">
                <a16:creationId xmlns:a16="http://schemas.microsoft.com/office/drawing/2014/main" id="{6803D0A2-B977-4FB9-92B3-FAF38EF546F8}"/>
              </a:ext>
            </a:extLst>
          </p:cNvPr>
          <p:cNvPicPr>
            <a:picLocks noChangeAspect="1" noChangeArrowheads="1"/>
          </p:cNvPicPr>
          <p:nvPr/>
        </p:nvPicPr>
        <p:blipFill>
          <a:blip r:embed="rId2" cstate="print">
            <a:extLst>
              <a:ext uri="{28A0092B-C50C-407E-A947-70E740481C1C}">
                <a14:useLocalDpi xmlns:a14="http://schemas.microsoft.com/office/drawing/2010/main"/>
              </a:ext>
            </a:extLst>
          </a:blip>
          <a:stretch>
            <a:fillRect/>
          </a:stretch>
        </p:blipFill>
        <p:spPr bwMode="auto">
          <a:xfrm>
            <a:off x="6194247" y="209048"/>
            <a:ext cx="1458781" cy="679996"/>
          </a:xfrm>
          <a:prstGeom prst="rect">
            <a:avLst/>
          </a:prstGeom>
          <a:noFill/>
          <a:ln>
            <a:noFill/>
          </a:ln>
        </p:spPr>
      </p:pic>
      <p:pic>
        <p:nvPicPr>
          <p:cNvPr id="6" name="Picture 6">
            <a:extLst>
              <a:ext uri="{FF2B5EF4-FFF2-40B4-BE49-F238E27FC236}">
                <a16:creationId xmlns:a16="http://schemas.microsoft.com/office/drawing/2014/main" id="{E28C19EE-1515-452A-AA6D-FAA0FCC756BE}"/>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7653028" y="386011"/>
            <a:ext cx="1111251" cy="326071"/>
          </a:xfrm>
          <a:prstGeom prst="rect">
            <a:avLst/>
          </a:prstGeom>
        </p:spPr>
      </p:pic>
      <p:sp>
        <p:nvSpPr>
          <p:cNvPr id="7" name="Rectangle 2">
            <a:extLst>
              <a:ext uri="{FF2B5EF4-FFF2-40B4-BE49-F238E27FC236}">
                <a16:creationId xmlns:a16="http://schemas.microsoft.com/office/drawing/2014/main" id="{AACE8902-27B9-40AC-8A2C-AA0E723EA95F}"/>
              </a:ext>
            </a:extLst>
          </p:cNvPr>
          <p:cNvSpPr/>
          <p:nvPr/>
        </p:nvSpPr>
        <p:spPr>
          <a:xfrm>
            <a:off x="624508" y="2446897"/>
            <a:ext cx="7341946" cy="461665"/>
          </a:xfrm>
          <a:prstGeom prst="rect">
            <a:avLst/>
          </a:prstGeom>
        </p:spPr>
        <p:txBody>
          <a:bodyPr wrap="square">
            <a:spAutoFit/>
          </a:bodyPr>
          <a:lstStyle/>
          <a:p>
            <a:pPr lvl="0" fontAlgn="auto">
              <a:spcBef>
                <a:spcPct val="20000"/>
              </a:spcBef>
              <a:spcAft>
                <a:spcPts val="0"/>
              </a:spcAft>
              <a:defRPr/>
            </a:pPr>
            <a:r>
              <a:rPr lang="sl-SI" sz="2400" dirty="0">
                <a:solidFill>
                  <a:schemeClr val="accent6">
                    <a:lumMod val="75000"/>
                  </a:schemeClr>
                </a:solidFill>
                <a:latin typeface="Calibri" pitchFamily="34" charset="0"/>
                <a:cs typeface="Arial" pitchFamily="34" charset="0"/>
              </a:rPr>
              <a:t>TRAJNOSTNA MOBILNOST – POVRŠINE ZA PEŠCE</a:t>
            </a:r>
            <a:endParaRPr lang="sl-SI" sz="1600" dirty="0">
              <a:solidFill>
                <a:schemeClr val="accent6">
                  <a:lumMod val="75000"/>
                </a:schemeClr>
              </a:solidFill>
              <a:latin typeface="Calibri" pitchFamily="34" charset="0"/>
              <a:cs typeface="Arial" pitchFamily="34" charset="0"/>
            </a:endParaRPr>
          </a:p>
        </p:txBody>
      </p:sp>
    </p:spTree>
    <p:extLst>
      <p:ext uri="{BB962C8B-B14F-4D97-AF65-F5344CB8AC3E}">
        <p14:creationId xmlns:p14="http://schemas.microsoft.com/office/powerpoint/2010/main" val="366971967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Slika 8">
            <a:extLst>
              <a:ext uri="{FF2B5EF4-FFF2-40B4-BE49-F238E27FC236}">
                <a16:creationId xmlns:a16="http://schemas.microsoft.com/office/drawing/2014/main" id="{0456C4BD-EE7B-4D37-B6F5-EB8AEAB7E875}"/>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80800" y="314764"/>
            <a:ext cx="8982397" cy="6352123"/>
          </a:xfrm>
          <a:prstGeom prst="rect">
            <a:avLst/>
          </a:prstGeom>
        </p:spPr>
      </p:pic>
      <p:pic>
        <p:nvPicPr>
          <p:cNvPr id="5" name="Picture 6">
            <a:extLst>
              <a:ext uri="{FF2B5EF4-FFF2-40B4-BE49-F238E27FC236}">
                <a16:creationId xmlns:a16="http://schemas.microsoft.com/office/drawing/2014/main" id="{6116475F-483B-4257-92EB-EE15BF5B8C9F}"/>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6926829" y="195798"/>
            <a:ext cx="1212513" cy="565201"/>
          </a:xfrm>
          <a:prstGeom prst="rect">
            <a:avLst/>
          </a:prstGeom>
        </p:spPr>
      </p:pic>
      <p:pic>
        <p:nvPicPr>
          <p:cNvPr id="6" name="Picture 7">
            <a:extLst>
              <a:ext uri="{FF2B5EF4-FFF2-40B4-BE49-F238E27FC236}">
                <a16:creationId xmlns:a16="http://schemas.microsoft.com/office/drawing/2014/main" id="{D31C462D-6E66-4F75-88F2-79DEB373BE31}"/>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8139342" y="313749"/>
            <a:ext cx="823250" cy="329300"/>
          </a:xfrm>
          <a:prstGeom prst="rect">
            <a:avLst/>
          </a:prstGeom>
        </p:spPr>
      </p:pic>
      <p:sp>
        <p:nvSpPr>
          <p:cNvPr id="7" name="Rectangle 2">
            <a:extLst>
              <a:ext uri="{FF2B5EF4-FFF2-40B4-BE49-F238E27FC236}">
                <a16:creationId xmlns:a16="http://schemas.microsoft.com/office/drawing/2014/main" id="{D07599B3-494F-4831-80DC-218C5554AFD5}"/>
              </a:ext>
            </a:extLst>
          </p:cNvPr>
          <p:cNvSpPr/>
          <p:nvPr/>
        </p:nvSpPr>
        <p:spPr>
          <a:xfrm>
            <a:off x="5847059" y="808906"/>
            <a:ext cx="2625502" cy="757130"/>
          </a:xfrm>
          <a:prstGeom prst="rect">
            <a:avLst/>
          </a:prstGeom>
        </p:spPr>
        <p:txBody>
          <a:bodyPr wrap="square">
            <a:spAutoFit/>
          </a:bodyPr>
          <a:lstStyle/>
          <a:p>
            <a:pPr lvl="0" fontAlgn="auto">
              <a:spcBef>
                <a:spcPct val="20000"/>
              </a:spcBef>
              <a:spcAft>
                <a:spcPts val="0"/>
              </a:spcAft>
              <a:defRPr/>
            </a:pPr>
            <a:r>
              <a:rPr lang="sl-SI" sz="2400" dirty="0">
                <a:latin typeface="Calibri" pitchFamily="34" charset="0"/>
                <a:cs typeface="Arial" pitchFamily="34" charset="0"/>
              </a:rPr>
              <a:t>Kazalniki</a:t>
            </a:r>
          </a:p>
          <a:p>
            <a:pPr lvl="0" fontAlgn="auto">
              <a:spcBef>
                <a:spcPct val="20000"/>
              </a:spcBef>
              <a:spcAft>
                <a:spcPts val="0"/>
              </a:spcAft>
              <a:defRPr/>
            </a:pPr>
            <a:r>
              <a:rPr lang="sl-SI" sz="1600" dirty="0">
                <a:solidFill>
                  <a:schemeClr val="accent6">
                    <a:lumMod val="75000"/>
                  </a:schemeClr>
                </a:solidFill>
                <a:latin typeface="Calibri" pitchFamily="34" charset="0"/>
                <a:cs typeface="Arial" pitchFamily="34" charset="0"/>
              </a:rPr>
              <a:t>Opremljenost</a:t>
            </a:r>
          </a:p>
        </p:txBody>
      </p:sp>
      <p:sp>
        <p:nvSpPr>
          <p:cNvPr id="10" name="PoljeZBesedilom 9">
            <a:extLst>
              <a:ext uri="{FF2B5EF4-FFF2-40B4-BE49-F238E27FC236}">
                <a16:creationId xmlns:a16="http://schemas.microsoft.com/office/drawing/2014/main" id="{B7318FC0-1231-467F-B8A6-1FC4978B0C4B}"/>
              </a:ext>
            </a:extLst>
          </p:cNvPr>
          <p:cNvSpPr txBox="1"/>
          <p:nvPr/>
        </p:nvSpPr>
        <p:spPr>
          <a:xfrm>
            <a:off x="5847030" y="1558469"/>
            <a:ext cx="3216168" cy="276999"/>
          </a:xfrm>
          <a:prstGeom prst="rect">
            <a:avLst/>
          </a:prstGeom>
          <a:noFill/>
        </p:spPr>
        <p:txBody>
          <a:bodyPr wrap="square">
            <a:spAutoFit/>
          </a:bodyPr>
          <a:lstStyle/>
          <a:p>
            <a:pPr algn="l" fontAlgn="base">
              <a:spcAft>
                <a:spcPts val="600"/>
              </a:spcAft>
            </a:pPr>
            <a:r>
              <a:rPr lang="sl-SI" sz="1200" b="1" dirty="0">
                <a:latin typeface="Calibri" panose="020F0502020204030204" pitchFamily="34" charset="0"/>
                <a:ea typeface="PMingLiU" panose="02020500000000000000" pitchFamily="18" charset="-120"/>
                <a:cs typeface="Times New Roman" panose="02020603050405020304" pitchFamily="18" charset="0"/>
              </a:rPr>
              <a:t>Pločniki </a:t>
            </a:r>
            <a:r>
              <a:rPr lang="sl-SI" sz="1200" dirty="0">
                <a:latin typeface="Calibri" panose="020F0502020204030204" pitchFamily="34" charset="0"/>
                <a:ea typeface="PMingLiU" panose="02020500000000000000" pitchFamily="18" charset="-120"/>
                <a:cs typeface="Times New Roman" panose="02020603050405020304" pitchFamily="18" charset="0"/>
              </a:rPr>
              <a:t>(vzpostavljeni ob večini cest) </a:t>
            </a:r>
          </a:p>
        </p:txBody>
      </p:sp>
      <p:sp>
        <p:nvSpPr>
          <p:cNvPr id="11" name="PoljeZBesedilom 10">
            <a:extLst>
              <a:ext uri="{FF2B5EF4-FFF2-40B4-BE49-F238E27FC236}">
                <a16:creationId xmlns:a16="http://schemas.microsoft.com/office/drawing/2014/main" id="{922187E9-DB41-4780-BA07-33E0862A51DE}"/>
              </a:ext>
            </a:extLst>
          </p:cNvPr>
          <p:cNvSpPr txBox="1"/>
          <p:nvPr/>
        </p:nvSpPr>
        <p:spPr>
          <a:xfrm>
            <a:off x="5847030" y="2348095"/>
            <a:ext cx="3216168" cy="461665"/>
          </a:xfrm>
          <a:prstGeom prst="rect">
            <a:avLst/>
          </a:prstGeom>
          <a:noFill/>
        </p:spPr>
        <p:txBody>
          <a:bodyPr wrap="square">
            <a:spAutoFit/>
          </a:bodyPr>
          <a:lstStyle/>
          <a:p>
            <a:pPr algn="l" fontAlgn="base">
              <a:spcAft>
                <a:spcPts val="600"/>
              </a:spcAft>
            </a:pPr>
            <a:r>
              <a:rPr lang="sl-SI" sz="1200" b="1" dirty="0">
                <a:latin typeface="Calibri" panose="020F0502020204030204" pitchFamily="34" charset="0"/>
                <a:ea typeface="PMingLiU" panose="02020500000000000000" pitchFamily="18" charset="-120"/>
                <a:cs typeface="Times New Roman" panose="02020603050405020304" pitchFamily="18" charset="0"/>
              </a:rPr>
              <a:t>Pešpoti </a:t>
            </a:r>
            <a:r>
              <a:rPr lang="sl-SI" sz="1200" dirty="0">
                <a:latin typeface="Calibri" panose="020F0502020204030204" pitchFamily="34" charset="0"/>
                <a:ea typeface="PMingLiU" panose="02020500000000000000" pitchFamily="18" charset="-120"/>
                <a:cs typeface="Times New Roman" panose="02020603050405020304" pitchFamily="18" charset="0"/>
              </a:rPr>
              <a:t>(znotraj parkov, igrišč, posameznih sosesk) </a:t>
            </a:r>
          </a:p>
        </p:txBody>
      </p:sp>
      <p:sp>
        <p:nvSpPr>
          <p:cNvPr id="15" name="PoljeZBesedilom 14">
            <a:extLst>
              <a:ext uri="{FF2B5EF4-FFF2-40B4-BE49-F238E27FC236}">
                <a16:creationId xmlns:a16="http://schemas.microsoft.com/office/drawing/2014/main" id="{EBB61CA1-D0BD-4C2B-B96D-2C7337E1DC0F}"/>
              </a:ext>
            </a:extLst>
          </p:cNvPr>
          <p:cNvSpPr txBox="1"/>
          <p:nvPr/>
        </p:nvSpPr>
        <p:spPr>
          <a:xfrm>
            <a:off x="5847030" y="1853934"/>
            <a:ext cx="3216168" cy="461665"/>
          </a:xfrm>
          <a:prstGeom prst="rect">
            <a:avLst/>
          </a:prstGeom>
          <a:noFill/>
        </p:spPr>
        <p:txBody>
          <a:bodyPr wrap="square">
            <a:spAutoFit/>
          </a:bodyPr>
          <a:lstStyle/>
          <a:p>
            <a:pPr algn="l" fontAlgn="base">
              <a:spcAft>
                <a:spcPts val="600"/>
              </a:spcAft>
            </a:pPr>
            <a:r>
              <a:rPr lang="sl-SI" sz="1200" b="1" dirty="0">
                <a:latin typeface="Calibri" panose="020F0502020204030204" pitchFamily="34" charset="0"/>
                <a:ea typeface="PMingLiU" panose="02020500000000000000" pitchFamily="18" charset="-120"/>
                <a:cs typeface="Times New Roman" panose="02020603050405020304" pitchFamily="18" charset="0"/>
              </a:rPr>
              <a:t>Mešana povezava za kolesarje in pešce </a:t>
            </a:r>
            <a:r>
              <a:rPr lang="sl-SI" sz="1200" dirty="0">
                <a:latin typeface="Calibri" panose="020F0502020204030204" pitchFamily="34" charset="0"/>
                <a:ea typeface="PMingLiU" panose="02020500000000000000" pitchFamily="18" charset="-120"/>
                <a:cs typeface="Times New Roman" panose="02020603050405020304" pitchFamily="18" charset="0"/>
              </a:rPr>
              <a:t>(Cesta Svobode, Bizeljska cesta, Dobovska cesta</a:t>
            </a:r>
          </a:p>
        </p:txBody>
      </p:sp>
    </p:spTree>
    <p:extLst>
      <p:ext uri="{BB962C8B-B14F-4D97-AF65-F5344CB8AC3E}">
        <p14:creationId xmlns:p14="http://schemas.microsoft.com/office/powerpoint/2010/main" val="172546819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a:extLst>
              <a:ext uri="{FF2B5EF4-FFF2-40B4-BE49-F238E27FC236}">
                <a16:creationId xmlns:a16="http://schemas.microsoft.com/office/drawing/2014/main" id="{6116475F-483B-4257-92EB-EE15BF5B8C9F}"/>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926829" y="195798"/>
            <a:ext cx="1212513" cy="565201"/>
          </a:xfrm>
          <a:prstGeom prst="rect">
            <a:avLst/>
          </a:prstGeom>
        </p:spPr>
      </p:pic>
      <p:pic>
        <p:nvPicPr>
          <p:cNvPr id="6" name="Picture 7">
            <a:extLst>
              <a:ext uri="{FF2B5EF4-FFF2-40B4-BE49-F238E27FC236}">
                <a16:creationId xmlns:a16="http://schemas.microsoft.com/office/drawing/2014/main" id="{D31C462D-6E66-4F75-88F2-79DEB373BE31}"/>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8139342" y="313749"/>
            <a:ext cx="823250" cy="329300"/>
          </a:xfrm>
          <a:prstGeom prst="rect">
            <a:avLst/>
          </a:prstGeom>
        </p:spPr>
      </p:pic>
      <p:sp>
        <p:nvSpPr>
          <p:cNvPr id="7" name="Rectangle 2">
            <a:extLst>
              <a:ext uri="{FF2B5EF4-FFF2-40B4-BE49-F238E27FC236}">
                <a16:creationId xmlns:a16="http://schemas.microsoft.com/office/drawing/2014/main" id="{D07599B3-494F-4831-80DC-218C5554AFD5}"/>
              </a:ext>
            </a:extLst>
          </p:cNvPr>
          <p:cNvSpPr/>
          <p:nvPr/>
        </p:nvSpPr>
        <p:spPr>
          <a:xfrm>
            <a:off x="5829348" y="808850"/>
            <a:ext cx="2625502" cy="757130"/>
          </a:xfrm>
          <a:prstGeom prst="rect">
            <a:avLst/>
          </a:prstGeom>
        </p:spPr>
        <p:txBody>
          <a:bodyPr wrap="square">
            <a:spAutoFit/>
          </a:bodyPr>
          <a:lstStyle/>
          <a:p>
            <a:pPr lvl="0" fontAlgn="auto">
              <a:spcBef>
                <a:spcPct val="20000"/>
              </a:spcBef>
              <a:spcAft>
                <a:spcPts val="0"/>
              </a:spcAft>
              <a:defRPr/>
            </a:pPr>
            <a:r>
              <a:rPr lang="sl-SI" sz="2400" dirty="0">
                <a:latin typeface="Calibri" pitchFamily="34" charset="0"/>
                <a:cs typeface="Arial" pitchFamily="34" charset="0"/>
              </a:rPr>
              <a:t>Kazalniki</a:t>
            </a:r>
          </a:p>
          <a:p>
            <a:pPr lvl="0" fontAlgn="auto">
              <a:spcBef>
                <a:spcPct val="20000"/>
              </a:spcBef>
              <a:spcAft>
                <a:spcPts val="0"/>
              </a:spcAft>
              <a:defRPr/>
            </a:pPr>
            <a:r>
              <a:rPr lang="sl-SI" sz="1600" dirty="0">
                <a:solidFill>
                  <a:schemeClr val="accent6">
                    <a:lumMod val="75000"/>
                  </a:schemeClr>
                </a:solidFill>
                <a:latin typeface="Calibri" pitchFamily="34" charset="0"/>
                <a:cs typeface="Arial" pitchFamily="34" charset="0"/>
              </a:rPr>
              <a:t>Dostopnost</a:t>
            </a:r>
          </a:p>
        </p:txBody>
      </p:sp>
      <p:sp>
        <p:nvSpPr>
          <p:cNvPr id="10" name="PoljeZBesedilom 9">
            <a:extLst>
              <a:ext uri="{FF2B5EF4-FFF2-40B4-BE49-F238E27FC236}">
                <a16:creationId xmlns:a16="http://schemas.microsoft.com/office/drawing/2014/main" id="{B7318FC0-1231-467F-B8A6-1FC4978B0C4B}"/>
              </a:ext>
            </a:extLst>
          </p:cNvPr>
          <p:cNvSpPr txBox="1"/>
          <p:nvPr/>
        </p:nvSpPr>
        <p:spPr>
          <a:xfrm>
            <a:off x="5859250" y="1565170"/>
            <a:ext cx="3216168" cy="461665"/>
          </a:xfrm>
          <a:prstGeom prst="rect">
            <a:avLst/>
          </a:prstGeom>
          <a:noFill/>
        </p:spPr>
        <p:txBody>
          <a:bodyPr wrap="square">
            <a:spAutoFit/>
          </a:bodyPr>
          <a:lstStyle/>
          <a:p>
            <a:pPr algn="l" fontAlgn="base">
              <a:spcAft>
                <a:spcPts val="600"/>
              </a:spcAft>
            </a:pPr>
            <a:r>
              <a:rPr lang="sl-SI" sz="1200" dirty="0">
                <a:latin typeface="Calibri" panose="020F0502020204030204" pitchFamily="34" charset="0"/>
                <a:ea typeface="PMingLiU" panose="02020500000000000000" pitchFamily="18" charset="-120"/>
                <a:cs typeface="Times New Roman" panose="02020603050405020304" pitchFamily="18" charset="0"/>
              </a:rPr>
              <a:t>5, 10, 15, 20, 25 in 30 minutna dostopnost do ciljev, pomembnih iz vidika trajnostne mobilnosti </a:t>
            </a:r>
          </a:p>
        </p:txBody>
      </p:sp>
      <p:grpSp>
        <p:nvGrpSpPr>
          <p:cNvPr id="44" name="Skupina 43">
            <a:extLst>
              <a:ext uri="{FF2B5EF4-FFF2-40B4-BE49-F238E27FC236}">
                <a16:creationId xmlns:a16="http://schemas.microsoft.com/office/drawing/2014/main" id="{9C61414E-E842-470D-B5B9-B8AE1D80236C}"/>
              </a:ext>
            </a:extLst>
          </p:cNvPr>
          <p:cNvGrpSpPr/>
          <p:nvPr/>
        </p:nvGrpSpPr>
        <p:grpSpPr>
          <a:xfrm>
            <a:off x="3602022" y="0"/>
            <a:ext cx="1245656" cy="1649641"/>
            <a:chOff x="5469067" y="1503635"/>
            <a:chExt cx="1320445" cy="1674853"/>
          </a:xfrm>
        </p:grpSpPr>
        <p:pic>
          <p:nvPicPr>
            <p:cNvPr id="81" name="Slika 80">
              <a:extLst>
                <a:ext uri="{FF2B5EF4-FFF2-40B4-BE49-F238E27FC236}">
                  <a16:creationId xmlns:a16="http://schemas.microsoft.com/office/drawing/2014/main" id="{974A8F64-2630-412D-9251-F097719CD220}"/>
                </a:ext>
              </a:extLst>
            </p:cNvPr>
            <p:cNvPicPr>
              <a:picLocks noChangeAspect="1"/>
            </p:cNvPicPr>
            <p:nvPr/>
          </p:nvPicPr>
          <p:blipFill>
            <a:blip r:embed="rId5" cstate="print">
              <a:extLst>
                <a:ext uri="{28A0092B-C50C-407E-A947-70E740481C1C}">
                  <a14:useLocalDpi xmlns:a14="http://schemas.microsoft.com/office/drawing/2010/main"/>
                </a:ext>
              </a:extLst>
            </a:blip>
            <a:srcRect/>
            <a:stretch/>
          </p:blipFill>
          <p:spPr>
            <a:xfrm>
              <a:off x="5469067" y="1558488"/>
              <a:ext cx="1130468" cy="1620000"/>
            </a:xfrm>
            <a:prstGeom prst="rect">
              <a:avLst/>
            </a:prstGeom>
          </p:spPr>
        </p:pic>
        <p:sp>
          <p:nvSpPr>
            <p:cNvPr id="82" name="PoljeZBesedilom 81">
              <a:extLst>
                <a:ext uri="{FF2B5EF4-FFF2-40B4-BE49-F238E27FC236}">
                  <a16:creationId xmlns:a16="http://schemas.microsoft.com/office/drawing/2014/main" id="{6103F8B2-3668-4AE5-8AD2-458147C1512B}"/>
                </a:ext>
              </a:extLst>
            </p:cNvPr>
            <p:cNvSpPr txBox="1"/>
            <p:nvPr/>
          </p:nvSpPr>
          <p:spPr>
            <a:xfrm>
              <a:off x="6148949" y="1503635"/>
              <a:ext cx="640563" cy="215444"/>
            </a:xfrm>
            <a:prstGeom prst="rect">
              <a:avLst/>
            </a:prstGeom>
            <a:noFill/>
          </p:spPr>
          <p:txBody>
            <a:bodyPr wrap="square" rtlCol="0">
              <a:spAutoFit/>
            </a:bodyPr>
            <a:lstStyle/>
            <a:p>
              <a:r>
                <a:rPr lang="sl-SI" sz="800" dirty="0"/>
                <a:t>Pošta</a:t>
              </a:r>
            </a:p>
          </p:txBody>
        </p:sp>
      </p:grpSp>
      <p:grpSp>
        <p:nvGrpSpPr>
          <p:cNvPr id="45" name="Skupina 44">
            <a:extLst>
              <a:ext uri="{FF2B5EF4-FFF2-40B4-BE49-F238E27FC236}">
                <a16:creationId xmlns:a16="http://schemas.microsoft.com/office/drawing/2014/main" id="{6D390D9B-6F6F-4522-90B8-F2E7709D4242}"/>
              </a:ext>
            </a:extLst>
          </p:cNvPr>
          <p:cNvGrpSpPr/>
          <p:nvPr/>
        </p:nvGrpSpPr>
        <p:grpSpPr>
          <a:xfrm>
            <a:off x="4712329" y="1700738"/>
            <a:ext cx="1163471" cy="1603242"/>
            <a:chOff x="7832124" y="3226826"/>
            <a:chExt cx="1233326" cy="1627745"/>
          </a:xfrm>
        </p:grpSpPr>
        <p:pic>
          <p:nvPicPr>
            <p:cNvPr id="79" name="Slika 78">
              <a:extLst>
                <a:ext uri="{FF2B5EF4-FFF2-40B4-BE49-F238E27FC236}">
                  <a16:creationId xmlns:a16="http://schemas.microsoft.com/office/drawing/2014/main" id="{78CEC564-4878-4D8D-AB79-F0E0A1187410}"/>
                </a:ext>
              </a:extLst>
            </p:cNvPr>
            <p:cNvPicPr>
              <a:picLocks noChangeAspect="1"/>
            </p:cNvPicPr>
            <p:nvPr/>
          </p:nvPicPr>
          <p:blipFill>
            <a:blip r:embed="rId6" cstate="print">
              <a:extLst>
                <a:ext uri="{28A0092B-C50C-407E-A947-70E740481C1C}">
                  <a14:useLocalDpi xmlns:a14="http://schemas.microsoft.com/office/drawing/2010/main"/>
                </a:ext>
              </a:extLst>
            </a:blip>
            <a:srcRect/>
            <a:stretch/>
          </p:blipFill>
          <p:spPr>
            <a:xfrm>
              <a:off x="7832124" y="3234571"/>
              <a:ext cx="1130468" cy="1620000"/>
            </a:xfrm>
            <a:prstGeom prst="rect">
              <a:avLst/>
            </a:prstGeom>
          </p:spPr>
        </p:pic>
        <p:sp>
          <p:nvSpPr>
            <p:cNvPr id="80" name="PoljeZBesedilom 79">
              <a:extLst>
                <a:ext uri="{FF2B5EF4-FFF2-40B4-BE49-F238E27FC236}">
                  <a16:creationId xmlns:a16="http://schemas.microsoft.com/office/drawing/2014/main" id="{18F827E4-CCCE-4B0B-8148-558F6B33F171}"/>
                </a:ext>
              </a:extLst>
            </p:cNvPr>
            <p:cNvSpPr txBox="1"/>
            <p:nvPr/>
          </p:nvSpPr>
          <p:spPr>
            <a:xfrm>
              <a:off x="8320356" y="3226826"/>
              <a:ext cx="745094" cy="218737"/>
            </a:xfrm>
            <a:prstGeom prst="rect">
              <a:avLst/>
            </a:prstGeom>
            <a:noFill/>
          </p:spPr>
          <p:txBody>
            <a:bodyPr wrap="square" rtlCol="0">
              <a:spAutoFit/>
            </a:bodyPr>
            <a:lstStyle/>
            <a:p>
              <a:r>
                <a:rPr lang="sl-SI" sz="800" dirty="0"/>
                <a:t>Gimnazija</a:t>
              </a:r>
            </a:p>
          </p:txBody>
        </p:sp>
      </p:grpSp>
      <p:grpSp>
        <p:nvGrpSpPr>
          <p:cNvPr id="46" name="Skupina 45">
            <a:extLst>
              <a:ext uri="{FF2B5EF4-FFF2-40B4-BE49-F238E27FC236}">
                <a16:creationId xmlns:a16="http://schemas.microsoft.com/office/drawing/2014/main" id="{069E2DFE-1CE4-4E6F-BCF1-FF64F10EBF70}"/>
              </a:ext>
            </a:extLst>
          </p:cNvPr>
          <p:cNvGrpSpPr/>
          <p:nvPr/>
        </p:nvGrpSpPr>
        <p:grpSpPr>
          <a:xfrm>
            <a:off x="4692754" y="17049"/>
            <a:ext cx="1269206" cy="1643465"/>
            <a:chOff x="8656849" y="6228267"/>
            <a:chExt cx="1345409" cy="1668583"/>
          </a:xfrm>
        </p:grpSpPr>
        <p:pic>
          <p:nvPicPr>
            <p:cNvPr id="77" name="Slika 76">
              <a:extLst>
                <a:ext uri="{FF2B5EF4-FFF2-40B4-BE49-F238E27FC236}">
                  <a16:creationId xmlns:a16="http://schemas.microsoft.com/office/drawing/2014/main" id="{FADD9E42-7DCB-4B18-945F-385145B0E327}"/>
                </a:ext>
              </a:extLst>
            </p:cNvPr>
            <p:cNvPicPr>
              <a:picLocks noChangeAspect="1"/>
            </p:cNvPicPr>
            <p:nvPr/>
          </p:nvPicPr>
          <p:blipFill>
            <a:blip r:embed="rId7" cstate="print">
              <a:extLst>
                <a:ext uri="{28A0092B-C50C-407E-A947-70E740481C1C}">
                  <a14:useLocalDpi xmlns:a14="http://schemas.microsoft.com/office/drawing/2010/main"/>
                </a:ext>
              </a:extLst>
            </a:blip>
            <a:srcRect/>
            <a:stretch/>
          </p:blipFill>
          <p:spPr>
            <a:xfrm>
              <a:off x="8656849" y="6276850"/>
              <a:ext cx="1130468" cy="1620000"/>
            </a:xfrm>
            <a:prstGeom prst="rect">
              <a:avLst/>
            </a:prstGeom>
          </p:spPr>
        </p:pic>
        <p:sp>
          <p:nvSpPr>
            <p:cNvPr id="78" name="PoljeZBesedilom 77">
              <a:extLst>
                <a:ext uri="{FF2B5EF4-FFF2-40B4-BE49-F238E27FC236}">
                  <a16:creationId xmlns:a16="http://schemas.microsoft.com/office/drawing/2014/main" id="{7CD9AF2F-33D4-4044-A71A-46FBCBF1E2A3}"/>
                </a:ext>
              </a:extLst>
            </p:cNvPr>
            <p:cNvSpPr txBox="1"/>
            <p:nvPr/>
          </p:nvSpPr>
          <p:spPr>
            <a:xfrm>
              <a:off x="9361695" y="6228267"/>
              <a:ext cx="640563" cy="215444"/>
            </a:xfrm>
            <a:prstGeom prst="rect">
              <a:avLst/>
            </a:prstGeom>
            <a:noFill/>
          </p:spPr>
          <p:txBody>
            <a:bodyPr wrap="square" rtlCol="0">
              <a:spAutoFit/>
            </a:bodyPr>
            <a:lstStyle/>
            <a:p>
              <a:r>
                <a:rPr lang="sl-SI" sz="800" dirty="0"/>
                <a:t>tržnica</a:t>
              </a:r>
            </a:p>
          </p:txBody>
        </p:sp>
      </p:grpSp>
      <p:grpSp>
        <p:nvGrpSpPr>
          <p:cNvPr id="47" name="Skupina 46">
            <a:extLst>
              <a:ext uri="{FF2B5EF4-FFF2-40B4-BE49-F238E27FC236}">
                <a16:creationId xmlns:a16="http://schemas.microsoft.com/office/drawing/2014/main" id="{2FBC86EC-925E-49AF-A46D-4582A76F1DC6}"/>
              </a:ext>
            </a:extLst>
          </p:cNvPr>
          <p:cNvGrpSpPr/>
          <p:nvPr/>
        </p:nvGrpSpPr>
        <p:grpSpPr>
          <a:xfrm>
            <a:off x="2465419" y="64901"/>
            <a:ext cx="1201810" cy="1595613"/>
            <a:chOff x="1338592" y="3050809"/>
            <a:chExt cx="1273966" cy="1620000"/>
          </a:xfrm>
        </p:grpSpPr>
        <p:pic>
          <p:nvPicPr>
            <p:cNvPr id="75" name="Slika 74">
              <a:extLst>
                <a:ext uri="{FF2B5EF4-FFF2-40B4-BE49-F238E27FC236}">
                  <a16:creationId xmlns:a16="http://schemas.microsoft.com/office/drawing/2014/main" id="{02DE899A-2C25-4030-A750-6FD0463A21C0}"/>
                </a:ext>
              </a:extLst>
            </p:cNvPr>
            <p:cNvPicPr>
              <a:picLocks noChangeAspect="1"/>
            </p:cNvPicPr>
            <p:nvPr/>
          </p:nvPicPr>
          <p:blipFill>
            <a:blip r:embed="rId8" cstate="print">
              <a:extLst>
                <a:ext uri="{28A0092B-C50C-407E-A947-70E740481C1C}">
                  <a14:useLocalDpi xmlns:a14="http://schemas.microsoft.com/office/drawing/2010/main"/>
                </a:ext>
              </a:extLst>
            </a:blip>
            <a:srcRect/>
            <a:stretch/>
          </p:blipFill>
          <p:spPr>
            <a:xfrm>
              <a:off x="1338592" y="3050809"/>
              <a:ext cx="1130468" cy="1620000"/>
            </a:xfrm>
            <a:prstGeom prst="rect">
              <a:avLst/>
            </a:prstGeom>
          </p:spPr>
        </p:pic>
        <p:sp>
          <p:nvSpPr>
            <p:cNvPr id="76" name="PoljeZBesedilom 75">
              <a:extLst>
                <a:ext uri="{FF2B5EF4-FFF2-40B4-BE49-F238E27FC236}">
                  <a16:creationId xmlns:a16="http://schemas.microsoft.com/office/drawing/2014/main" id="{7D0AB33B-312F-4389-A0BC-F7B577F72C92}"/>
                </a:ext>
              </a:extLst>
            </p:cNvPr>
            <p:cNvSpPr txBox="1"/>
            <p:nvPr/>
          </p:nvSpPr>
          <p:spPr>
            <a:xfrm>
              <a:off x="1836218" y="3058447"/>
              <a:ext cx="776340" cy="468721"/>
            </a:xfrm>
            <a:prstGeom prst="rect">
              <a:avLst/>
            </a:prstGeom>
            <a:noFill/>
          </p:spPr>
          <p:txBody>
            <a:bodyPr wrap="square" rtlCol="0">
              <a:spAutoFit/>
            </a:bodyPr>
            <a:lstStyle/>
            <a:p>
              <a:r>
                <a:rPr lang="sl-SI" sz="800" dirty="0"/>
                <a:t>zdravstveni dom in lekarna</a:t>
              </a:r>
            </a:p>
          </p:txBody>
        </p:sp>
      </p:grpSp>
      <p:pic>
        <p:nvPicPr>
          <p:cNvPr id="49" name="Slika 48">
            <a:extLst>
              <a:ext uri="{FF2B5EF4-FFF2-40B4-BE49-F238E27FC236}">
                <a16:creationId xmlns:a16="http://schemas.microsoft.com/office/drawing/2014/main" id="{84955F11-D5E8-43D3-9A3F-10A1B74FBC71}"/>
              </a:ext>
            </a:extLst>
          </p:cNvPr>
          <p:cNvPicPr>
            <a:picLocks noChangeAspect="1"/>
          </p:cNvPicPr>
          <p:nvPr/>
        </p:nvPicPr>
        <p:blipFill>
          <a:blip r:embed="rId9" cstate="print">
            <a:extLst>
              <a:ext uri="{28A0092B-C50C-407E-A947-70E740481C1C}">
                <a14:useLocalDpi xmlns:a14="http://schemas.microsoft.com/office/drawing/2010/main"/>
              </a:ext>
            </a:extLst>
          </a:blip>
          <a:srcRect/>
          <a:stretch/>
        </p:blipFill>
        <p:spPr>
          <a:xfrm>
            <a:off x="205587" y="85933"/>
            <a:ext cx="1066439" cy="1595613"/>
          </a:xfrm>
          <a:prstGeom prst="rect">
            <a:avLst/>
          </a:prstGeom>
        </p:spPr>
      </p:pic>
      <p:pic>
        <p:nvPicPr>
          <p:cNvPr id="50" name="Slika 49">
            <a:extLst>
              <a:ext uri="{FF2B5EF4-FFF2-40B4-BE49-F238E27FC236}">
                <a16:creationId xmlns:a16="http://schemas.microsoft.com/office/drawing/2014/main" id="{675A09E2-D9D8-4E44-B9F0-4FE18277CF1E}"/>
              </a:ext>
            </a:extLst>
          </p:cNvPr>
          <p:cNvPicPr>
            <a:picLocks noChangeAspect="1"/>
          </p:cNvPicPr>
          <p:nvPr/>
        </p:nvPicPr>
        <p:blipFill>
          <a:blip r:embed="rId10" cstate="print">
            <a:extLst>
              <a:ext uri="{28A0092B-C50C-407E-A947-70E740481C1C}">
                <a14:useLocalDpi xmlns:a14="http://schemas.microsoft.com/office/drawing/2010/main"/>
              </a:ext>
            </a:extLst>
          </a:blip>
          <a:srcRect/>
          <a:stretch/>
        </p:blipFill>
        <p:spPr>
          <a:xfrm>
            <a:off x="3579598" y="3339265"/>
            <a:ext cx="1066439" cy="1595613"/>
          </a:xfrm>
          <a:prstGeom prst="rect">
            <a:avLst/>
          </a:prstGeom>
        </p:spPr>
      </p:pic>
      <p:pic>
        <p:nvPicPr>
          <p:cNvPr id="51" name="Slika 50">
            <a:extLst>
              <a:ext uri="{FF2B5EF4-FFF2-40B4-BE49-F238E27FC236}">
                <a16:creationId xmlns:a16="http://schemas.microsoft.com/office/drawing/2014/main" id="{E38E9060-B0A9-4EF9-B672-DBF21D3CC07B}"/>
              </a:ext>
            </a:extLst>
          </p:cNvPr>
          <p:cNvPicPr>
            <a:picLocks noChangeAspect="1"/>
          </p:cNvPicPr>
          <p:nvPr/>
        </p:nvPicPr>
        <p:blipFill>
          <a:blip r:embed="rId11" cstate="print">
            <a:extLst>
              <a:ext uri="{28A0092B-C50C-407E-A947-70E740481C1C}">
                <a14:useLocalDpi xmlns:a14="http://schemas.microsoft.com/office/drawing/2010/main"/>
              </a:ext>
            </a:extLst>
          </a:blip>
          <a:srcRect/>
          <a:stretch/>
        </p:blipFill>
        <p:spPr>
          <a:xfrm>
            <a:off x="4722805" y="3378435"/>
            <a:ext cx="1066439" cy="1595613"/>
          </a:xfrm>
          <a:prstGeom prst="rect">
            <a:avLst/>
          </a:prstGeom>
        </p:spPr>
      </p:pic>
      <p:pic>
        <p:nvPicPr>
          <p:cNvPr id="52" name="Slika 51">
            <a:extLst>
              <a:ext uri="{FF2B5EF4-FFF2-40B4-BE49-F238E27FC236}">
                <a16:creationId xmlns:a16="http://schemas.microsoft.com/office/drawing/2014/main" id="{DEA43E7F-BB8E-4CF8-B153-DA28ABF2A35A}"/>
              </a:ext>
            </a:extLst>
          </p:cNvPr>
          <p:cNvPicPr>
            <a:picLocks noChangeAspect="1"/>
          </p:cNvPicPr>
          <p:nvPr/>
        </p:nvPicPr>
        <p:blipFill>
          <a:blip r:embed="rId12" cstate="print">
            <a:extLst>
              <a:ext uri="{28A0092B-C50C-407E-A947-70E740481C1C}">
                <a14:useLocalDpi xmlns:a14="http://schemas.microsoft.com/office/drawing/2010/main"/>
              </a:ext>
            </a:extLst>
          </a:blip>
          <a:srcRect/>
          <a:stretch/>
        </p:blipFill>
        <p:spPr>
          <a:xfrm>
            <a:off x="3595310" y="1712388"/>
            <a:ext cx="1066439" cy="1595613"/>
          </a:xfrm>
          <a:prstGeom prst="rect">
            <a:avLst/>
          </a:prstGeom>
        </p:spPr>
      </p:pic>
      <p:sp>
        <p:nvSpPr>
          <p:cNvPr id="53" name="PoljeZBesedilom 52">
            <a:extLst>
              <a:ext uri="{FF2B5EF4-FFF2-40B4-BE49-F238E27FC236}">
                <a16:creationId xmlns:a16="http://schemas.microsoft.com/office/drawing/2014/main" id="{D6945AB5-27AF-416F-8F83-F2B5F55998B6}"/>
              </a:ext>
            </a:extLst>
          </p:cNvPr>
          <p:cNvSpPr txBox="1"/>
          <p:nvPr/>
        </p:nvSpPr>
        <p:spPr>
          <a:xfrm>
            <a:off x="756183" y="123149"/>
            <a:ext cx="768881" cy="212201"/>
          </a:xfrm>
          <a:prstGeom prst="rect">
            <a:avLst/>
          </a:prstGeom>
          <a:noFill/>
        </p:spPr>
        <p:txBody>
          <a:bodyPr wrap="square" rtlCol="0">
            <a:spAutoFit/>
          </a:bodyPr>
          <a:lstStyle/>
          <a:p>
            <a:r>
              <a:rPr lang="sl-SI" sz="800" dirty="0"/>
              <a:t>Osnovna šola</a:t>
            </a:r>
          </a:p>
        </p:txBody>
      </p:sp>
      <p:pic>
        <p:nvPicPr>
          <p:cNvPr id="54" name="Slika 53">
            <a:extLst>
              <a:ext uri="{FF2B5EF4-FFF2-40B4-BE49-F238E27FC236}">
                <a16:creationId xmlns:a16="http://schemas.microsoft.com/office/drawing/2014/main" id="{D43B67AC-C978-4383-8A4D-C2F0ED322BF1}"/>
              </a:ext>
            </a:extLst>
          </p:cNvPr>
          <p:cNvPicPr>
            <a:picLocks noChangeAspect="1"/>
          </p:cNvPicPr>
          <p:nvPr/>
        </p:nvPicPr>
        <p:blipFill>
          <a:blip r:embed="rId13" cstate="print">
            <a:extLst>
              <a:ext uri="{28A0092B-C50C-407E-A947-70E740481C1C}">
                <a14:useLocalDpi xmlns:a14="http://schemas.microsoft.com/office/drawing/2010/main"/>
              </a:ext>
            </a:extLst>
          </a:blip>
          <a:srcRect/>
          <a:stretch/>
        </p:blipFill>
        <p:spPr>
          <a:xfrm>
            <a:off x="1312246" y="1738230"/>
            <a:ext cx="1066439" cy="1595613"/>
          </a:xfrm>
          <a:prstGeom prst="rect">
            <a:avLst/>
          </a:prstGeom>
        </p:spPr>
      </p:pic>
      <p:pic>
        <p:nvPicPr>
          <p:cNvPr id="73" name="Slika 72">
            <a:extLst>
              <a:ext uri="{FF2B5EF4-FFF2-40B4-BE49-F238E27FC236}">
                <a16:creationId xmlns:a16="http://schemas.microsoft.com/office/drawing/2014/main" id="{3CEFB2C5-4E02-47E5-B58B-BD21DA25B050}"/>
              </a:ext>
            </a:extLst>
          </p:cNvPr>
          <p:cNvPicPr>
            <a:picLocks noChangeAspect="1"/>
          </p:cNvPicPr>
          <p:nvPr/>
        </p:nvPicPr>
        <p:blipFill rotWithShape="1">
          <a:blip r:embed="rId14" cstate="print">
            <a:extLst>
              <a:ext uri="{28A0092B-C50C-407E-A947-70E740481C1C}">
                <a14:useLocalDpi xmlns:a14="http://schemas.microsoft.com/office/drawing/2010/main"/>
              </a:ext>
            </a:extLst>
          </a:blip>
          <a:srcRect/>
          <a:stretch/>
        </p:blipFill>
        <p:spPr>
          <a:xfrm>
            <a:off x="217973" y="1756820"/>
            <a:ext cx="1046762" cy="1595613"/>
          </a:xfrm>
          <a:prstGeom prst="rect">
            <a:avLst/>
          </a:prstGeom>
        </p:spPr>
      </p:pic>
      <p:sp>
        <p:nvSpPr>
          <p:cNvPr id="74" name="PoljeZBesedilom 73">
            <a:extLst>
              <a:ext uri="{FF2B5EF4-FFF2-40B4-BE49-F238E27FC236}">
                <a16:creationId xmlns:a16="http://schemas.microsoft.com/office/drawing/2014/main" id="{59894BCD-4BEA-4754-8B88-EE82EAFBA9D2}"/>
              </a:ext>
            </a:extLst>
          </p:cNvPr>
          <p:cNvSpPr txBox="1"/>
          <p:nvPr/>
        </p:nvSpPr>
        <p:spPr>
          <a:xfrm>
            <a:off x="563472" y="1713761"/>
            <a:ext cx="768881" cy="212201"/>
          </a:xfrm>
          <a:prstGeom prst="rect">
            <a:avLst/>
          </a:prstGeom>
          <a:noFill/>
        </p:spPr>
        <p:txBody>
          <a:bodyPr wrap="square" rtlCol="0">
            <a:spAutoFit/>
          </a:bodyPr>
          <a:lstStyle/>
          <a:p>
            <a:r>
              <a:rPr lang="sl-SI" sz="800" dirty="0"/>
              <a:t>Kulturni dom</a:t>
            </a:r>
          </a:p>
        </p:txBody>
      </p:sp>
      <p:sp>
        <p:nvSpPr>
          <p:cNvPr id="56" name="PoljeZBesedilom 55">
            <a:extLst>
              <a:ext uri="{FF2B5EF4-FFF2-40B4-BE49-F238E27FC236}">
                <a16:creationId xmlns:a16="http://schemas.microsoft.com/office/drawing/2014/main" id="{0035DB42-69F8-40B4-9FE8-9F86ABEADEBD}"/>
              </a:ext>
            </a:extLst>
          </p:cNvPr>
          <p:cNvSpPr txBox="1"/>
          <p:nvPr/>
        </p:nvSpPr>
        <p:spPr>
          <a:xfrm>
            <a:off x="4080361" y="1697492"/>
            <a:ext cx="768881" cy="212201"/>
          </a:xfrm>
          <a:prstGeom prst="rect">
            <a:avLst/>
          </a:prstGeom>
          <a:noFill/>
        </p:spPr>
        <p:txBody>
          <a:bodyPr wrap="square" rtlCol="0">
            <a:spAutoFit/>
          </a:bodyPr>
          <a:lstStyle/>
          <a:p>
            <a:r>
              <a:rPr lang="sl-SI" sz="800" dirty="0"/>
              <a:t>Knjižnica</a:t>
            </a:r>
          </a:p>
        </p:txBody>
      </p:sp>
      <p:grpSp>
        <p:nvGrpSpPr>
          <p:cNvPr id="57" name="Skupina 56">
            <a:extLst>
              <a:ext uri="{FF2B5EF4-FFF2-40B4-BE49-F238E27FC236}">
                <a16:creationId xmlns:a16="http://schemas.microsoft.com/office/drawing/2014/main" id="{BD8E2FC6-2A27-4C81-86FD-3DBA448EB4FA}"/>
              </a:ext>
            </a:extLst>
          </p:cNvPr>
          <p:cNvGrpSpPr/>
          <p:nvPr/>
        </p:nvGrpSpPr>
        <p:grpSpPr>
          <a:xfrm>
            <a:off x="2446868" y="3329948"/>
            <a:ext cx="1066439" cy="1609833"/>
            <a:chOff x="5430646" y="4880936"/>
            <a:chExt cx="1130468" cy="1634437"/>
          </a:xfrm>
        </p:grpSpPr>
        <p:pic>
          <p:nvPicPr>
            <p:cNvPr id="71" name="Slika 70">
              <a:extLst>
                <a:ext uri="{FF2B5EF4-FFF2-40B4-BE49-F238E27FC236}">
                  <a16:creationId xmlns:a16="http://schemas.microsoft.com/office/drawing/2014/main" id="{D800F56D-8290-4CED-B903-C80DB9113EB3}"/>
                </a:ext>
              </a:extLst>
            </p:cNvPr>
            <p:cNvPicPr>
              <a:picLocks noChangeAspect="1"/>
            </p:cNvPicPr>
            <p:nvPr/>
          </p:nvPicPr>
          <p:blipFill>
            <a:blip r:embed="rId15" cstate="print">
              <a:extLst>
                <a:ext uri="{28A0092B-C50C-407E-A947-70E740481C1C}">
                  <a14:useLocalDpi xmlns:a14="http://schemas.microsoft.com/office/drawing/2010/main"/>
                </a:ext>
              </a:extLst>
            </a:blip>
            <a:srcRect/>
            <a:stretch/>
          </p:blipFill>
          <p:spPr>
            <a:xfrm>
              <a:off x="5430646" y="4895373"/>
              <a:ext cx="1130468" cy="1620000"/>
            </a:xfrm>
            <a:prstGeom prst="rect">
              <a:avLst/>
            </a:prstGeom>
          </p:spPr>
        </p:pic>
        <p:sp>
          <p:nvSpPr>
            <p:cNvPr id="72" name="PoljeZBesedilom 71">
              <a:extLst>
                <a:ext uri="{FF2B5EF4-FFF2-40B4-BE49-F238E27FC236}">
                  <a16:creationId xmlns:a16="http://schemas.microsoft.com/office/drawing/2014/main" id="{788A809A-5FAD-44EF-9602-A6E8FE1F587A}"/>
                </a:ext>
              </a:extLst>
            </p:cNvPr>
            <p:cNvSpPr txBox="1"/>
            <p:nvPr/>
          </p:nvSpPr>
          <p:spPr>
            <a:xfrm>
              <a:off x="5909446" y="4880936"/>
              <a:ext cx="640563" cy="338554"/>
            </a:xfrm>
            <a:prstGeom prst="rect">
              <a:avLst/>
            </a:prstGeom>
            <a:noFill/>
          </p:spPr>
          <p:txBody>
            <a:bodyPr wrap="square" rtlCol="0">
              <a:spAutoFit/>
            </a:bodyPr>
            <a:lstStyle/>
            <a:p>
              <a:r>
                <a:rPr lang="sl-SI" sz="800" dirty="0"/>
                <a:t>Mladinski</a:t>
              </a:r>
            </a:p>
            <a:p>
              <a:r>
                <a:rPr lang="sl-SI" sz="800" dirty="0"/>
                <a:t>center</a:t>
              </a:r>
            </a:p>
          </p:txBody>
        </p:sp>
      </p:grpSp>
      <p:grpSp>
        <p:nvGrpSpPr>
          <p:cNvPr id="58" name="Skupina 57">
            <a:extLst>
              <a:ext uri="{FF2B5EF4-FFF2-40B4-BE49-F238E27FC236}">
                <a16:creationId xmlns:a16="http://schemas.microsoft.com/office/drawing/2014/main" id="{5F6310C6-83A1-4EAE-A808-3D2D14237C8B}"/>
              </a:ext>
            </a:extLst>
          </p:cNvPr>
          <p:cNvGrpSpPr/>
          <p:nvPr/>
        </p:nvGrpSpPr>
        <p:grpSpPr>
          <a:xfrm>
            <a:off x="1332350" y="72424"/>
            <a:ext cx="1147914" cy="1615701"/>
            <a:chOff x="5430646" y="3221394"/>
            <a:chExt cx="1216834" cy="1640395"/>
          </a:xfrm>
        </p:grpSpPr>
        <p:pic>
          <p:nvPicPr>
            <p:cNvPr id="69" name="Slika 68">
              <a:extLst>
                <a:ext uri="{FF2B5EF4-FFF2-40B4-BE49-F238E27FC236}">
                  <a16:creationId xmlns:a16="http://schemas.microsoft.com/office/drawing/2014/main" id="{7ECF80D5-4FC5-4601-8C02-BE2868F51A14}"/>
                </a:ext>
              </a:extLst>
            </p:cNvPr>
            <p:cNvPicPr>
              <a:picLocks noChangeAspect="1"/>
            </p:cNvPicPr>
            <p:nvPr/>
          </p:nvPicPr>
          <p:blipFill>
            <a:blip r:embed="rId16" cstate="print">
              <a:extLst>
                <a:ext uri="{28A0092B-C50C-407E-A947-70E740481C1C}">
                  <a14:useLocalDpi xmlns:a14="http://schemas.microsoft.com/office/drawing/2010/main"/>
                </a:ext>
              </a:extLst>
            </a:blip>
            <a:srcRect/>
            <a:stretch/>
          </p:blipFill>
          <p:spPr>
            <a:xfrm>
              <a:off x="5430646" y="3241789"/>
              <a:ext cx="1130468" cy="1620000"/>
            </a:xfrm>
            <a:prstGeom prst="rect">
              <a:avLst/>
            </a:prstGeom>
          </p:spPr>
        </p:pic>
        <p:sp>
          <p:nvSpPr>
            <p:cNvPr id="70" name="PoljeZBesedilom 69">
              <a:extLst>
                <a:ext uri="{FF2B5EF4-FFF2-40B4-BE49-F238E27FC236}">
                  <a16:creationId xmlns:a16="http://schemas.microsoft.com/office/drawing/2014/main" id="{4E60B091-2ABD-40D7-8899-D454C903D1A7}"/>
                </a:ext>
              </a:extLst>
            </p:cNvPr>
            <p:cNvSpPr txBox="1"/>
            <p:nvPr/>
          </p:nvSpPr>
          <p:spPr>
            <a:xfrm>
              <a:off x="6006917" y="3221394"/>
              <a:ext cx="640563" cy="215444"/>
            </a:xfrm>
            <a:prstGeom prst="rect">
              <a:avLst/>
            </a:prstGeom>
            <a:noFill/>
          </p:spPr>
          <p:txBody>
            <a:bodyPr wrap="square" rtlCol="0">
              <a:spAutoFit/>
            </a:bodyPr>
            <a:lstStyle/>
            <a:p>
              <a:r>
                <a:rPr lang="sl-SI" sz="800" dirty="0"/>
                <a:t>Občina</a:t>
              </a:r>
            </a:p>
          </p:txBody>
        </p:sp>
      </p:grpSp>
      <p:sp>
        <p:nvSpPr>
          <p:cNvPr id="59" name="PoljeZBesedilom 58">
            <a:extLst>
              <a:ext uri="{FF2B5EF4-FFF2-40B4-BE49-F238E27FC236}">
                <a16:creationId xmlns:a16="http://schemas.microsoft.com/office/drawing/2014/main" id="{BF325D34-8B48-4AC1-A0D2-628F9A6416BE}"/>
              </a:ext>
            </a:extLst>
          </p:cNvPr>
          <p:cNvSpPr txBox="1"/>
          <p:nvPr/>
        </p:nvSpPr>
        <p:spPr>
          <a:xfrm>
            <a:off x="1712302" y="1716390"/>
            <a:ext cx="768881" cy="212201"/>
          </a:xfrm>
          <a:prstGeom prst="rect">
            <a:avLst/>
          </a:prstGeom>
          <a:noFill/>
        </p:spPr>
        <p:txBody>
          <a:bodyPr wrap="square" rtlCol="0">
            <a:spAutoFit/>
          </a:bodyPr>
          <a:lstStyle/>
          <a:p>
            <a:r>
              <a:rPr lang="sl-SI" sz="800" dirty="0"/>
              <a:t>Bolnišnica</a:t>
            </a:r>
          </a:p>
        </p:txBody>
      </p:sp>
      <p:pic>
        <p:nvPicPr>
          <p:cNvPr id="60" name="Slika 59">
            <a:extLst>
              <a:ext uri="{FF2B5EF4-FFF2-40B4-BE49-F238E27FC236}">
                <a16:creationId xmlns:a16="http://schemas.microsoft.com/office/drawing/2014/main" id="{8556F671-434A-4CC9-8255-472F742EC501}"/>
              </a:ext>
            </a:extLst>
          </p:cNvPr>
          <p:cNvPicPr>
            <a:picLocks noChangeAspect="1"/>
          </p:cNvPicPr>
          <p:nvPr/>
        </p:nvPicPr>
        <p:blipFill>
          <a:blip r:embed="rId17" cstate="print">
            <a:extLst>
              <a:ext uri="{28A0092B-C50C-407E-A947-70E740481C1C}">
                <a14:useLocalDpi xmlns:a14="http://schemas.microsoft.com/office/drawing/2010/main"/>
              </a:ext>
            </a:extLst>
          </a:blip>
          <a:srcRect/>
          <a:stretch/>
        </p:blipFill>
        <p:spPr>
          <a:xfrm>
            <a:off x="1312246" y="3365221"/>
            <a:ext cx="1066439" cy="1595613"/>
          </a:xfrm>
          <a:prstGeom prst="rect">
            <a:avLst/>
          </a:prstGeom>
        </p:spPr>
      </p:pic>
      <p:grpSp>
        <p:nvGrpSpPr>
          <p:cNvPr id="61" name="Skupina 60">
            <a:extLst>
              <a:ext uri="{FF2B5EF4-FFF2-40B4-BE49-F238E27FC236}">
                <a16:creationId xmlns:a16="http://schemas.microsoft.com/office/drawing/2014/main" id="{9C4290A2-390C-423A-9631-C606274871F5}"/>
              </a:ext>
            </a:extLst>
          </p:cNvPr>
          <p:cNvGrpSpPr/>
          <p:nvPr/>
        </p:nvGrpSpPr>
        <p:grpSpPr>
          <a:xfrm>
            <a:off x="191820" y="3337377"/>
            <a:ext cx="1176838" cy="1625725"/>
            <a:chOff x="3040205" y="4888479"/>
            <a:chExt cx="1247495" cy="1650572"/>
          </a:xfrm>
        </p:grpSpPr>
        <p:pic>
          <p:nvPicPr>
            <p:cNvPr id="67" name="Slika 66">
              <a:extLst>
                <a:ext uri="{FF2B5EF4-FFF2-40B4-BE49-F238E27FC236}">
                  <a16:creationId xmlns:a16="http://schemas.microsoft.com/office/drawing/2014/main" id="{2173D582-C3C8-465F-9EEB-810F80F5A62D}"/>
                </a:ext>
              </a:extLst>
            </p:cNvPr>
            <p:cNvPicPr>
              <a:picLocks noChangeAspect="1"/>
            </p:cNvPicPr>
            <p:nvPr/>
          </p:nvPicPr>
          <p:blipFill>
            <a:blip r:embed="rId18" cstate="print">
              <a:extLst>
                <a:ext uri="{28A0092B-C50C-407E-A947-70E740481C1C}">
                  <a14:useLocalDpi xmlns:a14="http://schemas.microsoft.com/office/drawing/2010/main"/>
                </a:ext>
              </a:extLst>
            </a:blip>
            <a:srcRect/>
            <a:stretch/>
          </p:blipFill>
          <p:spPr>
            <a:xfrm>
              <a:off x="3040205" y="4919051"/>
              <a:ext cx="1130468" cy="1620000"/>
            </a:xfrm>
            <a:prstGeom prst="rect">
              <a:avLst/>
            </a:prstGeom>
          </p:spPr>
        </p:pic>
        <p:sp>
          <p:nvSpPr>
            <p:cNvPr id="68" name="PoljeZBesedilom 67">
              <a:extLst>
                <a:ext uri="{FF2B5EF4-FFF2-40B4-BE49-F238E27FC236}">
                  <a16:creationId xmlns:a16="http://schemas.microsoft.com/office/drawing/2014/main" id="{E6A7DC12-C019-42CF-B352-1B12A5308BA0}"/>
                </a:ext>
              </a:extLst>
            </p:cNvPr>
            <p:cNvSpPr txBox="1"/>
            <p:nvPr/>
          </p:nvSpPr>
          <p:spPr>
            <a:xfrm>
              <a:off x="3581528" y="4888479"/>
              <a:ext cx="706172" cy="461665"/>
            </a:xfrm>
            <a:prstGeom prst="rect">
              <a:avLst/>
            </a:prstGeom>
            <a:noFill/>
          </p:spPr>
          <p:txBody>
            <a:bodyPr wrap="square" rtlCol="0">
              <a:spAutoFit/>
            </a:bodyPr>
            <a:lstStyle/>
            <a:p>
              <a:r>
                <a:rPr lang="sl-SI" sz="800" dirty="0"/>
                <a:t>sr. ekonomska in vrtec</a:t>
              </a:r>
            </a:p>
          </p:txBody>
        </p:sp>
      </p:grpSp>
      <p:grpSp>
        <p:nvGrpSpPr>
          <p:cNvPr id="62" name="Skupina 61">
            <a:extLst>
              <a:ext uri="{FF2B5EF4-FFF2-40B4-BE49-F238E27FC236}">
                <a16:creationId xmlns:a16="http://schemas.microsoft.com/office/drawing/2014/main" id="{90B450FA-5A5A-48E9-B1B6-04BCE9E3838A}"/>
              </a:ext>
            </a:extLst>
          </p:cNvPr>
          <p:cNvGrpSpPr/>
          <p:nvPr/>
        </p:nvGrpSpPr>
        <p:grpSpPr>
          <a:xfrm>
            <a:off x="2473887" y="1729836"/>
            <a:ext cx="1066439" cy="1609833"/>
            <a:chOff x="4240944" y="4919051"/>
            <a:chExt cx="1130468" cy="1634437"/>
          </a:xfrm>
        </p:grpSpPr>
        <p:pic>
          <p:nvPicPr>
            <p:cNvPr id="65" name="Slika 64">
              <a:extLst>
                <a:ext uri="{FF2B5EF4-FFF2-40B4-BE49-F238E27FC236}">
                  <a16:creationId xmlns:a16="http://schemas.microsoft.com/office/drawing/2014/main" id="{E9C13381-F2A0-4C5A-A2BD-0E11D2CD413E}"/>
                </a:ext>
              </a:extLst>
            </p:cNvPr>
            <p:cNvPicPr>
              <a:picLocks noChangeAspect="1"/>
            </p:cNvPicPr>
            <p:nvPr/>
          </p:nvPicPr>
          <p:blipFill>
            <a:blip r:embed="rId19" cstate="print">
              <a:extLst>
                <a:ext uri="{28A0092B-C50C-407E-A947-70E740481C1C}">
                  <a14:useLocalDpi xmlns:a14="http://schemas.microsoft.com/office/drawing/2010/main"/>
                </a:ext>
              </a:extLst>
            </a:blip>
            <a:srcRect/>
            <a:stretch/>
          </p:blipFill>
          <p:spPr>
            <a:xfrm>
              <a:off x="4240944" y="4933488"/>
              <a:ext cx="1130468" cy="1620000"/>
            </a:xfrm>
            <a:prstGeom prst="rect">
              <a:avLst/>
            </a:prstGeom>
          </p:spPr>
        </p:pic>
        <p:sp>
          <p:nvSpPr>
            <p:cNvPr id="66" name="PoljeZBesedilom 65">
              <a:extLst>
                <a:ext uri="{FF2B5EF4-FFF2-40B4-BE49-F238E27FC236}">
                  <a16:creationId xmlns:a16="http://schemas.microsoft.com/office/drawing/2014/main" id="{EC9E4789-474F-469A-8371-E92DC50F1E4C}"/>
                </a:ext>
              </a:extLst>
            </p:cNvPr>
            <p:cNvSpPr txBox="1"/>
            <p:nvPr/>
          </p:nvSpPr>
          <p:spPr>
            <a:xfrm>
              <a:off x="4795141" y="4919051"/>
              <a:ext cx="565166" cy="215444"/>
            </a:xfrm>
            <a:prstGeom prst="rect">
              <a:avLst/>
            </a:prstGeom>
            <a:noFill/>
          </p:spPr>
          <p:txBody>
            <a:bodyPr wrap="square" rtlCol="0">
              <a:spAutoFit/>
            </a:bodyPr>
            <a:lstStyle/>
            <a:p>
              <a:r>
                <a:rPr lang="sl-SI" sz="800" dirty="0"/>
                <a:t>stadion</a:t>
              </a:r>
            </a:p>
          </p:txBody>
        </p:sp>
      </p:grpSp>
      <p:sp>
        <p:nvSpPr>
          <p:cNvPr id="63" name="PoljeZBesedilom 62">
            <a:extLst>
              <a:ext uri="{FF2B5EF4-FFF2-40B4-BE49-F238E27FC236}">
                <a16:creationId xmlns:a16="http://schemas.microsoft.com/office/drawing/2014/main" id="{3ECC5212-3591-4279-933E-4E00BEF3D95E}"/>
              </a:ext>
            </a:extLst>
          </p:cNvPr>
          <p:cNvSpPr txBox="1"/>
          <p:nvPr/>
        </p:nvSpPr>
        <p:spPr>
          <a:xfrm>
            <a:off x="1787912" y="3352533"/>
            <a:ext cx="604282" cy="212201"/>
          </a:xfrm>
          <a:prstGeom prst="rect">
            <a:avLst/>
          </a:prstGeom>
          <a:noFill/>
        </p:spPr>
        <p:txBody>
          <a:bodyPr wrap="square" rtlCol="0">
            <a:spAutoFit/>
          </a:bodyPr>
          <a:lstStyle/>
          <a:p>
            <a:r>
              <a:rPr lang="sl-SI" sz="800" dirty="0"/>
              <a:t>lekarna</a:t>
            </a:r>
          </a:p>
        </p:txBody>
      </p:sp>
      <p:sp>
        <p:nvSpPr>
          <p:cNvPr id="64" name="PoljeZBesedilom 63">
            <a:extLst>
              <a:ext uri="{FF2B5EF4-FFF2-40B4-BE49-F238E27FC236}">
                <a16:creationId xmlns:a16="http://schemas.microsoft.com/office/drawing/2014/main" id="{DEFDE339-1018-4707-93F9-693B6AAA86A2}"/>
              </a:ext>
            </a:extLst>
          </p:cNvPr>
          <p:cNvSpPr txBox="1"/>
          <p:nvPr/>
        </p:nvSpPr>
        <p:spPr>
          <a:xfrm>
            <a:off x="4024836" y="3314853"/>
            <a:ext cx="787311" cy="333458"/>
          </a:xfrm>
          <a:prstGeom prst="rect">
            <a:avLst/>
          </a:prstGeom>
          <a:noFill/>
        </p:spPr>
        <p:txBody>
          <a:bodyPr wrap="square" rtlCol="0">
            <a:spAutoFit/>
          </a:bodyPr>
          <a:lstStyle/>
          <a:p>
            <a:r>
              <a:rPr lang="sl-SI" sz="800" dirty="0"/>
              <a:t>Dom starostnikov</a:t>
            </a:r>
          </a:p>
        </p:txBody>
      </p:sp>
      <p:sp>
        <p:nvSpPr>
          <p:cNvPr id="43" name="PoljeZBesedilom 42">
            <a:extLst>
              <a:ext uri="{FF2B5EF4-FFF2-40B4-BE49-F238E27FC236}">
                <a16:creationId xmlns:a16="http://schemas.microsoft.com/office/drawing/2014/main" id="{3CE31F08-2886-44DF-A31C-29E85B903A36}"/>
              </a:ext>
            </a:extLst>
          </p:cNvPr>
          <p:cNvSpPr txBox="1"/>
          <p:nvPr/>
        </p:nvSpPr>
        <p:spPr>
          <a:xfrm>
            <a:off x="5265761" y="3309757"/>
            <a:ext cx="600251" cy="338554"/>
          </a:xfrm>
          <a:prstGeom prst="rect">
            <a:avLst/>
          </a:prstGeom>
          <a:noFill/>
        </p:spPr>
        <p:txBody>
          <a:bodyPr wrap="square" rtlCol="0">
            <a:spAutoFit/>
          </a:bodyPr>
          <a:lstStyle/>
          <a:p>
            <a:r>
              <a:rPr lang="sl-SI" sz="800" dirty="0"/>
              <a:t>Glasbena </a:t>
            </a:r>
          </a:p>
          <a:p>
            <a:r>
              <a:rPr lang="sl-SI" sz="800" dirty="0"/>
              <a:t>šola</a:t>
            </a:r>
          </a:p>
        </p:txBody>
      </p:sp>
      <p:pic>
        <p:nvPicPr>
          <p:cNvPr id="48" name="Slika 47">
            <a:extLst>
              <a:ext uri="{FF2B5EF4-FFF2-40B4-BE49-F238E27FC236}">
                <a16:creationId xmlns:a16="http://schemas.microsoft.com/office/drawing/2014/main" id="{03337CEE-FE99-4EF7-B848-E422FB5FF756}"/>
              </a:ext>
            </a:extLst>
          </p:cNvPr>
          <p:cNvPicPr>
            <a:picLocks noChangeAspect="1"/>
          </p:cNvPicPr>
          <p:nvPr/>
        </p:nvPicPr>
        <p:blipFill>
          <a:blip r:embed="rId20" cstate="print">
            <a:extLst>
              <a:ext uri="{28A0092B-C50C-407E-A947-70E740481C1C}">
                <a14:useLocalDpi xmlns:a14="http://schemas.microsoft.com/office/drawing/2010/main"/>
              </a:ext>
            </a:extLst>
          </a:blip>
          <a:srcRect/>
          <a:stretch/>
        </p:blipFill>
        <p:spPr>
          <a:xfrm>
            <a:off x="197589" y="5057356"/>
            <a:ext cx="1066439" cy="1595613"/>
          </a:xfrm>
          <a:prstGeom prst="rect">
            <a:avLst/>
          </a:prstGeom>
        </p:spPr>
      </p:pic>
      <p:sp>
        <p:nvSpPr>
          <p:cNvPr id="83" name="PoljeZBesedilom 82">
            <a:extLst>
              <a:ext uri="{FF2B5EF4-FFF2-40B4-BE49-F238E27FC236}">
                <a16:creationId xmlns:a16="http://schemas.microsoft.com/office/drawing/2014/main" id="{495A0922-1836-444A-986F-6D2283556A1D}"/>
              </a:ext>
            </a:extLst>
          </p:cNvPr>
          <p:cNvSpPr txBox="1"/>
          <p:nvPr/>
        </p:nvSpPr>
        <p:spPr>
          <a:xfrm>
            <a:off x="739661" y="5012742"/>
            <a:ext cx="600251" cy="338554"/>
          </a:xfrm>
          <a:prstGeom prst="rect">
            <a:avLst/>
          </a:prstGeom>
          <a:noFill/>
        </p:spPr>
        <p:txBody>
          <a:bodyPr wrap="square" rtlCol="0">
            <a:spAutoFit/>
          </a:bodyPr>
          <a:lstStyle/>
          <a:p>
            <a:r>
              <a:rPr lang="sl-SI" sz="800" dirty="0"/>
              <a:t>Upravna enota</a:t>
            </a:r>
          </a:p>
        </p:txBody>
      </p:sp>
      <p:pic>
        <p:nvPicPr>
          <p:cNvPr id="85" name="Slika 84">
            <a:extLst>
              <a:ext uri="{FF2B5EF4-FFF2-40B4-BE49-F238E27FC236}">
                <a16:creationId xmlns:a16="http://schemas.microsoft.com/office/drawing/2014/main" id="{BB0FF1FA-9934-4800-B5A4-EEB0E0396894}"/>
              </a:ext>
            </a:extLst>
          </p:cNvPr>
          <p:cNvPicPr>
            <a:picLocks noChangeAspect="1"/>
          </p:cNvPicPr>
          <p:nvPr/>
        </p:nvPicPr>
        <p:blipFill>
          <a:blip r:embed="rId21" cstate="print">
            <a:extLst>
              <a:ext uri="{28A0092B-C50C-407E-A947-70E740481C1C}">
                <a14:useLocalDpi xmlns:a14="http://schemas.microsoft.com/office/drawing/2010/main"/>
              </a:ext>
            </a:extLst>
          </a:blip>
          <a:srcRect/>
          <a:stretch/>
        </p:blipFill>
        <p:spPr>
          <a:xfrm>
            <a:off x="1352489" y="5057356"/>
            <a:ext cx="1066439" cy="1595613"/>
          </a:xfrm>
          <a:prstGeom prst="rect">
            <a:avLst/>
          </a:prstGeom>
        </p:spPr>
      </p:pic>
      <p:sp>
        <p:nvSpPr>
          <p:cNvPr id="86" name="PoljeZBesedilom 85">
            <a:extLst>
              <a:ext uri="{FF2B5EF4-FFF2-40B4-BE49-F238E27FC236}">
                <a16:creationId xmlns:a16="http://schemas.microsoft.com/office/drawing/2014/main" id="{5DBE4EB8-EAB4-4C5E-829D-7725E0E8C9F5}"/>
              </a:ext>
            </a:extLst>
          </p:cNvPr>
          <p:cNvSpPr txBox="1"/>
          <p:nvPr/>
        </p:nvSpPr>
        <p:spPr>
          <a:xfrm>
            <a:off x="1937308" y="5029512"/>
            <a:ext cx="600251" cy="461665"/>
          </a:xfrm>
          <a:prstGeom prst="rect">
            <a:avLst/>
          </a:prstGeom>
          <a:noFill/>
        </p:spPr>
        <p:txBody>
          <a:bodyPr wrap="square" rtlCol="0">
            <a:spAutoFit/>
          </a:bodyPr>
          <a:lstStyle/>
          <a:p>
            <a:r>
              <a:rPr lang="sl-SI" sz="800" dirty="0"/>
              <a:t>Cerkev sv. Lovrenca</a:t>
            </a:r>
          </a:p>
        </p:txBody>
      </p:sp>
      <p:pic>
        <p:nvPicPr>
          <p:cNvPr id="87" name="Slika 86">
            <a:extLst>
              <a:ext uri="{FF2B5EF4-FFF2-40B4-BE49-F238E27FC236}">
                <a16:creationId xmlns:a16="http://schemas.microsoft.com/office/drawing/2014/main" id="{A65AF8CB-E940-4350-B488-5A111FCCF94A}"/>
              </a:ext>
            </a:extLst>
          </p:cNvPr>
          <p:cNvPicPr>
            <a:picLocks noChangeAspect="1"/>
          </p:cNvPicPr>
          <p:nvPr/>
        </p:nvPicPr>
        <p:blipFill>
          <a:blip r:embed="rId22" cstate="print">
            <a:extLst>
              <a:ext uri="{28A0092B-C50C-407E-A947-70E740481C1C}">
                <a14:useLocalDpi xmlns:a14="http://schemas.microsoft.com/office/drawing/2010/main"/>
              </a:ext>
            </a:extLst>
          </a:blip>
          <a:srcRect/>
          <a:stretch/>
        </p:blipFill>
        <p:spPr>
          <a:xfrm>
            <a:off x="2480264" y="5057356"/>
            <a:ext cx="1066439" cy="1595613"/>
          </a:xfrm>
          <a:prstGeom prst="rect">
            <a:avLst/>
          </a:prstGeom>
        </p:spPr>
      </p:pic>
      <p:sp>
        <p:nvSpPr>
          <p:cNvPr id="88" name="PoljeZBesedilom 87">
            <a:extLst>
              <a:ext uri="{FF2B5EF4-FFF2-40B4-BE49-F238E27FC236}">
                <a16:creationId xmlns:a16="http://schemas.microsoft.com/office/drawing/2014/main" id="{5142F6C5-C896-45F9-8993-075D40A7F792}"/>
              </a:ext>
            </a:extLst>
          </p:cNvPr>
          <p:cNvSpPr txBox="1"/>
          <p:nvPr/>
        </p:nvSpPr>
        <p:spPr>
          <a:xfrm>
            <a:off x="3023220" y="5029170"/>
            <a:ext cx="600251" cy="338554"/>
          </a:xfrm>
          <a:prstGeom prst="rect">
            <a:avLst/>
          </a:prstGeom>
          <a:noFill/>
        </p:spPr>
        <p:txBody>
          <a:bodyPr wrap="square" rtlCol="0">
            <a:spAutoFit/>
          </a:bodyPr>
          <a:lstStyle/>
          <a:p>
            <a:r>
              <a:rPr lang="sl-SI" sz="800"/>
              <a:t>vrtec </a:t>
            </a:r>
            <a:r>
              <a:rPr lang="sl-SI" sz="800" dirty="0"/>
              <a:t>Mavrica</a:t>
            </a:r>
          </a:p>
        </p:txBody>
      </p:sp>
      <p:pic>
        <p:nvPicPr>
          <p:cNvPr id="89" name="Slika 88">
            <a:extLst>
              <a:ext uri="{FF2B5EF4-FFF2-40B4-BE49-F238E27FC236}">
                <a16:creationId xmlns:a16="http://schemas.microsoft.com/office/drawing/2014/main" id="{7CC8082C-B36C-4792-BE8D-7FF9C2CC931F}"/>
              </a:ext>
            </a:extLst>
          </p:cNvPr>
          <p:cNvPicPr>
            <a:picLocks noChangeAspect="1"/>
          </p:cNvPicPr>
          <p:nvPr/>
        </p:nvPicPr>
        <p:blipFill>
          <a:blip r:embed="rId23" cstate="print">
            <a:extLst>
              <a:ext uri="{28A0092B-C50C-407E-A947-70E740481C1C}">
                <a14:useLocalDpi xmlns:a14="http://schemas.microsoft.com/office/drawing/2010/main"/>
              </a:ext>
            </a:extLst>
          </a:blip>
          <a:srcRect/>
          <a:stretch/>
        </p:blipFill>
        <p:spPr>
          <a:xfrm>
            <a:off x="3607511" y="5087450"/>
            <a:ext cx="1066439" cy="1595613"/>
          </a:xfrm>
          <a:prstGeom prst="rect">
            <a:avLst/>
          </a:prstGeom>
        </p:spPr>
      </p:pic>
      <p:sp>
        <p:nvSpPr>
          <p:cNvPr id="90" name="PoljeZBesedilom 89">
            <a:extLst>
              <a:ext uri="{FF2B5EF4-FFF2-40B4-BE49-F238E27FC236}">
                <a16:creationId xmlns:a16="http://schemas.microsoft.com/office/drawing/2014/main" id="{2E0652F1-16B7-4E4F-9EF5-761F271BBED2}"/>
              </a:ext>
            </a:extLst>
          </p:cNvPr>
          <p:cNvSpPr txBox="1"/>
          <p:nvPr/>
        </p:nvSpPr>
        <p:spPr>
          <a:xfrm>
            <a:off x="4166427" y="5044900"/>
            <a:ext cx="600251" cy="338554"/>
          </a:xfrm>
          <a:prstGeom prst="rect">
            <a:avLst/>
          </a:prstGeom>
          <a:noFill/>
        </p:spPr>
        <p:txBody>
          <a:bodyPr wrap="square" rtlCol="0">
            <a:spAutoFit/>
          </a:bodyPr>
          <a:lstStyle/>
          <a:p>
            <a:r>
              <a:rPr lang="sl-SI" sz="800" dirty="0"/>
              <a:t>Vrtec Oblaček</a:t>
            </a:r>
          </a:p>
        </p:txBody>
      </p:sp>
      <p:pic>
        <p:nvPicPr>
          <p:cNvPr id="91" name="Slika 90">
            <a:extLst>
              <a:ext uri="{FF2B5EF4-FFF2-40B4-BE49-F238E27FC236}">
                <a16:creationId xmlns:a16="http://schemas.microsoft.com/office/drawing/2014/main" id="{D22A747E-3C08-4052-BEE4-94434621E9B6}"/>
              </a:ext>
            </a:extLst>
          </p:cNvPr>
          <p:cNvPicPr>
            <a:picLocks noChangeAspect="1"/>
          </p:cNvPicPr>
          <p:nvPr/>
        </p:nvPicPr>
        <p:blipFill>
          <a:blip r:embed="rId24" cstate="print">
            <a:extLst>
              <a:ext uri="{28A0092B-C50C-407E-A947-70E740481C1C}">
                <a14:useLocalDpi xmlns:a14="http://schemas.microsoft.com/office/drawing/2010/main"/>
              </a:ext>
            </a:extLst>
          </a:blip>
          <a:srcRect/>
          <a:stretch/>
        </p:blipFill>
        <p:spPr>
          <a:xfrm>
            <a:off x="4750718" y="5076645"/>
            <a:ext cx="1066439" cy="1595613"/>
          </a:xfrm>
          <a:prstGeom prst="rect">
            <a:avLst/>
          </a:prstGeom>
        </p:spPr>
      </p:pic>
      <p:sp>
        <p:nvSpPr>
          <p:cNvPr id="92" name="PoljeZBesedilom 91">
            <a:extLst>
              <a:ext uri="{FF2B5EF4-FFF2-40B4-BE49-F238E27FC236}">
                <a16:creationId xmlns:a16="http://schemas.microsoft.com/office/drawing/2014/main" id="{92F762CE-4EC9-4465-95F3-95163C1DC879}"/>
              </a:ext>
            </a:extLst>
          </p:cNvPr>
          <p:cNvSpPr txBox="1"/>
          <p:nvPr/>
        </p:nvSpPr>
        <p:spPr>
          <a:xfrm>
            <a:off x="5293674" y="5043356"/>
            <a:ext cx="600251" cy="215444"/>
          </a:xfrm>
          <a:prstGeom prst="rect">
            <a:avLst/>
          </a:prstGeom>
          <a:noFill/>
        </p:spPr>
        <p:txBody>
          <a:bodyPr wrap="square" rtlCol="0">
            <a:spAutoFit/>
          </a:bodyPr>
          <a:lstStyle/>
          <a:p>
            <a:r>
              <a:rPr lang="sl-SI" sz="800" dirty="0"/>
              <a:t>sodišče</a:t>
            </a:r>
          </a:p>
        </p:txBody>
      </p:sp>
    </p:spTree>
    <p:extLst>
      <p:ext uri="{BB962C8B-B14F-4D97-AF65-F5344CB8AC3E}">
        <p14:creationId xmlns:p14="http://schemas.microsoft.com/office/powerpoint/2010/main" val="190080343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 name="Slika 83">
            <a:extLst>
              <a:ext uri="{FF2B5EF4-FFF2-40B4-BE49-F238E27FC236}">
                <a16:creationId xmlns:a16="http://schemas.microsoft.com/office/drawing/2014/main" id="{BE7302F7-027F-4A6A-9669-211BBFB0148D}"/>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80800" y="314764"/>
            <a:ext cx="8982397" cy="6352123"/>
          </a:xfrm>
          <a:prstGeom prst="rect">
            <a:avLst/>
          </a:prstGeom>
        </p:spPr>
      </p:pic>
      <p:pic>
        <p:nvPicPr>
          <p:cNvPr id="5" name="Picture 6">
            <a:extLst>
              <a:ext uri="{FF2B5EF4-FFF2-40B4-BE49-F238E27FC236}">
                <a16:creationId xmlns:a16="http://schemas.microsoft.com/office/drawing/2014/main" id="{6116475F-483B-4257-92EB-EE15BF5B8C9F}"/>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6926829" y="195798"/>
            <a:ext cx="1212513" cy="565201"/>
          </a:xfrm>
          <a:prstGeom prst="rect">
            <a:avLst/>
          </a:prstGeom>
        </p:spPr>
      </p:pic>
      <p:pic>
        <p:nvPicPr>
          <p:cNvPr id="6" name="Picture 7">
            <a:extLst>
              <a:ext uri="{FF2B5EF4-FFF2-40B4-BE49-F238E27FC236}">
                <a16:creationId xmlns:a16="http://schemas.microsoft.com/office/drawing/2014/main" id="{D31C462D-6E66-4F75-88F2-79DEB373BE31}"/>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8139342" y="313749"/>
            <a:ext cx="823250" cy="329300"/>
          </a:xfrm>
          <a:prstGeom prst="rect">
            <a:avLst/>
          </a:prstGeom>
        </p:spPr>
      </p:pic>
      <p:sp>
        <p:nvSpPr>
          <p:cNvPr id="7" name="Rectangle 2">
            <a:extLst>
              <a:ext uri="{FF2B5EF4-FFF2-40B4-BE49-F238E27FC236}">
                <a16:creationId xmlns:a16="http://schemas.microsoft.com/office/drawing/2014/main" id="{D07599B3-494F-4831-80DC-218C5554AFD5}"/>
              </a:ext>
            </a:extLst>
          </p:cNvPr>
          <p:cNvSpPr/>
          <p:nvPr/>
        </p:nvSpPr>
        <p:spPr>
          <a:xfrm>
            <a:off x="5816539" y="760999"/>
            <a:ext cx="2625502" cy="757130"/>
          </a:xfrm>
          <a:prstGeom prst="rect">
            <a:avLst/>
          </a:prstGeom>
        </p:spPr>
        <p:txBody>
          <a:bodyPr wrap="square">
            <a:spAutoFit/>
          </a:bodyPr>
          <a:lstStyle/>
          <a:p>
            <a:pPr lvl="0" fontAlgn="auto">
              <a:spcBef>
                <a:spcPct val="20000"/>
              </a:spcBef>
              <a:spcAft>
                <a:spcPts val="0"/>
              </a:spcAft>
              <a:defRPr/>
            </a:pPr>
            <a:r>
              <a:rPr lang="sl-SI" sz="2400" dirty="0">
                <a:latin typeface="Calibri" pitchFamily="34" charset="0"/>
                <a:cs typeface="Arial" pitchFamily="34" charset="0"/>
              </a:rPr>
              <a:t>Kazalniki</a:t>
            </a:r>
          </a:p>
          <a:p>
            <a:pPr lvl="0" fontAlgn="auto">
              <a:spcBef>
                <a:spcPct val="20000"/>
              </a:spcBef>
              <a:spcAft>
                <a:spcPts val="0"/>
              </a:spcAft>
              <a:defRPr/>
            </a:pPr>
            <a:r>
              <a:rPr lang="sl-SI" sz="1600" dirty="0">
                <a:solidFill>
                  <a:schemeClr val="accent6">
                    <a:lumMod val="75000"/>
                  </a:schemeClr>
                </a:solidFill>
                <a:latin typeface="Calibri" pitchFamily="34" charset="0"/>
                <a:cs typeface="Arial" pitchFamily="34" charset="0"/>
              </a:rPr>
              <a:t>Dostopnost </a:t>
            </a:r>
          </a:p>
        </p:txBody>
      </p:sp>
      <p:sp>
        <p:nvSpPr>
          <p:cNvPr id="10" name="PoljeZBesedilom 9">
            <a:extLst>
              <a:ext uri="{FF2B5EF4-FFF2-40B4-BE49-F238E27FC236}">
                <a16:creationId xmlns:a16="http://schemas.microsoft.com/office/drawing/2014/main" id="{B7318FC0-1231-467F-B8A6-1FC4978B0C4B}"/>
              </a:ext>
            </a:extLst>
          </p:cNvPr>
          <p:cNvSpPr txBox="1"/>
          <p:nvPr/>
        </p:nvSpPr>
        <p:spPr>
          <a:xfrm>
            <a:off x="5816538" y="1446677"/>
            <a:ext cx="3296941" cy="3585597"/>
          </a:xfrm>
          <a:prstGeom prst="rect">
            <a:avLst/>
          </a:prstGeom>
          <a:noFill/>
        </p:spPr>
        <p:txBody>
          <a:bodyPr wrap="square">
            <a:spAutoFit/>
          </a:bodyPr>
          <a:lstStyle/>
          <a:p>
            <a:pPr marL="171450" indent="-171450" algn="l" fontAlgn="base">
              <a:spcAft>
                <a:spcPts val="600"/>
              </a:spcAft>
              <a:buFont typeface="Arial" panose="020B0604020202020204" pitchFamily="34" charset="0"/>
              <a:buChar char="•"/>
            </a:pPr>
            <a:r>
              <a:rPr lang="sl-SI" sz="1150" dirty="0">
                <a:latin typeface="Calibri" panose="020F0502020204030204" pitchFamily="34" charset="0"/>
                <a:ea typeface="PMingLiU" panose="02020500000000000000" pitchFamily="18" charset="-120"/>
                <a:cs typeface="Times New Roman" panose="02020603050405020304" pitchFamily="18" charset="0"/>
              </a:rPr>
              <a:t>Večina pomembnejših ciljev je locirana v središču Brežic, zato je večina ciljev </a:t>
            </a:r>
            <a:r>
              <a:rPr lang="sl-SI" sz="1150" b="1" dirty="0">
                <a:latin typeface="Calibri" panose="020F0502020204030204" pitchFamily="34" charset="0"/>
                <a:ea typeface="PMingLiU" panose="02020500000000000000" pitchFamily="18" charset="-120"/>
                <a:cs typeface="Times New Roman" panose="02020603050405020304" pitchFamily="18" charset="0"/>
              </a:rPr>
              <a:t>s 5 minutami hoje </a:t>
            </a:r>
            <a:r>
              <a:rPr lang="sl-SI" sz="1150" dirty="0">
                <a:latin typeface="Calibri" panose="020F0502020204030204" pitchFamily="34" charset="0"/>
                <a:ea typeface="PMingLiU" panose="02020500000000000000" pitchFamily="18" charset="-120"/>
                <a:cs typeface="Times New Roman" panose="02020603050405020304" pitchFamily="18" charset="0"/>
              </a:rPr>
              <a:t>dosegljiva le prebivalcem mestnega središča in delov najbližjih sosesk  (stanovanjska območja v enotah Černelčeva in staro mestno jedro)</a:t>
            </a:r>
          </a:p>
          <a:p>
            <a:pPr marL="171450" indent="-171450" algn="l" fontAlgn="base">
              <a:spcAft>
                <a:spcPts val="600"/>
              </a:spcAft>
              <a:buFont typeface="Arial" panose="020B0604020202020204" pitchFamily="34" charset="0"/>
              <a:buChar char="•"/>
            </a:pPr>
            <a:r>
              <a:rPr lang="sl-SI" sz="1150" dirty="0">
                <a:latin typeface="Calibri" panose="020F0502020204030204" pitchFamily="34" charset="0"/>
                <a:ea typeface="PMingLiU" panose="02020500000000000000" pitchFamily="18" charset="-120"/>
                <a:cs typeface="Times New Roman" panose="02020603050405020304" pitchFamily="18" charset="0"/>
              </a:rPr>
              <a:t>Med </a:t>
            </a:r>
            <a:r>
              <a:rPr lang="sl-SI" sz="1150" b="1" dirty="0">
                <a:latin typeface="Calibri" panose="020F0502020204030204" pitchFamily="34" charset="0"/>
                <a:ea typeface="PMingLiU" panose="02020500000000000000" pitchFamily="18" charset="-120"/>
                <a:cs typeface="Times New Roman" panose="02020603050405020304" pitchFamily="18" charset="0"/>
              </a:rPr>
              <a:t>10 in 15 minut </a:t>
            </a:r>
            <a:r>
              <a:rPr lang="sl-SI" sz="1150" dirty="0">
                <a:latin typeface="Calibri" panose="020F0502020204030204" pitchFamily="34" charset="0"/>
                <a:ea typeface="PMingLiU" panose="02020500000000000000" pitchFamily="18" charset="-120"/>
                <a:cs typeface="Times New Roman" panose="02020603050405020304" pitchFamily="18" charset="0"/>
              </a:rPr>
              <a:t>bodo s hojo večino ciljev dosegli prebivalci C. Bratov Milavec, Ob potoku in Trnje (Bizeljska/Dobovska, Bizeljska/ </a:t>
            </a:r>
            <a:r>
              <a:rPr lang="sl-SI" sz="1150" dirty="0" err="1">
                <a:latin typeface="Calibri" panose="020F0502020204030204" pitchFamily="34" charset="0"/>
                <a:ea typeface="PMingLiU" panose="02020500000000000000" pitchFamily="18" charset="-120"/>
                <a:cs typeface="Times New Roman" panose="02020603050405020304" pitchFamily="18" charset="0"/>
              </a:rPr>
              <a:t>C.svobode</a:t>
            </a:r>
            <a:r>
              <a:rPr lang="sl-SI" sz="1150" dirty="0">
                <a:latin typeface="Calibri" panose="020F0502020204030204" pitchFamily="34" charset="0"/>
                <a:ea typeface="PMingLiU" panose="02020500000000000000" pitchFamily="18" charset="-120"/>
                <a:cs typeface="Times New Roman" panose="02020603050405020304" pitchFamily="18" charset="0"/>
              </a:rPr>
              <a:t> – S)</a:t>
            </a:r>
          </a:p>
          <a:p>
            <a:pPr marL="171450" indent="-171450" algn="l" fontAlgn="base">
              <a:spcAft>
                <a:spcPts val="600"/>
              </a:spcAft>
              <a:buFont typeface="Arial" panose="020B0604020202020204" pitchFamily="34" charset="0"/>
              <a:buChar char="•"/>
            </a:pPr>
            <a:r>
              <a:rPr lang="sl-SI" sz="1150" dirty="0">
                <a:latin typeface="Calibri" panose="020F0502020204030204" pitchFamily="34" charset="0"/>
                <a:ea typeface="PMingLiU" panose="02020500000000000000" pitchFamily="18" charset="-120"/>
                <a:cs typeface="Times New Roman" panose="02020603050405020304" pitchFamily="18" charset="0"/>
              </a:rPr>
              <a:t>Prebivalci C. bratov Milavec, Črncev in </a:t>
            </a:r>
            <a:r>
              <a:rPr lang="sl-SI" sz="1150" dirty="0" err="1">
                <a:latin typeface="Calibri" panose="020F0502020204030204" pitchFamily="34" charset="0"/>
                <a:ea typeface="PMingLiU" panose="02020500000000000000" pitchFamily="18" charset="-120"/>
                <a:cs typeface="Times New Roman" panose="02020603050405020304" pitchFamily="18" charset="0"/>
              </a:rPr>
              <a:t>Zakota</a:t>
            </a:r>
            <a:r>
              <a:rPr lang="sl-SI" sz="1150" dirty="0">
                <a:latin typeface="Calibri" panose="020F0502020204030204" pitchFamily="34" charset="0"/>
                <a:ea typeface="PMingLiU" panose="02020500000000000000" pitchFamily="18" charset="-120"/>
                <a:cs typeface="Times New Roman" panose="02020603050405020304" pitchFamily="18" charset="0"/>
              </a:rPr>
              <a:t>  bodo do kateregakoli od ciljev porabili najmanj </a:t>
            </a:r>
            <a:r>
              <a:rPr lang="sl-SI" sz="1150" b="1" dirty="0">
                <a:latin typeface="Calibri" panose="020F0502020204030204" pitchFamily="34" charset="0"/>
                <a:ea typeface="PMingLiU" panose="02020500000000000000" pitchFamily="18" charset="-120"/>
                <a:cs typeface="Times New Roman" panose="02020603050405020304" pitchFamily="18" charset="0"/>
              </a:rPr>
              <a:t>15 minut </a:t>
            </a:r>
            <a:r>
              <a:rPr lang="sl-SI" sz="1150" dirty="0">
                <a:latin typeface="Calibri" panose="020F0502020204030204" pitchFamily="34" charset="0"/>
                <a:ea typeface="PMingLiU" panose="02020500000000000000" pitchFamily="18" charset="-120"/>
                <a:cs typeface="Times New Roman" panose="02020603050405020304" pitchFamily="18" charset="0"/>
              </a:rPr>
              <a:t>hoje.</a:t>
            </a:r>
          </a:p>
          <a:p>
            <a:pPr marL="171450" indent="-171450">
              <a:spcAft>
                <a:spcPts val="600"/>
              </a:spcAft>
              <a:buFont typeface="Arial" panose="020B0604020202020204" pitchFamily="34" charset="0"/>
              <a:buChar char="•"/>
            </a:pPr>
            <a:r>
              <a:rPr lang="sl-SI" sz="1150" dirty="0">
                <a:latin typeface="Calibri" panose="020F0502020204030204" pitchFamily="34" charset="0"/>
                <a:ea typeface="PMingLiU" panose="02020500000000000000" pitchFamily="18" charset="-120"/>
                <a:cs typeface="Times New Roman" panose="02020603050405020304" pitchFamily="18" charset="0"/>
              </a:rPr>
              <a:t>Soseska </a:t>
            </a:r>
            <a:r>
              <a:rPr lang="sl-SI" sz="1150" dirty="0" err="1">
                <a:latin typeface="Calibri" panose="020F0502020204030204" pitchFamily="34" charset="0"/>
                <a:ea typeface="PMingLiU" panose="02020500000000000000" pitchFamily="18" charset="-120"/>
                <a:cs typeface="Times New Roman" panose="02020603050405020304" pitchFamily="18" charset="0"/>
              </a:rPr>
              <a:t>Brezina</a:t>
            </a:r>
            <a:r>
              <a:rPr lang="sl-SI" sz="1150" dirty="0">
                <a:latin typeface="Calibri" panose="020F0502020204030204" pitchFamily="34" charset="0"/>
                <a:ea typeface="PMingLiU" panose="02020500000000000000" pitchFamily="18" charset="-120"/>
                <a:cs typeface="Times New Roman" panose="02020603050405020304" pitchFamily="18" charset="0"/>
              </a:rPr>
              <a:t> je od vseh ciljev oddaljena več kot </a:t>
            </a:r>
            <a:r>
              <a:rPr lang="sl-SI" sz="1150" b="1" dirty="0">
                <a:latin typeface="Calibri" panose="020F0502020204030204" pitchFamily="34" charset="0"/>
                <a:ea typeface="PMingLiU" panose="02020500000000000000" pitchFamily="18" charset="-120"/>
                <a:cs typeface="Times New Roman" panose="02020603050405020304" pitchFamily="18" charset="0"/>
              </a:rPr>
              <a:t>25 minut </a:t>
            </a:r>
            <a:r>
              <a:rPr lang="sl-SI" sz="1150" dirty="0">
                <a:latin typeface="Calibri" panose="020F0502020204030204" pitchFamily="34" charset="0"/>
                <a:ea typeface="PMingLiU" panose="02020500000000000000" pitchFamily="18" charset="-120"/>
                <a:cs typeface="Times New Roman" panose="02020603050405020304" pitchFamily="18" charset="0"/>
              </a:rPr>
              <a:t>hoje.</a:t>
            </a:r>
          </a:p>
          <a:p>
            <a:pPr marL="171450" indent="-171450" algn="l" fontAlgn="base">
              <a:spcAft>
                <a:spcPts val="600"/>
              </a:spcAft>
              <a:buFont typeface="Arial" panose="020B0604020202020204" pitchFamily="34" charset="0"/>
              <a:buChar char="•"/>
            </a:pPr>
            <a:endParaRPr lang="sl-SI" sz="1200" dirty="0">
              <a:latin typeface="Calibri" panose="020F0502020204030204" pitchFamily="34" charset="0"/>
              <a:ea typeface="PMingLiU" panose="02020500000000000000" pitchFamily="18" charset="-120"/>
              <a:cs typeface="Times New Roman" panose="02020603050405020304" pitchFamily="18" charset="0"/>
            </a:endParaRPr>
          </a:p>
          <a:p>
            <a:pPr algn="l" fontAlgn="base">
              <a:spcAft>
                <a:spcPts val="600"/>
              </a:spcAft>
            </a:pPr>
            <a:endParaRPr lang="sl-SI" sz="1200" b="1" dirty="0">
              <a:latin typeface="Calibri" panose="020F0502020204030204" pitchFamily="34" charset="0"/>
              <a:ea typeface="PMingLiU" panose="02020500000000000000" pitchFamily="18" charset="-120"/>
              <a:cs typeface="Times New Roman" panose="02020603050405020304" pitchFamily="18" charset="0"/>
            </a:endParaRPr>
          </a:p>
          <a:p>
            <a:pPr algn="l" fontAlgn="base">
              <a:spcAft>
                <a:spcPts val="600"/>
              </a:spcAft>
            </a:pPr>
            <a:endParaRPr lang="sl-SI" sz="1200" dirty="0">
              <a:latin typeface="Calibri" panose="020F0502020204030204" pitchFamily="34" charset="0"/>
              <a:ea typeface="PMingLiU" panose="02020500000000000000" pitchFamily="18" charset="-120"/>
              <a:cs typeface="Times New Roman" panose="02020603050405020304" pitchFamily="18" charset="0"/>
            </a:endParaRPr>
          </a:p>
        </p:txBody>
      </p:sp>
      <p:sp>
        <p:nvSpPr>
          <p:cNvPr id="85" name="PoljeZBesedilom 84">
            <a:extLst>
              <a:ext uri="{FF2B5EF4-FFF2-40B4-BE49-F238E27FC236}">
                <a16:creationId xmlns:a16="http://schemas.microsoft.com/office/drawing/2014/main" id="{1E16968A-487A-4D10-B75D-D2F692DDA21B}"/>
              </a:ext>
            </a:extLst>
          </p:cNvPr>
          <p:cNvSpPr txBox="1"/>
          <p:nvPr/>
        </p:nvSpPr>
        <p:spPr>
          <a:xfrm>
            <a:off x="3296943" y="366050"/>
            <a:ext cx="2368752" cy="400110"/>
          </a:xfrm>
          <a:prstGeom prst="rect">
            <a:avLst/>
          </a:prstGeom>
          <a:noFill/>
        </p:spPr>
        <p:txBody>
          <a:bodyPr wrap="square">
            <a:spAutoFit/>
          </a:bodyPr>
          <a:lstStyle/>
          <a:p>
            <a:pPr algn="l" fontAlgn="base">
              <a:spcAft>
                <a:spcPts val="600"/>
              </a:spcAft>
            </a:pPr>
            <a:r>
              <a:rPr lang="sl-SI" sz="1000" dirty="0">
                <a:latin typeface="Calibri" panose="020F0502020204030204" pitchFamily="34" charset="0"/>
                <a:ea typeface="PMingLiU" panose="02020500000000000000" pitchFamily="18" charset="-120"/>
                <a:cs typeface="Times New Roman" panose="02020603050405020304" pitchFamily="18" charset="0"/>
              </a:rPr>
              <a:t>Dostopnost je računana po cestah ne glede na trenutno opremljenost omrežja</a:t>
            </a:r>
            <a:endParaRPr lang="sl-SI" sz="1800" dirty="0">
              <a:latin typeface="Calibri" panose="020F0502020204030204" pitchFamily="34" charset="0"/>
              <a:ea typeface="PMingLiU" panose="02020500000000000000" pitchFamily="18" charset="-120"/>
              <a:cs typeface="Times New Roman" panose="02020603050405020304" pitchFamily="18" charset="0"/>
            </a:endParaRPr>
          </a:p>
        </p:txBody>
      </p:sp>
    </p:spTree>
    <p:extLst>
      <p:ext uri="{BB962C8B-B14F-4D97-AF65-F5344CB8AC3E}">
        <p14:creationId xmlns:p14="http://schemas.microsoft.com/office/powerpoint/2010/main" val="268847807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624508" y="2908562"/>
            <a:ext cx="6569704" cy="2762662"/>
          </a:xfrm>
          <a:prstGeom prst="rect">
            <a:avLst/>
          </a:prstGeom>
        </p:spPr>
        <p:txBody>
          <a:bodyPr anchor="b"/>
          <a:lstStyle/>
          <a:p>
            <a:pPr lvl="0" eaLnBrk="0" hangingPunct="0">
              <a:spcBef>
                <a:spcPct val="20000"/>
              </a:spcBef>
            </a:pPr>
            <a:r>
              <a:rPr lang="en-US" sz="3600" dirty="0">
                <a:solidFill>
                  <a:schemeClr val="bg1"/>
                </a:solidFill>
                <a:latin typeface="Calibri" pitchFamily="34" charset="0"/>
              </a:rPr>
              <a:t>MOBILNOSTNI SISTEM</a:t>
            </a:r>
            <a:endParaRPr lang="sl-SI" sz="3600" dirty="0">
              <a:solidFill>
                <a:schemeClr val="bg1"/>
              </a:solidFill>
              <a:latin typeface="Calibri" pitchFamily="34" charset="0"/>
            </a:endParaRPr>
          </a:p>
          <a:p>
            <a:pPr lvl="0" fontAlgn="auto">
              <a:spcBef>
                <a:spcPct val="20000"/>
              </a:spcBef>
              <a:spcAft>
                <a:spcPts val="0"/>
              </a:spcAft>
              <a:defRPr/>
            </a:pPr>
            <a:endParaRPr lang="sl-SI" dirty="0">
              <a:solidFill>
                <a:schemeClr val="bg1"/>
              </a:solidFill>
              <a:latin typeface="Calibri"/>
            </a:endParaRPr>
          </a:p>
        </p:txBody>
      </p:sp>
      <p:pic>
        <p:nvPicPr>
          <p:cNvPr id="5" name="Picture 2" descr="C:\Documents and Settings\Lena\My Documents\Locus word\Locus_znak in logotip_RGB.jpg">
            <a:extLst>
              <a:ext uri="{FF2B5EF4-FFF2-40B4-BE49-F238E27FC236}">
                <a16:creationId xmlns:a16="http://schemas.microsoft.com/office/drawing/2014/main" id="{6803D0A2-B977-4FB9-92B3-FAF38EF546F8}"/>
              </a:ext>
            </a:extLst>
          </p:cNvPr>
          <p:cNvPicPr>
            <a:picLocks noChangeAspect="1" noChangeArrowheads="1"/>
          </p:cNvPicPr>
          <p:nvPr/>
        </p:nvPicPr>
        <p:blipFill>
          <a:blip r:embed="rId2" cstate="print">
            <a:extLst>
              <a:ext uri="{28A0092B-C50C-407E-A947-70E740481C1C}">
                <a14:useLocalDpi xmlns:a14="http://schemas.microsoft.com/office/drawing/2010/main"/>
              </a:ext>
            </a:extLst>
          </a:blip>
          <a:stretch>
            <a:fillRect/>
          </a:stretch>
        </p:blipFill>
        <p:spPr bwMode="auto">
          <a:xfrm>
            <a:off x="6194247" y="209048"/>
            <a:ext cx="1458781" cy="679996"/>
          </a:xfrm>
          <a:prstGeom prst="rect">
            <a:avLst/>
          </a:prstGeom>
          <a:noFill/>
          <a:ln>
            <a:noFill/>
          </a:ln>
        </p:spPr>
      </p:pic>
      <p:pic>
        <p:nvPicPr>
          <p:cNvPr id="6" name="Picture 6">
            <a:extLst>
              <a:ext uri="{FF2B5EF4-FFF2-40B4-BE49-F238E27FC236}">
                <a16:creationId xmlns:a16="http://schemas.microsoft.com/office/drawing/2014/main" id="{E28C19EE-1515-452A-AA6D-FAA0FCC756BE}"/>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7653028" y="386011"/>
            <a:ext cx="1111251" cy="326071"/>
          </a:xfrm>
          <a:prstGeom prst="rect">
            <a:avLst/>
          </a:prstGeom>
        </p:spPr>
      </p:pic>
      <p:sp>
        <p:nvSpPr>
          <p:cNvPr id="7" name="Rectangle 2">
            <a:extLst>
              <a:ext uri="{FF2B5EF4-FFF2-40B4-BE49-F238E27FC236}">
                <a16:creationId xmlns:a16="http://schemas.microsoft.com/office/drawing/2014/main" id="{AACE8902-27B9-40AC-8A2C-AA0E723EA95F}"/>
              </a:ext>
            </a:extLst>
          </p:cNvPr>
          <p:cNvSpPr/>
          <p:nvPr/>
        </p:nvSpPr>
        <p:spPr>
          <a:xfrm>
            <a:off x="624508" y="2446897"/>
            <a:ext cx="7341946" cy="461665"/>
          </a:xfrm>
          <a:prstGeom prst="rect">
            <a:avLst/>
          </a:prstGeom>
        </p:spPr>
        <p:txBody>
          <a:bodyPr wrap="square">
            <a:spAutoFit/>
          </a:bodyPr>
          <a:lstStyle/>
          <a:p>
            <a:pPr lvl="0" fontAlgn="auto">
              <a:spcBef>
                <a:spcPct val="20000"/>
              </a:spcBef>
              <a:spcAft>
                <a:spcPts val="0"/>
              </a:spcAft>
              <a:defRPr/>
            </a:pPr>
            <a:r>
              <a:rPr lang="sl-SI" sz="2400" dirty="0">
                <a:solidFill>
                  <a:schemeClr val="accent6">
                    <a:lumMod val="75000"/>
                  </a:schemeClr>
                </a:solidFill>
                <a:latin typeface="Calibri" pitchFamily="34" charset="0"/>
                <a:cs typeface="Arial" pitchFamily="34" charset="0"/>
              </a:rPr>
              <a:t>TRAJNOSTNA MOBILNOST – JAVNI POTNIŠKI PROMET</a:t>
            </a:r>
            <a:endParaRPr lang="sl-SI" sz="1600" dirty="0">
              <a:solidFill>
                <a:schemeClr val="accent6">
                  <a:lumMod val="75000"/>
                </a:schemeClr>
              </a:solidFill>
              <a:latin typeface="Calibri" pitchFamily="34" charset="0"/>
              <a:cs typeface="Arial" pitchFamily="34" charset="0"/>
            </a:endParaRPr>
          </a:p>
        </p:txBody>
      </p:sp>
    </p:spTree>
    <p:extLst>
      <p:ext uri="{BB962C8B-B14F-4D97-AF65-F5344CB8AC3E}">
        <p14:creationId xmlns:p14="http://schemas.microsoft.com/office/powerpoint/2010/main" val="41929248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83A0032-1781-4BE3-87EF-2F8F5575819A}"/>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7455447" y="270220"/>
            <a:ext cx="1458781" cy="679996"/>
          </a:xfrm>
          <a:prstGeom prst="rect">
            <a:avLst/>
          </a:prstGeom>
        </p:spPr>
      </p:pic>
      <p:pic>
        <p:nvPicPr>
          <p:cNvPr id="8" name="Picture 7">
            <a:extLst>
              <a:ext uri="{FF2B5EF4-FFF2-40B4-BE49-F238E27FC236}">
                <a16:creationId xmlns:a16="http://schemas.microsoft.com/office/drawing/2014/main" id="{8F91FFCD-5C6E-4F02-A32F-A09345E22418}"/>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464990" y="412126"/>
            <a:ext cx="990457" cy="396183"/>
          </a:xfrm>
          <a:prstGeom prst="rect">
            <a:avLst/>
          </a:prstGeom>
        </p:spPr>
      </p:pic>
      <p:sp>
        <p:nvSpPr>
          <p:cNvPr id="4" name="Rectangle 3">
            <a:extLst>
              <a:ext uri="{FF2B5EF4-FFF2-40B4-BE49-F238E27FC236}">
                <a16:creationId xmlns:a16="http://schemas.microsoft.com/office/drawing/2014/main" id="{F6E007E5-A2AC-44C1-84A3-A8D03D595433}"/>
              </a:ext>
            </a:extLst>
          </p:cNvPr>
          <p:cNvSpPr/>
          <p:nvPr/>
        </p:nvSpPr>
        <p:spPr>
          <a:xfrm>
            <a:off x="447760" y="1623695"/>
            <a:ext cx="8538924" cy="4656659"/>
          </a:xfrm>
          <a:prstGeom prst="rect">
            <a:avLst/>
          </a:prstGeom>
        </p:spPr>
        <p:txBody>
          <a:bodyPr wrap="square">
            <a:spAutoFit/>
          </a:bodyPr>
          <a:lstStyle/>
          <a:p>
            <a:pPr marL="169862" lvl="0">
              <a:lnSpc>
                <a:spcPct val="90000"/>
              </a:lnSpc>
              <a:spcBef>
                <a:spcPct val="20000"/>
              </a:spcBef>
              <a:buClr>
                <a:srgbClr val="2B9938"/>
              </a:buClr>
              <a:buSzPct val="100000"/>
              <a:tabLst>
                <a:tab pos="182563" algn="l"/>
              </a:tabLst>
              <a:defRPr/>
            </a:pPr>
            <a:r>
              <a:rPr lang="pl-PL" sz="1600" dirty="0">
                <a:latin typeface="Calibri"/>
              </a:rPr>
              <a:t>Priprava </a:t>
            </a:r>
            <a:r>
              <a:rPr lang="pl-PL" sz="1600" dirty="0" err="1">
                <a:latin typeface="Calibri"/>
              </a:rPr>
              <a:t>nove</a:t>
            </a:r>
            <a:r>
              <a:rPr lang="pl-PL" sz="1600" dirty="0">
                <a:latin typeface="Calibri"/>
              </a:rPr>
              <a:t> UZ </a:t>
            </a:r>
            <a:r>
              <a:rPr lang="pl-PL" sz="1600" dirty="0" err="1">
                <a:latin typeface="Calibri"/>
              </a:rPr>
              <a:t>Grosuplje</a:t>
            </a:r>
            <a:r>
              <a:rPr lang="pl-PL" sz="1600" dirty="0">
                <a:latin typeface="Calibri"/>
              </a:rPr>
              <a:t> bo </a:t>
            </a:r>
            <a:r>
              <a:rPr lang="pl-PL" sz="1600" dirty="0" err="1">
                <a:latin typeface="Calibri"/>
              </a:rPr>
              <a:t>sledila</a:t>
            </a:r>
            <a:r>
              <a:rPr lang="pl-PL" sz="1600" dirty="0">
                <a:latin typeface="Calibri"/>
              </a:rPr>
              <a:t> </a:t>
            </a:r>
            <a:r>
              <a:rPr lang="pl-PL" sz="1600" dirty="0" err="1">
                <a:latin typeface="Calibri"/>
              </a:rPr>
              <a:t>naslednjim</a:t>
            </a:r>
            <a:r>
              <a:rPr lang="pl-PL" sz="1600" dirty="0">
                <a:latin typeface="Calibri"/>
              </a:rPr>
              <a:t> </a:t>
            </a:r>
            <a:r>
              <a:rPr lang="pl-PL" sz="1600" dirty="0" err="1">
                <a:latin typeface="Calibri"/>
              </a:rPr>
              <a:t>temeljnim</a:t>
            </a:r>
            <a:r>
              <a:rPr lang="pl-PL" sz="1600" dirty="0">
                <a:latin typeface="Calibri"/>
              </a:rPr>
              <a:t> </a:t>
            </a:r>
            <a:r>
              <a:rPr lang="pl-PL" sz="1600" dirty="0" err="1">
                <a:latin typeface="Calibri"/>
              </a:rPr>
              <a:t>ciljem</a:t>
            </a:r>
            <a:r>
              <a:rPr lang="pl-PL" sz="1600" dirty="0">
                <a:latin typeface="Calibri"/>
              </a:rPr>
              <a:t>:</a:t>
            </a:r>
          </a:p>
          <a:p>
            <a:pPr marL="169862" lvl="0">
              <a:lnSpc>
                <a:spcPct val="90000"/>
              </a:lnSpc>
              <a:spcBef>
                <a:spcPct val="20000"/>
              </a:spcBef>
              <a:buClr>
                <a:srgbClr val="2B9938"/>
              </a:buClr>
              <a:buSzPct val="100000"/>
              <a:tabLst>
                <a:tab pos="182563" algn="l"/>
              </a:tabLst>
              <a:defRPr/>
            </a:pPr>
            <a:endParaRPr lang="pl-PL" sz="1600" dirty="0">
              <a:latin typeface="Calibri"/>
            </a:endParaRPr>
          </a:p>
          <a:p>
            <a:pPr marL="512762" lvl="0" indent="-342900">
              <a:lnSpc>
                <a:spcPct val="90000"/>
              </a:lnSpc>
              <a:spcBef>
                <a:spcPct val="20000"/>
              </a:spcBef>
              <a:buClr>
                <a:srgbClr val="2B9938"/>
              </a:buClr>
              <a:buSzPct val="100000"/>
              <a:buFont typeface="+mj-lt"/>
              <a:buAutoNum type="arabicPeriod"/>
              <a:tabLst>
                <a:tab pos="182563" algn="l"/>
              </a:tabLst>
              <a:defRPr/>
            </a:pPr>
            <a:r>
              <a:rPr lang="pl-PL" sz="1600" b="1" dirty="0">
                <a:latin typeface="Calibri"/>
              </a:rPr>
              <a:t>UZ </a:t>
            </a:r>
            <a:r>
              <a:rPr lang="pl-PL" sz="1600" b="1" dirty="0" err="1">
                <a:latin typeface="Calibri"/>
              </a:rPr>
              <a:t>se</a:t>
            </a:r>
            <a:r>
              <a:rPr lang="pl-PL" sz="1600" b="1" dirty="0">
                <a:latin typeface="Calibri"/>
              </a:rPr>
              <a:t> </a:t>
            </a:r>
            <a:r>
              <a:rPr lang="pl-PL" sz="1600" b="1" dirty="0" err="1">
                <a:latin typeface="Calibri"/>
              </a:rPr>
              <a:t>pripravi</a:t>
            </a:r>
            <a:r>
              <a:rPr lang="pl-PL" sz="1600" b="1" dirty="0">
                <a:latin typeface="Calibri"/>
              </a:rPr>
              <a:t> kot </a:t>
            </a:r>
            <a:r>
              <a:rPr lang="pl-PL" sz="1600" b="1" dirty="0" err="1">
                <a:latin typeface="Calibri"/>
              </a:rPr>
              <a:t>celovita</a:t>
            </a:r>
            <a:r>
              <a:rPr lang="pl-PL" sz="1600" b="1" dirty="0">
                <a:latin typeface="Calibri"/>
              </a:rPr>
              <a:t> </a:t>
            </a:r>
            <a:r>
              <a:rPr lang="pl-PL" sz="1600" b="1" dirty="0" err="1">
                <a:latin typeface="Calibri"/>
              </a:rPr>
              <a:t>podlaga</a:t>
            </a:r>
            <a:r>
              <a:rPr lang="pl-PL" sz="1600" b="1" dirty="0">
                <a:latin typeface="Calibri"/>
              </a:rPr>
              <a:t> za OPN </a:t>
            </a:r>
            <a:r>
              <a:rPr lang="pl-PL" sz="1600" dirty="0">
                <a:latin typeface="Calibri"/>
              </a:rPr>
              <a:t>(</a:t>
            </a:r>
            <a:r>
              <a:rPr lang="pl-PL" sz="1600" dirty="0" err="1">
                <a:latin typeface="Calibri"/>
              </a:rPr>
              <a:t>celovitost</a:t>
            </a:r>
            <a:r>
              <a:rPr lang="pl-PL" sz="1600" dirty="0">
                <a:latin typeface="Calibri"/>
              </a:rPr>
              <a:t>, </a:t>
            </a:r>
            <a:r>
              <a:rPr lang="pl-PL" sz="1600" dirty="0" err="1">
                <a:latin typeface="Calibri"/>
              </a:rPr>
              <a:t>strateški</a:t>
            </a:r>
            <a:r>
              <a:rPr lang="pl-PL" sz="1600" dirty="0">
                <a:latin typeface="Calibri"/>
              </a:rPr>
              <a:t> in </a:t>
            </a:r>
            <a:r>
              <a:rPr lang="pl-PL" sz="1600" dirty="0" err="1">
                <a:latin typeface="Calibri"/>
              </a:rPr>
              <a:t>izvedbeni</a:t>
            </a:r>
            <a:r>
              <a:rPr lang="pl-PL" sz="1600" dirty="0">
                <a:latin typeface="Calibri"/>
              </a:rPr>
              <a:t> del, </a:t>
            </a:r>
            <a:r>
              <a:rPr lang="pl-PL" sz="1600" dirty="0" err="1">
                <a:latin typeface="Calibri"/>
              </a:rPr>
              <a:t>prenosljivost</a:t>
            </a:r>
            <a:r>
              <a:rPr lang="pl-PL" sz="1600" dirty="0">
                <a:latin typeface="Calibri"/>
              </a:rPr>
              <a:t> </a:t>
            </a:r>
            <a:r>
              <a:rPr lang="pl-PL" sz="1600" dirty="0" err="1">
                <a:latin typeface="Calibri"/>
              </a:rPr>
              <a:t>rezultatov</a:t>
            </a:r>
            <a:r>
              <a:rPr lang="pl-PL" sz="1600" dirty="0">
                <a:latin typeface="Calibri"/>
              </a:rPr>
              <a:t> v OPN, </a:t>
            </a:r>
            <a:r>
              <a:rPr lang="pl-PL" sz="1600" dirty="0" err="1">
                <a:latin typeface="Calibri"/>
              </a:rPr>
              <a:t>natančnost</a:t>
            </a:r>
            <a:r>
              <a:rPr lang="pl-PL" sz="1600" dirty="0">
                <a:latin typeface="Calibri"/>
              </a:rPr>
              <a:t>, koncept, </a:t>
            </a:r>
            <a:r>
              <a:rPr lang="pl-PL" sz="1600" dirty="0" err="1">
                <a:latin typeface="Calibri"/>
              </a:rPr>
              <a:t>usmeritve</a:t>
            </a:r>
            <a:r>
              <a:rPr lang="pl-PL" sz="1600" dirty="0">
                <a:latin typeface="Calibri"/>
              </a:rPr>
              <a:t>, </a:t>
            </a:r>
            <a:r>
              <a:rPr lang="pl-PL" sz="1600" dirty="0" err="1">
                <a:latin typeface="Calibri"/>
              </a:rPr>
              <a:t>izvedbena</a:t>
            </a:r>
            <a:r>
              <a:rPr lang="pl-PL" sz="1600" dirty="0">
                <a:latin typeface="Calibri"/>
              </a:rPr>
              <a:t> </a:t>
            </a:r>
            <a:r>
              <a:rPr lang="pl-PL" sz="1600" dirty="0" err="1">
                <a:latin typeface="Calibri"/>
              </a:rPr>
              <a:t>merila</a:t>
            </a:r>
            <a:r>
              <a:rPr lang="pl-PL" sz="1600" dirty="0">
                <a:latin typeface="Calibri"/>
              </a:rPr>
              <a:t>, </a:t>
            </a:r>
            <a:r>
              <a:rPr lang="pl-PL" sz="1600" dirty="0" err="1">
                <a:latin typeface="Calibri"/>
              </a:rPr>
              <a:t>ukrepi</a:t>
            </a:r>
            <a:r>
              <a:rPr lang="pl-PL" sz="1600" dirty="0">
                <a:latin typeface="Calibri"/>
              </a:rPr>
              <a:t>, </a:t>
            </a:r>
            <a:r>
              <a:rPr lang="pl-PL" sz="1600" dirty="0" err="1">
                <a:latin typeface="Calibri"/>
              </a:rPr>
              <a:t>akcijski</a:t>
            </a:r>
            <a:r>
              <a:rPr lang="pl-PL" sz="1600" dirty="0">
                <a:latin typeface="Calibri"/>
              </a:rPr>
              <a:t> </a:t>
            </a:r>
            <a:r>
              <a:rPr lang="pl-PL" sz="1600" dirty="0" err="1">
                <a:latin typeface="Calibri"/>
              </a:rPr>
              <a:t>načrt</a:t>
            </a:r>
            <a:r>
              <a:rPr lang="pl-PL" sz="1600" dirty="0">
                <a:latin typeface="Calibri"/>
              </a:rPr>
              <a:t>, </a:t>
            </a:r>
            <a:r>
              <a:rPr lang="pl-PL" sz="1600" dirty="0" err="1">
                <a:latin typeface="Calibri"/>
              </a:rPr>
              <a:t>faznost</a:t>
            </a:r>
            <a:r>
              <a:rPr lang="pl-PL" sz="1600" dirty="0">
                <a:latin typeface="Calibri"/>
              </a:rPr>
              <a:t> </a:t>
            </a:r>
            <a:r>
              <a:rPr lang="pl-PL" sz="1600" dirty="0" err="1">
                <a:latin typeface="Calibri"/>
              </a:rPr>
              <a:t>ipd</a:t>
            </a:r>
            <a:r>
              <a:rPr lang="pl-PL" sz="1600" dirty="0">
                <a:latin typeface="Calibri"/>
              </a:rPr>
              <a:t>.)</a:t>
            </a:r>
          </a:p>
          <a:p>
            <a:pPr marL="512762" lvl="0" indent="-342900">
              <a:lnSpc>
                <a:spcPct val="90000"/>
              </a:lnSpc>
              <a:spcBef>
                <a:spcPct val="20000"/>
              </a:spcBef>
              <a:buClr>
                <a:srgbClr val="2B9938"/>
              </a:buClr>
              <a:buSzPct val="100000"/>
              <a:buFont typeface="+mj-lt"/>
              <a:buAutoNum type="arabicPeriod"/>
              <a:tabLst>
                <a:tab pos="182563" algn="l"/>
              </a:tabLst>
              <a:defRPr/>
            </a:pPr>
            <a:endParaRPr lang="pl-PL" sz="1600" dirty="0">
              <a:latin typeface="Calibri"/>
            </a:endParaRPr>
          </a:p>
          <a:p>
            <a:pPr marL="512762" lvl="0" indent="-342900">
              <a:lnSpc>
                <a:spcPct val="90000"/>
              </a:lnSpc>
              <a:spcBef>
                <a:spcPct val="20000"/>
              </a:spcBef>
              <a:buClr>
                <a:srgbClr val="2B9938"/>
              </a:buClr>
              <a:buSzPct val="100000"/>
              <a:buFont typeface="+mj-lt"/>
              <a:buAutoNum type="arabicPeriod"/>
              <a:tabLst>
                <a:tab pos="182563" algn="l"/>
              </a:tabLst>
              <a:defRPr/>
            </a:pPr>
            <a:r>
              <a:rPr lang="pl-PL" sz="1600" b="1" dirty="0">
                <a:latin typeface="Calibri"/>
              </a:rPr>
              <a:t>UZ naj bo </a:t>
            </a:r>
            <a:r>
              <a:rPr lang="pl-PL" sz="1600" b="1" dirty="0" err="1">
                <a:latin typeface="Calibri"/>
              </a:rPr>
              <a:t>strateško</a:t>
            </a:r>
            <a:r>
              <a:rPr lang="pl-PL" sz="1600" b="1" dirty="0">
                <a:latin typeface="Calibri"/>
              </a:rPr>
              <a:t> </a:t>
            </a:r>
            <a:r>
              <a:rPr lang="pl-PL" sz="1600" b="1" dirty="0" err="1">
                <a:latin typeface="Calibri"/>
              </a:rPr>
              <a:t>naravnan</a:t>
            </a:r>
            <a:r>
              <a:rPr lang="pl-PL" sz="1600" b="1" dirty="0">
                <a:latin typeface="Calibri"/>
              </a:rPr>
              <a:t> na </a:t>
            </a:r>
            <a:r>
              <a:rPr lang="pl-PL" sz="1600" b="1" dirty="0" err="1">
                <a:latin typeface="Calibri"/>
              </a:rPr>
              <a:t>razvojne</a:t>
            </a:r>
            <a:r>
              <a:rPr lang="pl-PL" sz="1600" b="1" dirty="0">
                <a:latin typeface="Calibri"/>
              </a:rPr>
              <a:t> </a:t>
            </a:r>
            <a:r>
              <a:rPr lang="pl-PL" sz="1600" b="1" dirty="0" err="1">
                <a:latin typeface="Calibri"/>
              </a:rPr>
              <a:t>izzive</a:t>
            </a:r>
            <a:r>
              <a:rPr lang="pl-PL" sz="1600" b="1" dirty="0">
                <a:latin typeface="Calibri"/>
              </a:rPr>
              <a:t> in </a:t>
            </a:r>
            <a:r>
              <a:rPr lang="pl-PL" sz="1600" b="1" dirty="0" err="1">
                <a:latin typeface="Calibri"/>
              </a:rPr>
              <a:t>cilje</a:t>
            </a:r>
            <a:r>
              <a:rPr lang="pl-PL" sz="1600" b="1" dirty="0">
                <a:latin typeface="Calibri"/>
              </a:rPr>
              <a:t> </a:t>
            </a:r>
            <a:r>
              <a:rPr lang="pl-PL" sz="1600" b="1" dirty="0" err="1">
                <a:latin typeface="Calibri"/>
              </a:rPr>
              <a:t>prostorskega</a:t>
            </a:r>
            <a:r>
              <a:rPr lang="pl-PL" sz="1600" b="1" dirty="0">
                <a:latin typeface="Calibri"/>
              </a:rPr>
              <a:t> </a:t>
            </a:r>
            <a:r>
              <a:rPr lang="pl-PL" sz="1600" b="1" dirty="0" err="1">
                <a:latin typeface="Calibri"/>
              </a:rPr>
              <a:t>razvoja</a:t>
            </a:r>
            <a:r>
              <a:rPr lang="pl-PL" sz="1600" b="1" dirty="0">
                <a:latin typeface="Calibri"/>
              </a:rPr>
              <a:t> </a:t>
            </a:r>
            <a:r>
              <a:rPr lang="pl-PL" sz="1600" b="1" dirty="0" err="1">
                <a:latin typeface="Calibri"/>
              </a:rPr>
              <a:t>občine</a:t>
            </a:r>
            <a:r>
              <a:rPr lang="pl-PL" sz="1600" b="1" dirty="0">
                <a:latin typeface="Calibri"/>
              </a:rPr>
              <a:t> </a:t>
            </a:r>
            <a:r>
              <a:rPr lang="pl-PL" sz="1600" dirty="0">
                <a:latin typeface="Calibri"/>
              </a:rPr>
              <a:t>(</a:t>
            </a:r>
            <a:r>
              <a:rPr lang="pl-PL" sz="1600" dirty="0" err="1">
                <a:latin typeface="Calibri"/>
              </a:rPr>
              <a:t>smelo</a:t>
            </a:r>
            <a:r>
              <a:rPr lang="pl-PL" sz="1600" dirty="0">
                <a:latin typeface="Calibri"/>
              </a:rPr>
              <a:t> </a:t>
            </a:r>
            <a:r>
              <a:rPr lang="pl-PL" sz="1600" dirty="0" err="1">
                <a:latin typeface="Calibri"/>
              </a:rPr>
              <a:t>razmišljanje</a:t>
            </a:r>
            <a:r>
              <a:rPr lang="pl-PL" sz="1600" dirty="0">
                <a:latin typeface="Calibri"/>
              </a:rPr>
              <a:t> </a:t>
            </a:r>
            <a:r>
              <a:rPr lang="pl-PL" sz="1600" dirty="0" err="1">
                <a:latin typeface="Calibri"/>
              </a:rPr>
              <a:t>izven</a:t>
            </a:r>
            <a:r>
              <a:rPr lang="pl-PL" sz="1600" dirty="0">
                <a:latin typeface="Calibri"/>
              </a:rPr>
              <a:t> </a:t>
            </a:r>
            <a:r>
              <a:rPr lang="pl-PL" sz="1600" dirty="0" err="1">
                <a:latin typeface="Calibri"/>
              </a:rPr>
              <a:t>okvirjev</a:t>
            </a:r>
            <a:r>
              <a:rPr lang="pl-PL" sz="1600" dirty="0">
                <a:latin typeface="Calibri"/>
              </a:rPr>
              <a:t>, </a:t>
            </a:r>
            <a:r>
              <a:rPr lang="pl-PL" sz="1600" dirty="0" err="1">
                <a:latin typeface="Calibri"/>
              </a:rPr>
              <a:t>razvojno</a:t>
            </a:r>
            <a:r>
              <a:rPr lang="pl-PL" sz="1600" dirty="0">
                <a:latin typeface="Calibri"/>
              </a:rPr>
              <a:t> in </a:t>
            </a:r>
            <a:r>
              <a:rPr lang="pl-PL" sz="1600" dirty="0" err="1">
                <a:latin typeface="Calibri"/>
              </a:rPr>
              <a:t>trajnostno</a:t>
            </a:r>
            <a:r>
              <a:rPr lang="pl-PL" sz="1600" dirty="0">
                <a:latin typeface="Calibri"/>
              </a:rPr>
              <a:t> </a:t>
            </a:r>
            <a:r>
              <a:rPr lang="pl-PL" sz="1600" dirty="0" err="1">
                <a:latin typeface="Calibri"/>
              </a:rPr>
              <a:t>planiranje</a:t>
            </a:r>
            <a:r>
              <a:rPr lang="pl-PL" sz="1600" dirty="0">
                <a:latin typeface="Calibri"/>
              </a:rPr>
              <a:t> in </a:t>
            </a:r>
            <a:r>
              <a:rPr lang="pl-PL" sz="1600" dirty="0" err="1">
                <a:latin typeface="Calibri"/>
              </a:rPr>
              <a:t>izvedbeno</a:t>
            </a:r>
            <a:r>
              <a:rPr lang="pl-PL" sz="1600" dirty="0">
                <a:latin typeface="Calibri"/>
              </a:rPr>
              <a:t> </a:t>
            </a:r>
            <a:r>
              <a:rPr lang="pl-PL" sz="1600" dirty="0" err="1">
                <a:latin typeface="Calibri"/>
              </a:rPr>
              <a:t>načrtovanje</a:t>
            </a:r>
            <a:r>
              <a:rPr lang="pl-PL" sz="1600" dirty="0">
                <a:latin typeface="Calibri"/>
              </a:rPr>
              <a:t>)</a:t>
            </a:r>
          </a:p>
          <a:p>
            <a:pPr marL="512762" lvl="0" indent="-342900">
              <a:lnSpc>
                <a:spcPct val="90000"/>
              </a:lnSpc>
              <a:spcBef>
                <a:spcPct val="20000"/>
              </a:spcBef>
              <a:buClr>
                <a:srgbClr val="2B9938"/>
              </a:buClr>
              <a:buSzPct val="100000"/>
              <a:buFont typeface="+mj-lt"/>
              <a:buAutoNum type="arabicPeriod"/>
              <a:tabLst>
                <a:tab pos="182563" algn="l"/>
              </a:tabLst>
              <a:defRPr/>
            </a:pPr>
            <a:endParaRPr lang="pl-PL" sz="1600" dirty="0">
              <a:latin typeface="Calibri"/>
            </a:endParaRPr>
          </a:p>
          <a:p>
            <a:pPr marL="512762" lvl="0" indent="-342900">
              <a:lnSpc>
                <a:spcPct val="90000"/>
              </a:lnSpc>
              <a:spcBef>
                <a:spcPct val="20000"/>
              </a:spcBef>
              <a:buClr>
                <a:srgbClr val="2B9938"/>
              </a:buClr>
              <a:buSzPct val="100000"/>
              <a:buFont typeface="+mj-lt"/>
              <a:buAutoNum type="arabicPeriod"/>
              <a:tabLst>
                <a:tab pos="182563" algn="l"/>
              </a:tabLst>
              <a:defRPr/>
            </a:pPr>
            <a:r>
              <a:rPr lang="pl-PL" sz="1600" b="1" dirty="0">
                <a:latin typeface="Calibri"/>
              </a:rPr>
              <a:t>UZ naj v </a:t>
            </a:r>
            <a:r>
              <a:rPr lang="pl-PL" sz="1600" b="1" dirty="0" err="1">
                <a:latin typeface="Calibri"/>
              </a:rPr>
              <a:t>načrtovanje</a:t>
            </a:r>
            <a:r>
              <a:rPr lang="pl-PL" sz="1600" b="1" dirty="0">
                <a:latin typeface="Calibri"/>
              </a:rPr>
              <a:t> </a:t>
            </a:r>
            <a:r>
              <a:rPr lang="pl-PL" sz="1600" b="1" dirty="0" err="1">
                <a:latin typeface="Calibri"/>
              </a:rPr>
              <a:t>vključi</a:t>
            </a:r>
            <a:r>
              <a:rPr lang="pl-PL" sz="1600" b="1" dirty="0">
                <a:latin typeface="Calibri"/>
              </a:rPr>
              <a:t> aktualne </a:t>
            </a:r>
            <a:r>
              <a:rPr lang="pl-PL" sz="1600" b="1" dirty="0" err="1">
                <a:latin typeface="Calibri"/>
              </a:rPr>
              <a:t>spremembe</a:t>
            </a:r>
            <a:r>
              <a:rPr lang="pl-PL" sz="1600" b="1" dirty="0">
                <a:latin typeface="Calibri"/>
              </a:rPr>
              <a:t> v </a:t>
            </a:r>
            <a:r>
              <a:rPr lang="pl-PL" sz="1600" b="1" dirty="0" err="1">
                <a:latin typeface="Calibri"/>
              </a:rPr>
              <a:t>prostorskem</a:t>
            </a:r>
            <a:r>
              <a:rPr lang="pl-PL" sz="1600" b="1" dirty="0">
                <a:latin typeface="Calibri"/>
              </a:rPr>
              <a:t> </a:t>
            </a:r>
            <a:r>
              <a:rPr lang="pl-PL" sz="1600" b="1" dirty="0" err="1">
                <a:latin typeface="Calibri"/>
              </a:rPr>
              <a:t>načrtovanju</a:t>
            </a:r>
            <a:r>
              <a:rPr lang="pl-PL" sz="1600" b="1" dirty="0">
                <a:latin typeface="Calibri"/>
              </a:rPr>
              <a:t> </a:t>
            </a:r>
            <a:r>
              <a:rPr lang="pl-PL" sz="1600" dirty="0">
                <a:latin typeface="Calibri"/>
              </a:rPr>
              <a:t>(</a:t>
            </a:r>
            <a:r>
              <a:rPr lang="pl-PL" sz="1600" dirty="0" err="1">
                <a:latin typeface="Calibri"/>
              </a:rPr>
              <a:t>podnebne</a:t>
            </a:r>
            <a:r>
              <a:rPr lang="pl-PL" sz="1600" dirty="0">
                <a:latin typeface="Calibri"/>
              </a:rPr>
              <a:t> </a:t>
            </a:r>
            <a:r>
              <a:rPr lang="pl-PL" sz="1600" dirty="0" err="1">
                <a:latin typeface="Calibri"/>
              </a:rPr>
              <a:t>spremembe</a:t>
            </a:r>
            <a:r>
              <a:rPr lang="pl-PL" sz="1600" dirty="0">
                <a:latin typeface="Calibri"/>
              </a:rPr>
              <a:t>, </a:t>
            </a:r>
            <a:r>
              <a:rPr lang="pl-PL" sz="1600" dirty="0" err="1">
                <a:latin typeface="Calibri"/>
              </a:rPr>
              <a:t>trajnostna</a:t>
            </a:r>
            <a:r>
              <a:rPr lang="pl-PL" sz="1600" dirty="0">
                <a:latin typeface="Calibri"/>
              </a:rPr>
              <a:t> </a:t>
            </a:r>
            <a:r>
              <a:rPr lang="pl-PL" sz="1600" dirty="0" err="1">
                <a:latin typeface="Calibri"/>
              </a:rPr>
              <a:t>mobilnost</a:t>
            </a:r>
            <a:r>
              <a:rPr lang="pl-PL" sz="1600" dirty="0">
                <a:latin typeface="Calibri"/>
              </a:rPr>
              <a:t>, </a:t>
            </a:r>
            <a:r>
              <a:rPr lang="pl-PL" sz="1600" dirty="0" err="1">
                <a:latin typeface="Calibri"/>
              </a:rPr>
              <a:t>spremembe</a:t>
            </a:r>
            <a:r>
              <a:rPr lang="pl-PL" sz="1600" dirty="0">
                <a:latin typeface="Calibri"/>
              </a:rPr>
              <a:t> v </a:t>
            </a:r>
            <a:r>
              <a:rPr lang="pl-PL" sz="1600" dirty="0" err="1">
                <a:latin typeface="Calibri"/>
              </a:rPr>
              <a:t>družbi</a:t>
            </a:r>
            <a:r>
              <a:rPr lang="pl-PL" sz="1600" dirty="0">
                <a:latin typeface="Calibri"/>
              </a:rPr>
              <a:t> – COVID, </a:t>
            </a:r>
            <a:r>
              <a:rPr lang="pl-PL" sz="1600" dirty="0" err="1">
                <a:latin typeface="Calibri"/>
              </a:rPr>
              <a:t>javni</a:t>
            </a:r>
            <a:r>
              <a:rPr lang="pl-PL" sz="1600" dirty="0">
                <a:latin typeface="Calibri"/>
              </a:rPr>
              <a:t> </a:t>
            </a:r>
            <a:r>
              <a:rPr lang="pl-PL" sz="1600" dirty="0" err="1">
                <a:latin typeface="Calibri"/>
              </a:rPr>
              <a:t>prostor</a:t>
            </a:r>
            <a:r>
              <a:rPr lang="pl-PL" sz="1600" dirty="0">
                <a:latin typeface="Calibri"/>
              </a:rPr>
              <a:t>, </a:t>
            </a:r>
            <a:r>
              <a:rPr lang="pl-PL" sz="1600" dirty="0" err="1">
                <a:latin typeface="Calibri"/>
              </a:rPr>
              <a:t>zeleni</a:t>
            </a:r>
            <a:r>
              <a:rPr lang="pl-PL" sz="1600" dirty="0">
                <a:latin typeface="Calibri"/>
              </a:rPr>
              <a:t> </a:t>
            </a:r>
            <a:r>
              <a:rPr lang="pl-PL" sz="1600" dirty="0" err="1">
                <a:latin typeface="Calibri"/>
              </a:rPr>
              <a:t>sistemi</a:t>
            </a:r>
            <a:r>
              <a:rPr lang="pl-PL" sz="1600" dirty="0">
                <a:latin typeface="Calibri"/>
              </a:rPr>
              <a:t> </a:t>
            </a:r>
            <a:r>
              <a:rPr lang="pl-PL" sz="1600" dirty="0" err="1">
                <a:latin typeface="Calibri"/>
              </a:rPr>
              <a:t>ipd</a:t>
            </a:r>
            <a:r>
              <a:rPr lang="pl-PL" sz="1600" dirty="0">
                <a:latin typeface="Calibri"/>
              </a:rPr>
              <a:t>.)</a:t>
            </a:r>
          </a:p>
          <a:p>
            <a:pPr marL="512762" lvl="0" indent="-342900">
              <a:lnSpc>
                <a:spcPct val="90000"/>
              </a:lnSpc>
              <a:spcBef>
                <a:spcPct val="20000"/>
              </a:spcBef>
              <a:buClr>
                <a:srgbClr val="2B9938"/>
              </a:buClr>
              <a:buSzPct val="100000"/>
              <a:buFont typeface="+mj-lt"/>
              <a:buAutoNum type="arabicPeriod"/>
              <a:tabLst>
                <a:tab pos="182563" algn="l"/>
              </a:tabLst>
              <a:defRPr/>
            </a:pPr>
            <a:endParaRPr lang="pl-PL" sz="1600" dirty="0">
              <a:latin typeface="Calibri"/>
            </a:endParaRPr>
          </a:p>
          <a:p>
            <a:pPr marL="512762" lvl="0" indent="-342900">
              <a:lnSpc>
                <a:spcPct val="90000"/>
              </a:lnSpc>
              <a:spcBef>
                <a:spcPct val="20000"/>
              </a:spcBef>
              <a:buClr>
                <a:srgbClr val="2B9938"/>
              </a:buClr>
              <a:buSzPct val="100000"/>
              <a:buFont typeface="+mj-lt"/>
              <a:buAutoNum type="arabicPeriod"/>
              <a:tabLst>
                <a:tab pos="182563" algn="l"/>
              </a:tabLst>
              <a:defRPr/>
            </a:pPr>
            <a:r>
              <a:rPr lang="pl-PL" sz="1600" b="1" dirty="0">
                <a:latin typeface="Calibri"/>
              </a:rPr>
              <a:t>UZ naj bo v </a:t>
            </a:r>
            <a:r>
              <a:rPr lang="pl-PL" sz="1600" b="1" dirty="0" err="1">
                <a:latin typeface="Calibri"/>
              </a:rPr>
              <a:t>največji</a:t>
            </a:r>
            <a:r>
              <a:rPr lang="pl-PL" sz="1600" b="1" dirty="0">
                <a:latin typeface="Calibri"/>
              </a:rPr>
              <a:t> </a:t>
            </a:r>
            <a:r>
              <a:rPr lang="pl-PL" sz="1600" b="1" dirty="0" err="1">
                <a:latin typeface="Calibri"/>
              </a:rPr>
              <a:t>meri</a:t>
            </a:r>
            <a:r>
              <a:rPr lang="pl-PL" sz="1600" b="1" dirty="0">
                <a:latin typeface="Calibri"/>
              </a:rPr>
              <a:t> </a:t>
            </a:r>
            <a:r>
              <a:rPr lang="pl-PL" sz="1600" b="1" dirty="0" err="1">
                <a:latin typeface="Calibri"/>
              </a:rPr>
              <a:t>usklajen</a:t>
            </a:r>
            <a:r>
              <a:rPr lang="pl-PL" sz="1600" b="1" dirty="0">
                <a:latin typeface="Calibri"/>
              </a:rPr>
              <a:t> s </a:t>
            </a:r>
            <a:r>
              <a:rPr lang="pl-PL" sz="1600" b="1" dirty="0" err="1">
                <a:latin typeface="Calibri"/>
              </a:rPr>
              <a:t>prebivalci</a:t>
            </a:r>
            <a:r>
              <a:rPr lang="pl-PL" sz="1600" b="1" dirty="0">
                <a:latin typeface="Calibri"/>
              </a:rPr>
              <a:t> </a:t>
            </a:r>
            <a:r>
              <a:rPr lang="pl-PL" sz="1600" b="1" dirty="0" err="1">
                <a:latin typeface="Calibri"/>
              </a:rPr>
              <a:t>mesta</a:t>
            </a:r>
            <a:r>
              <a:rPr lang="pl-PL" sz="1600" b="1" dirty="0">
                <a:latin typeface="Calibri"/>
              </a:rPr>
              <a:t> </a:t>
            </a:r>
            <a:r>
              <a:rPr lang="pl-PL" sz="1600" dirty="0">
                <a:latin typeface="Calibri"/>
              </a:rPr>
              <a:t>(</a:t>
            </a:r>
            <a:r>
              <a:rPr lang="pl-PL" sz="1600" dirty="0" err="1">
                <a:latin typeface="Calibri"/>
              </a:rPr>
              <a:t>načrt</a:t>
            </a:r>
            <a:r>
              <a:rPr lang="pl-PL" sz="1600" dirty="0">
                <a:latin typeface="Calibri"/>
              </a:rPr>
              <a:t> </a:t>
            </a:r>
            <a:r>
              <a:rPr lang="pl-PL" sz="1600" dirty="0" err="1">
                <a:latin typeface="Calibri"/>
              </a:rPr>
              <a:t>vključevanja</a:t>
            </a:r>
            <a:r>
              <a:rPr lang="pl-PL" sz="1600" dirty="0">
                <a:latin typeface="Calibri"/>
              </a:rPr>
              <a:t> </a:t>
            </a:r>
            <a:r>
              <a:rPr lang="pl-PL" sz="1600" dirty="0" err="1">
                <a:latin typeface="Calibri"/>
              </a:rPr>
              <a:t>javnosti</a:t>
            </a:r>
            <a:r>
              <a:rPr lang="pl-PL" sz="1600" dirty="0">
                <a:latin typeface="Calibri"/>
              </a:rPr>
              <a:t>, </a:t>
            </a:r>
            <a:r>
              <a:rPr lang="pl-PL" sz="1600" dirty="0" err="1">
                <a:latin typeface="Calibri"/>
              </a:rPr>
              <a:t>obveščanje</a:t>
            </a:r>
            <a:r>
              <a:rPr lang="pl-PL" sz="1600" dirty="0">
                <a:latin typeface="Calibri"/>
              </a:rPr>
              <a:t>, </a:t>
            </a:r>
            <a:r>
              <a:rPr lang="pl-PL" sz="1600" dirty="0" err="1">
                <a:latin typeface="Calibri"/>
              </a:rPr>
              <a:t>osveščanje</a:t>
            </a:r>
            <a:r>
              <a:rPr lang="pl-PL" sz="1600" dirty="0">
                <a:latin typeface="Calibri"/>
              </a:rPr>
              <a:t>, </a:t>
            </a:r>
            <a:r>
              <a:rPr lang="pl-PL" sz="1600" dirty="0" err="1">
                <a:latin typeface="Calibri"/>
              </a:rPr>
              <a:t>različne</a:t>
            </a:r>
            <a:r>
              <a:rPr lang="pl-PL" sz="1600" dirty="0">
                <a:latin typeface="Calibri"/>
              </a:rPr>
              <a:t> </a:t>
            </a:r>
            <a:r>
              <a:rPr lang="pl-PL" sz="1600" dirty="0" err="1">
                <a:latin typeface="Calibri"/>
              </a:rPr>
              <a:t>oblike</a:t>
            </a:r>
            <a:r>
              <a:rPr lang="pl-PL" sz="1600" dirty="0">
                <a:latin typeface="Calibri"/>
              </a:rPr>
              <a:t> </a:t>
            </a:r>
            <a:r>
              <a:rPr lang="pl-PL" sz="1600" dirty="0" err="1">
                <a:latin typeface="Calibri"/>
              </a:rPr>
              <a:t>komunikacije</a:t>
            </a:r>
            <a:r>
              <a:rPr lang="pl-PL" sz="1600" dirty="0">
                <a:latin typeface="Calibri"/>
              </a:rPr>
              <a:t> z </a:t>
            </a:r>
            <a:r>
              <a:rPr lang="pl-PL" sz="1600" dirty="0" err="1">
                <a:latin typeface="Calibri"/>
              </a:rPr>
              <a:t>javnostmi</a:t>
            </a:r>
            <a:r>
              <a:rPr lang="pl-PL" sz="1600" dirty="0">
                <a:latin typeface="Calibri"/>
              </a:rPr>
              <a:t> </a:t>
            </a:r>
            <a:r>
              <a:rPr lang="pl-PL" sz="1600" dirty="0" err="1">
                <a:latin typeface="Calibri"/>
              </a:rPr>
              <a:t>ipd</a:t>
            </a:r>
            <a:r>
              <a:rPr lang="pl-PL" sz="1600" dirty="0">
                <a:latin typeface="Calibri"/>
              </a:rPr>
              <a:t>.)</a:t>
            </a:r>
          </a:p>
          <a:p>
            <a:pPr marL="455612" lvl="0" indent="-285750">
              <a:lnSpc>
                <a:spcPct val="90000"/>
              </a:lnSpc>
              <a:spcBef>
                <a:spcPct val="20000"/>
              </a:spcBef>
              <a:buClr>
                <a:srgbClr val="2B9938"/>
              </a:buClr>
              <a:buSzPct val="100000"/>
              <a:buFont typeface="Arial" panose="020B0604020202020204" pitchFamily="34" charset="0"/>
              <a:buChar char="•"/>
              <a:tabLst>
                <a:tab pos="182563" algn="l"/>
              </a:tabLst>
              <a:defRPr/>
            </a:pPr>
            <a:endParaRPr lang="en-US" sz="16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endParaRPr>
          </a:p>
          <a:p>
            <a:pPr marL="455612" lvl="0" indent="-285750">
              <a:lnSpc>
                <a:spcPct val="90000"/>
              </a:lnSpc>
              <a:spcBef>
                <a:spcPct val="20000"/>
              </a:spcBef>
              <a:buClr>
                <a:srgbClr val="2B9938"/>
              </a:buClr>
              <a:buSzPct val="100000"/>
              <a:buFont typeface="Arial" panose="020B0604020202020204" pitchFamily="34" charset="0"/>
              <a:buChar char="•"/>
              <a:tabLst>
                <a:tab pos="182563" algn="l"/>
              </a:tabLst>
              <a:defRPr/>
            </a:pPr>
            <a:endParaRPr lang="sl-SI" sz="1600" dirty="0">
              <a:latin typeface="Calibri"/>
            </a:endParaRPr>
          </a:p>
          <a:p>
            <a:pPr marL="455612" lvl="0" indent="-285750">
              <a:lnSpc>
                <a:spcPct val="90000"/>
              </a:lnSpc>
              <a:spcBef>
                <a:spcPct val="20000"/>
              </a:spcBef>
              <a:buClr>
                <a:srgbClr val="E8BA00"/>
              </a:buClr>
              <a:buSzPct val="100000"/>
              <a:buFont typeface="Arial" panose="020B0604020202020204" pitchFamily="34" charset="0"/>
              <a:buChar char="•"/>
              <a:tabLst>
                <a:tab pos="182563" algn="l"/>
              </a:tabLst>
              <a:defRPr/>
            </a:pPr>
            <a:endParaRPr lang="sl-SI" dirty="0">
              <a:latin typeface="Calibri"/>
            </a:endParaRPr>
          </a:p>
        </p:txBody>
      </p:sp>
      <p:sp>
        <p:nvSpPr>
          <p:cNvPr id="3" name="Rectangle 2">
            <a:extLst>
              <a:ext uri="{FF2B5EF4-FFF2-40B4-BE49-F238E27FC236}">
                <a16:creationId xmlns:a16="http://schemas.microsoft.com/office/drawing/2014/main" id="{06F95342-F369-4D54-93FF-B85E8239D951}"/>
              </a:ext>
            </a:extLst>
          </p:cNvPr>
          <p:cNvSpPr/>
          <p:nvPr/>
        </p:nvSpPr>
        <p:spPr>
          <a:xfrm>
            <a:off x="633654" y="1131252"/>
            <a:ext cx="4572000" cy="492443"/>
          </a:xfrm>
          <a:prstGeom prst="rect">
            <a:avLst/>
          </a:prstGeom>
        </p:spPr>
        <p:txBody>
          <a:bodyPr>
            <a:spAutoFit/>
          </a:bodyPr>
          <a:lstStyle/>
          <a:p>
            <a:pPr lvl="0" fontAlgn="auto">
              <a:spcBef>
                <a:spcPct val="20000"/>
              </a:spcBef>
              <a:spcAft>
                <a:spcPts val="0"/>
              </a:spcAft>
              <a:defRPr/>
            </a:pPr>
            <a:r>
              <a:rPr lang="sl-SI" sz="2600" dirty="0">
                <a:latin typeface="Calibri" pitchFamily="34" charset="0"/>
                <a:cs typeface="Arial" pitchFamily="34" charset="0"/>
              </a:rPr>
              <a:t>CILJI UZ BREŽICE</a:t>
            </a:r>
          </a:p>
        </p:txBody>
      </p:sp>
    </p:spTree>
    <p:extLst>
      <p:ext uri="{BB962C8B-B14F-4D97-AF65-F5344CB8AC3E}">
        <p14:creationId xmlns:p14="http://schemas.microsoft.com/office/powerpoint/2010/main" val="400349646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Slika 8">
            <a:extLst>
              <a:ext uri="{FF2B5EF4-FFF2-40B4-BE49-F238E27FC236}">
                <a16:creationId xmlns:a16="http://schemas.microsoft.com/office/drawing/2014/main" id="{0456C4BD-EE7B-4D37-B6F5-EB8AEAB7E875}"/>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80800" y="314764"/>
            <a:ext cx="8982396" cy="6352122"/>
          </a:xfrm>
          <a:prstGeom prst="rect">
            <a:avLst/>
          </a:prstGeom>
        </p:spPr>
      </p:pic>
      <p:pic>
        <p:nvPicPr>
          <p:cNvPr id="5" name="Picture 6">
            <a:extLst>
              <a:ext uri="{FF2B5EF4-FFF2-40B4-BE49-F238E27FC236}">
                <a16:creationId xmlns:a16="http://schemas.microsoft.com/office/drawing/2014/main" id="{6116475F-483B-4257-92EB-EE15BF5B8C9F}"/>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6926829" y="195798"/>
            <a:ext cx="1212513" cy="565201"/>
          </a:xfrm>
          <a:prstGeom prst="rect">
            <a:avLst/>
          </a:prstGeom>
        </p:spPr>
      </p:pic>
      <p:pic>
        <p:nvPicPr>
          <p:cNvPr id="6" name="Picture 7">
            <a:extLst>
              <a:ext uri="{FF2B5EF4-FFF2-40B4-BE49-F238E27FC236}">
                <a16:creationId xmlns:a16="http://schemas.microsoft.com/office/drawing/2014/main" id="{D31C462D-6E66-4F75-88F2-79DEB373BE31}"/>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8139342" y="313749"/>
            <a:ext cx="823250" cy="329300"/>
          </a:xfrm>
          <a:prstGeom prst="rect">
            <a:avLst/>
          </a:prstGeom>
        </p:spPr>
      </p:pic>
      <p:sp>
        <p:nvSpPr>
          <p:cNvPr id="7" name="Rectangle 2">
            <a:extLst>
              <a:ext uri="{FF2B5EF4-FFF2-40B4-BE49-F238E27FC236}">
                <a16:creationId xmlns:a16="http://schemas.microsoft.com/office/drawing/2014/main" id="{D07599B3-494F-4831-80DC-218C5554AFD5}"/>
              </a:ext>
            </a:extLst>
          </p:cNvPr>
          <p:cNvSpPr/>
          <p:nvPr/>
        </p:nvSpPr>
        <p:spPr>
          <a:xfrm>
            <a:off x="5847059" y="808906"/>
            <a:ext cx="2625502" cy="1249573"/>
          </a:xfrm>
          <a:prstGeom prst="rect">
            <a:avLst/>
          </a:prstGeom>
        </p:spPr>
        <p:txBody>
          <a:bodyPr wrap="square">
            <a:spAutoFit/>
          </a:bodyPr>
          <a:lstStyle/>
          <a:p>
            <a:pPr lvl="0" fontAlgn="auto">
              <a:spcBef>
                <a:spcPct val="20000"/>
              </a:spcBef>
              <a:spcAft>
                <a:spcPts val="0"/>
              </a:spcAft>
              <a:defRPr/>
            </a:pPr>
            <a:r>
              <a:rPr lang="sl-SI" sz="2400" dirty="0">
                <a:latin typeface="Calibri" pitchFamily="34" charset="0"/>
                <a:cs typeface="Arial" pitchFamily="34" charset="0"/>
              </a:rPr>
              <a:t>Kazalniki</a:t>
            </a:r>
          </a:p>
          <a:p>
            <a:pPr lvl="0" fontAlgn="auto">
              <a:spcBef>
                <a:spcPct val="20000"/>
              </a:spcBef>
              <a:spcAft>
                <a:spcPts val="0"/>
              </a:spcAft>
              <a:defRPr/>
            </a:pPr>
            <a:r>
              <a:rPr lang="sl-SI" sz="1600" dirty="0">
                <a:solidFill>
                  <a:schemeClr val="accent6">
                    <a:lumMod val="75000"/>
                  </a:schemeClr>
                </a:solidFill>
                <a:latin typeface="Calibri" pitchFamily="34" charset="0"/>
                <a:cs typeface="Arial" pitchFamily="34" charset="0"/>
              </a:rPr>
              <a:t>Peš dostopnost do železniškega in avtobusnega postajališča</a:t>
            </a:r>
          </a:p>
        </p:txBody>
      </p:sp>
      <p:sp>
        <p:nvSpPr>
          <p:cNvPr id="11" name="PoljeZBesedilom 10">
            <a:extLst>
              <a:ext uri="{FF2B5EF4-FFF2-40B4-BE49-F238E27FC236}">
                <a16:creationId xmlns:a16="http://schemas.microsoft.com/office/drawing/2014/main" id="{922187E9-DB41-4780-BA07-33E0862A51DE}"/>
              </a:ext>
            </a:extLst>
          </p:cNvPr>
          <p:cNvSpPr txBox="1"/>
          <p:nvPr/>
        </p:nvSpPr>
        <p:spPr>
          <a:xfrm>
            <a:off x="5847059" y="2085307"/>
            <a:ext cx="3216168" cy="2123658"/>
          </a:xfrm>
          <a:prstGeom prst="rect">
            <a:avLst/>
          </a:prstGeom>
          <a:noFill/>
        </p:spPr>
        <p:txBody>
          <a:bodyPr wrap="square">
            <a:spAutoFit/>
          </a:bodyPr>
          <a:lstStyle/>
          <a:p>
            <a:pPr marL="171450" marR="0" indent="-171450" algn="l" rtl="0">
              <a:buFont typeface="Wingdings" panose="05000000000000000000" pitchFamily="2" charset="2"/>
              <a:buChar char="§"/>
            </a:pPr>
            <a:r>
              <a:rPr lang="sl-SI" sz="1200" b="1" dirty="0">
                <a:latin typeface="+mj-lt"/>
                <a:ea typeface="PMingLiU" panose="02020500000000000000" pitchFamily="18" charset="-120"/>
                <a:cs typeface="Times New Roman" panose="02020603050405020304" pitchFamily="18" charset="0"/>
              </a:rPr>
              <a:t>Železniška postaja </a:t>
            </a:r>
            <a:r>
              <a:rPr lang="sl-SI" sz="1200" dirty="0">
                <a:latin typeface="+mj-lt"/>
                <a:ea typeface="PMingLiU" panose="02020500000000000000" pitchFamily="18" charset="-120"/>
                <a:cs typeface="Times New Roman" panose="02020603050405020304" pitchFamily="18" charset="0"/>
              </a:rPr>
              <a:t>od večine stanovanjskih sosesk oddaljena </a:t>
            </a:r>
            <a:r>
              <a:rPr lang="sl-SI" sz="1200" b="1" dirty="0">
                <a:latin typeface="+mj-lt"/>
                <a:ea typeface="PMingLiU" panose="02020500000000000000" pitchFamily="18" charset="-120"/>
                <a:cs typeface="Times New Roman" panose="02020603050405020304" pitchFamily="18" charset="0"/>
              </a:rPr>
              <a:t>več kot 15 minut hoje.</a:t>
            </a:r>
          </a:p>
          <a:p>
            <a:pPr marL="171450" marR="0" indent="-171450" algn="l" rtl="0">
              <a:buFont typeface="Wingdings" panose="05000000000000000000" pitchFamily="2" charset="2"/>
              <a:buChar char="§"/>
            </a:pPr>
            <a:r>
              <a:rPr lang="sl-SI" sz="1200" b="1" dirty="0">
                <a:latin typeface="+mj-lt"/>
                <a:ea typeface="PMingLiU" panose="02020500000000000000" pitchFamily="18" charset="-120"/>
                <a:cs typeface="Times New Roman" panose="02020603050405020304" pitchFamily="18" charset="0"/>
              </a:rPr>
              <a:t>Eno železniško postajališče znotraj območja obravnave.</a:t>
            </a:r>
          </a:p>
          <a:p>
            <a:pPr marL="171450" marR="0" indent="-171450" algn="l" rtl="0">
              <a:buFont typeface="Wingdings" panose="05000000000000000000" pitchFamily="2" charset="2"/>
              <a:buChar char="§"/>
            </a:pPr>
            <a:r>
              <a:rPr lang="sl-SI" sz="1200" b="1" dirty="0">
                <a:latin typeface="+mj-lt"/>
                <a:ea typeface="PMingLiU" panose="02020500000000000000" pitchFamily="18" charset="-120"/>
                <a:cs typeface="Times New Roman" panose="02020603050405020304" pitchFamily="18" charset="0"/>
              </a:rPr>
              <a:t>Za dnevno mobilnost manj praktično in učinkovito</a:t>
            </a:r>
            <a:r>
              <a:rPr lang="sl-SI" sz="1200" dirty="0">
                <a:latin typeface="+mj-lt"/>
                <a:ea typeface="PMingLiU" panose="02020500000000000000" pitchFamily="18" charset="-120"/>
                <a:cs typeface="Times New Roman" panose="02020603050405020304" pitchFamily="18" charset="0"/>
              </a:rPr>
              <a:t> (porabljen čas do prihoda na postajališče - delovne migracije izven mesta in v mesto.) </a:t>
            </a:r>
          </a:p>
          <a:p>
            <a:pPr marL="171450" marR="0" indent="-171450" algn="l" rtl="0">
              <a:buFont typeface="Wingdings" panose="05000000000000000000" pitchFamily="2" charset="2"/>
              <a:buChar char="§"/>
            </a:pPr>
            <a:r>
              <a:rPr lang="sl-SI" sz="1200" b="1" i="0" u="none" strike="noStrike" baseline="0" dirty="0">
                <a:latin typeface="+mj-lt"/>
                <a:ea typeface="PMingLiU" panose="02020500000000000000" pitchFamily="18" charset="-120"/>
                <a:cs typeface="Times New Roman" panose="02020603050405020304" pitchFamily="18" charset="0"/>
              </a:rPr>
              <a:t>Avtobusno postajališče </a:t>
            </a:r>
            <a:r>
              <a:rPr lang="sl-SI" sz="1200" u="none" strike="noStrike" baseline="0" dirty="0">
                <a:latin typeface="+mj-lt"/>
                <a:ea typeface="PMingLiU" panose="02020500000000000000" pitchFamily="18" charset="-120"/>
                <a:cs typeface="Times New Roman" panose="02020603050405020304" pitchFamily="18" charset="0"/>
              </a:rPr>
              <a:t>in hkrati postajališče mestnega potniškega prometa.</a:t>
            </a:r>
          </a:p>
          <a:p>
            <a:pPr marR="0" algn="l" rtl="0"/>
            <a:endParaRPr lang="sl-SI" sz="1200" b="0" i="0" u="none" strike="noStrike" baseline="0" dirty="0">
              <a:latin typeface="+mj-lt"/>
            </a:endParaRPr>
          </a:p>
        </p:txBody>
      </p:sp>
    </p:spTree>
    <p:extLst>
      <p:ext uri="{BB962C8B-B14F-4D97-AF65-F5344CB8AC3E}">
        <p14:creationId xmlns:p14="http://schemas.microsoft.com/office/powerpoint/2010/main" val="425536611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Slika 8">
            <a:extLst>
              <a:ext uri="{FF2B5EF4-FFF2-40B4-BE49-F238E27FC236}">
                <a16:creationId xmlns:a16="http://schemas.microsoft.com/office/drawing/2014/main" id="{0456C4BD-EE7B-4D37-B6F5-EB8AEAB7E875}"/>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80800" y="314764"/>
            <a:ext cx="8982396" cy="6352121"/>
          </a:xfrm>
          <a:prstGeom prst="rect">
            <a:avLst/>
          </a:prstGeom>
        </p:spPr>
      </p:pic>
      <p:pic>
        <p:nvPicPr>
          <p:cNvPr id="5" name="Picture 6">
            <a:extLst>
              <a:ext uri="{FF2B5EF4-FFF2-40B4-BE49-F238E27FC236}">
                <a16:creationId xmlns:a16="http://schemas.microsoft.com/office/drawing/2014/main" id="{6116475F-483B-4257-92EB-EE15BF5B8C9F}"/>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6926829" y="195798"/>
            <a:ext cx="1212513" cy="565201"/>
          </a:xfrm>
          <a:prstGeom prst="rect">
            <a:avLst/>
          </a:prstGeom>
        </p:spPr>
      </p:pic>
      <p:pic>
        <p:nvPicPr>
          <p:cNvPr id="6" name="Picture 7">
            <a:extLst>
              <a:ext uri="{FF2B5EF4-FFF2-40B4-BE49-F238E27FC236}">
                <a16:creationId xmlns:a16="http://schemas.microsoft.com/office/drawing/2014/main" id="{D31C462D-6E66-4F75-88F2-79DEB373BE31}"/>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8139342" y="313749"/>
            <a:ext cx="823250" cy="329300"/>
          </a:xfrm>
          <a:prstGeom prst="rect">
            <a:avLst/>
          </a:prstGeom>
        </p:spPr>
      </p:pic>
      <p:sp>
        <p:nvSpPr>
          <p:cNvPr id="7" name="Rectangle 2">
            <a:extLst>
              <a:ext uri="{FF2B5EF4-FFF2-40B4-BE49-F238E27FC236}">
                <a16:creationId xmlns:a16="http://schemas.microsoft.com/office/drawing/2014/main" id="{D07599B3-494F-4831-80DC-218C5554AFD5}"/>
              </a:ext>
            </a:extLst>
          </p:cNvPr>
          <p:cNvSpPr/>
          <p:nvPr/>
        </p:nvSpPr>
        <p:spPr>
          <a:xfrm>
            <a:off x="5847059" y="808906"/>
            <a:ext cx="2625502" cy="1249573"/>
          </a:xfrm>
          <a:prstGeom prst="rect">
            <a:avLst/>
          </a:prstGeom>
        </p:spPr>
        <p:txBody>
          <a:bodyPr wrap="square">
            <a:spAutoFit/>
          </a:bodyPr>
          <a:lstStyle/>
          <a:p>
            <a:pPr lvl="0" fontAlgn="auto">
              <a:spcBef>
                <a:spcPct val="20000"/>
              </a:spcBef>
              <a:spcAft>
                <a:spcPts val="0"/>
              </a:spcAft>
              <a:defRPr/>
            </a:pPr>
            <a:r>
              <a:rPr lang="sl-SI" sz="2400" dirty="0">
                <a:latin typeface="Calibri" pitchFamily="34" charset="0"/>
                <a:cs typeface="Arial" pitchFamily="34" charset="0"/>
              </a:rPr>
              <a:t>Kazalniki</a:t>
            </a:r>
          </a:p>
          <a:p>
            <a:pPr lvl="0" fontAlgn="auto">
              <a:spcBef>
                <a:spcPct val="20000"/>
              </a:spcBef>
              <a:spcAft>
                <a:spcPts val="0"/>
              </a:spcAft>
              <a:defRPr/>
            </a:pPr>
            <a:r>
              <a:rPr lang="sl-SI" sz="1600" dirty="0">
                <a:solidFill>
                  <a:schemeClr val="accent6">
                    <a:lumMod val="75000"/>
                  </a:schemeClr>
                </a:solidFill>
                <a:latin typeface="Calibri" pitchFamily="34" charset="0"/>
                <a:cs typeface="Arial" pitchFamily="34" charset="0"/>
              </a:rPr>
              <a:t>Dostopnost s kolesom do železniškega in avtobusnega postajališča</a:t>
            </a:r>
          </a:p>
        </p:txBody>
      </p:sp>
      <p:sp>
        <p:nvSpPr>
          <p:cNvPr id="11" name="PoljeZBesedilom 10">
            <a:extLst>
              <a:ext uri="{FF2B5EF4-FFF2-40B4-BE49-F238E27FC236}">
                <a16:creationId xmlns:a16="http://schemas.microsoft.com/office/drawing/2014/main" id="{922187E9-DB41-4780-BA07-33E0862A51DE}"/>
              </a:ext>
            </a:extLst>
          </p:cNvPr>
          <p:cNvSpPr txBox="1"/>
          <p:nvPr/>
        </p:nvSpPr>
        <p:spPr>
          <a:xfrm>
            <a:off x="5847059" y="2085307"/>
            <a:ext cx="3216168" cy="1384995"/>
          </a:xfrm>
          <a:prstGeom prst="rect">
            <a:avLst/>
          </a:prstGeom>
          <a:noFill/>
        </p:spPr>
        <p:txBody>
          <a:bodyPr wrap="square">
            <a:spAutoFit/>
          </a:bodyPr>
          <a:lstStyle/>
          <a:p>
            <a:pPr marL="171450" marR="0" indent="-171450" algn="l" rtl="0">
              <a:buFont typeface="Wingdings" panose="05000000000000000000" pitchFamily="2" charset="2"/>
              <a:buChar char="§"/>
            </a:pPr>
            <a:r>
              <a:rPr lang="sl-SI" sz="1200" dirty="0">
                <a:latin typeface="+mj-lt"/>
                <a:ea typeface="PMingLiU" panose="02020500000000000000" pitchFamily="18" charset="-120"/>
                <a:cs typeface="Times New Roman" panose="02020603050405020304" pitchFamily="18" charset="0"/>
              </a:rPr>
              <a:t>Tako železniško kot avtobusno postajališče sta s kolesom s celotnega mesta dosegljiva </a:t>
            </a:r>
            <a:r>
              <a:rPr lang="sl-SI" sz="1200" b="1" dirty="0">
                <a:latin typeface="+mj-lt"/>
                <a:ea typeface="PMingLiU" panose="02020500000000000000" pitchFamily="18" charset="-120"/>
                <a:cs typeface="Times New Roman" panose="02020603050405020304" pitchFamily="18" charset="0"/>
              </a:rPr>
              <a:t>v 10 minutah ali manj. </a:t>
            </a:r>
          </a:p>
          <a:p>
            <a:pPr marL="171450" marR="0" indent="-171450" algn="l" rtl="0">
              <a:buFont typeface="Wingdings" panose="05000000000000000000" pitchFamily="2" charset="2"/>
              <a:buChar char="§"/>
            </a:pPr>
            <a:r>
              <a:rPr lang="sl-SI" sz="1200" b="1" dirty="0">
                <a:latin typeface="+mj-lt"/>
                <a:ea typeface="PMingLiU" panose="02020500000000000000" pitchFamily="18" charset="-120"/>
                <a:cs typeface="Times New Roman" panose="02020603050405020304" pitchFamily="18" charset="0"/>
              </a:rPr>
              <a:t>Na železniški in avtobusni postaji možnost izposoje koles za nadaljnjo pot (</a:t>
            </a:r>
            <a:r>
              <a:rPr lang="sl-SI" sz="1200" b="1" dirty="0" err="1">
                <a:latin typeface="+mj-lt"/>
                <a:ea typeface="PMingLiU" panose="02020500000000000000" pitchFamily="18" charset="-120"/>
                <a:cs typeface="Times New Roman" panose="02020603050405020304" pitchFamily="18" charset="0"/>
              </a:rPr>
              <a:t>BržKolo</a:t>
            </a:r>
            <a:r>
              <a:rPr lang="sl-SI" sz="1200" b="1" dirty="0">
                <a:latin typeface="+mj-lt"/>
                <a:ea typeface="PMingLiU" panose="02020500000000000000" pitchFamily="18" charset="-120"/>
                <a:cs typeface="Times New Roman" panose="02020603050405020304" pitchFamily="18" charset="0"/>
              </a:rPr>
              <a:t>).</a:t>
            </a:r>
          </a:p>
          <a:p>
            <a:pPr marL="171450" marR="0" indent="-171450" algn="l" rtl="0">
              <a:buFont typeface="Wingdings" panose="05000000000000000000" pitchFamily="2" charset="2"/>
              <a:buChar char="§"/>
            </a:pPr>
            <a:r>
              <a:rPr lang="sl-SI" sz="1200" b="1" dirty="0">
                <a:latin typeface="+mj-lt"/>
                <a:ea typeface="PMingLiU" panose="02020500000000000000" pitchFamily="18" charset="-120"/>
                <a:cs typeface="Times New Roman" panose="02020603050405020304" pitchFamily="18" charset="0"/>
              </a:rPr>
              <a:t>Za dnevno mobilnost (služba, šola) še vedno zamudno. </a:t>
            </a:r>
          </a:p>
        </p:txBody>
      </p:sp>
    </p:spTree>
    <p:extLst>
      <p:ext uri="{BB962C8B-B14F-4D97-AF65-F5344CB8AC3E}">
        <p14:creationId xmlns:p14="http://schemas.microsoft.com/office/powerpoint/2010/main" val="193805647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Slika 8">
            <a:extLst>
              <a:ext uri="{FF2B5EF4-FFF2-40B4-BE49-F238E27FC236}">
                <a16:creationId xmlns:a16="http://schemas.microsoft.com/office/drawing/2014/main" id="{0456C4BD-EE7B-4D37-B6F5-EB8AEAB7E875}"/>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80800" y="314764"/>
            <a:ext cx="8982397" cy="6352122"/>
          </a:xfrm>
          <a:prstGeom prst="rect">
            <a:avLst/>
          </a:prstGeom>
        </p:spPr>
      </p:pic>
      <p:pic>
        <p:nvPicPr>
          <p:cNvPr id="5" name="Picture 6">
            <a:extLst>
              <a:ext uri="{FF2B5EF4-FFF2-40B4-BE49-F238E27FC236}">
                <a16:creationId xmlns:a16="http://schemas.microsoft.com/office/drawing/2014/main" id="{6116475F-483B-4257-92EB-EE15BF5B8C9F}"/>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6926829" y="195798"/>
            <a:ext cx="1212513" cy="565201"/>
          </a:xfrm>
          <a:prstGeom prst="rect">
            <a:avLst/>
          </a:prstGeom>
        </p:spPr>
      </p:pic>
      <p:pic>
        <p:nvPicPr>
          <p:cNvPr id="6" name="Picture 7">
            <a:extLst>
              <a:ext uri="{FF2B5EF4-FFF2-40B4-BE49-F238E27FC236}">
                <a16:creationId xmlns:a16="http://schemas.microsoft.com/office/drawing/2014/main" id="{D31C462D-6E66-4F75-88F2-79DEB373BE31}"/>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8139342" y="313749"/>
            <a:ext cx="823250" cy="329300"/>
          </a:xfrm>
          <a:prstGeom prst="rect">
            <a:avLst/>
          </a:prstGeom>
        </p:spPr>
      </p:pic>
      <p:sp>
        <p:nvSpPr>
          <p:cNvPr id="7" name="Rectangle 2">
            <a:extLst>
              <a:ext uri="{FF2B5EF4-FFF2-40B4-BE49-F238E27FC236}">
                <a16:creationId xmlns:a16="http://schemas.microsoft.com/office/drawing/2014/main" id="{D07599B3-494F-4831-80DC-218C5554AFD5}"/>
              </a:ext>
            </a:extLst>
          </p:cNvPr>
          <p:cNvSpPr/>
          <p:nvPr/>
        </p:nvSpPr>
        <p:spPr>
          <a:xfrm>
            <a:off x="5847059" y="808906"/>
            <a:ext cx="2625502" cy="757130"/>
          </a:xfrm>
          <a:prstGeom prst="rect">
            <a:avLst/>
          </a:prstGeom>
        </p:spPr>
        <p:txBody>
          <a:bodyPr wrap="square">
            <a:spAutoFit/>
          </a:bodyPr>
          <a:lstStyle/>
          <a:p>
            <a:pPr lvl="0" fontAlgn="auto">
              <a:spcBef>
                <a:spcPct val="20000"/>
              </a:spcBef>
              <a:spcAft>
                <a:spcPts val="0"/>
              </a:spcAft>
              <a:defRPr/>
            </a:pPr>
            <a:r>
              <a:rPr lang="sl-SI" sz="2400" dirty="0">
                <a:latin typeface="Calibri" pitchFamily="34" charset="0"/>
                <a:cs typeface="Arial" pitchFamily="34" charset="0"/>
              </a:rPr>
              <a:t>Kazalniki</a:t>
            </a:r>
          </a:p>
          <a:p>
            <a:pPr lvl="0" fontAlgn="auto">
              <a:spcBef>
                <a:spcPct val="20000"/>
              </a:spcBef>
              <a:spcAft>
                <a:spcPts val="0"/>
              </a:spcAft>
              <a:defRPr/>
            </a:pPr>
            <a:r>
              <a:rPr lang="sl-SI" sz="1600" dirty="0">
                <a:solidFill>
                  <a:schemeClr val="accent6">
                    <a:lumMod val="75000"/>
                  </a:schemeClr>
                </a:solidFill>
                <a:latin typeface="Calibri" pitchFamily="34" charset="0"/>
                <a:cs typeface="Arial" pitchFamily="34" charset="0"/>
              </a:rPr>
              <a:t>Dostopnost do mestnega </a:t>
            </a:r>
            <a:r>
              <a:rPr lang="sl-SI" sz="1600" dirty="0" err="1">
                <a:solidFill>
                  <a:schemeClr val="accent6">
                    <a:lumMod val="75000"/>
                  </a:schemeClr>
                </a:solidFill>
                <a:latin typeface="Calibri" pitchFamily="34" charset="0"/>
                <a:cs typeface="Arial" pitchFamily="34" charset="0"/>
              </a:rPr>
              <a:t>jpp</a:t>
            </a:r>
            <a:endParaRPr lang="sl-SI" sz="1600" dirty="0">
              <a:solidFill>
                <a:schemeClr val="accent6">
                  <a:lumMod val="75000"/>
                </a:schemeClr>
              </a:solidFill>
              <a:latin typeface="Calibri" pitchFamily="34" charset="0"/>
              <a:cs typeface="Arial" pitchFamily="34" charset="0"/>
            </a:endParaRPr>
          </a:p>
        </p:txBody>
      </p:sp>
      <p:sp>
        <p:nvSpPr>
          <p:cNvPr id="11" name="PoljeZBesedilom 10">
            <a:extLst>
              <a:ext uri="{FF2B5EF4-FFF2-40B4-BE49-F238E27FC236}">
                <a16:creationId xmlns:a16="http://schemas.microsoft.com/office/drawing/2014/main" id="{922187E9-DB41-4780-BA07-33E0862A51DE}"/>
              </a:ext>
            </a:extLst>
          </p:cNvPr>
          <p:cNvSpPr txBox="1"/>
          <p:nvPr/>
        </p:nvSpPr>
        <p:spPr>
          <a:xfrm>
            <a:off x="5847029" y="1566036"/>
            <a:ext cx="3216168" cy="2392963"/>
          </a:xfrm>
          <a:prstGeom prst="rect">
            <a:avLst/>
          </a:prstGeom>
          <a:noFill/>
        </p:spPr>
        <p:txBody>
          <a:bodyPr wrap="square">
            <a:spAutoFit/>
          </a:bodyPr>
          <a:lstStyle/>
          <a:p>
            <a:pPr marR="0" algn="l" rtl="0"/>
            <a:r>
              <a:rPr lang="sl-SI" sz="1150" b="1" dirty="0">
                <a:latin typeface="+mj-lt"/>
                <a:ea typeface="PMingLiU" panose="02020500000000000000" pitchFamily="18" charset="-120"/>
                <a:cs typeface="Times New Roman" panose="02020603050405020304" pitchFamily="18" charset="0"/>
              </a:rPr>
              <a:t>Mestni</a:t>
            </a:r>
            <a:r>
              <a:rPr lang="sl-SI" sz="1150" b="1" i="0" u="none" strike="noStrike" baseline="0" dirty="0">
                <a:latin typeface="+mj-lt"/>
              </a:rPr>
              <a:t> avtobus: dve liniji od leta 2018</a:t>
            </a:r>
            <a:endParaRPr lang="sl-SI" sz="1150" dirty="0">
              <a:latin typeface="+mj-lt"/>
            </a:endParaRPr>
          </a:p>
          <a:p>
            <a:pPr marR="0" algn="l" rtl="0"/>
            <a:r>
              <a:rPr lang="sl-SI" sz="1150" b="0" i="0" u="none" strike="noStrike" baseline="0" dirty="0">
                <a:latin typeface="+mj-lt"/>
              </a:rPr>
              <a:t>Modra: </a:t>
            </a:r>
            <a:r>
              <a:rPr lang="pl-PL" sz="1150" b="0" i="0" u="none" strike="noStrike" baseline="0" dirty="0">
                <a:latin typeface="+mj-lt"/>
              </a:rPr>
              <a:t>vsako polno uro od 6:20 – 8:40 in od 13:00 do 15:40. </a:t>
            </a:r>
            <a:endParaRPr lang="sl-SI" sz="1150" b="0" i="0" u="none" strike="noStrike" baseline="0" dirty="0">
              <a:latin typeface="+mj-lt"/>
            </a:endParaRPr>
          </a:p>
          <a:p>
            <a:pPr marR="0" algn="l" rtl="0"/>
            <a:r>
              <a:rPr lang="sl-SI" sz="1150" b="0" i="0" u="none" strike="noStrike" baseline="0" dirty="0">
                <a:latin typeface="+mj-lt"/>
              </a:rPr>
              <a:t>Zelena: vsakih 20 minut med 9:00 in 12:20 ter med 16:00 in 19:20 od ponedeljka do petka</a:t>
            </a:r>
          </a:p>
          <a:p>
            <a:r>
              <a:rPr lang="sl-SI" sz="1150" dirty="0">
                <a:latin typeface="+mj-lt"/>
              </a:rPr>
              <a:t>Ne vozi ob nedeljah in praznikih. </a:t>
            </a:r>
          </a:p>
          <a:p>
            <a:r>
              <a:rPr lang="pl-PL" sz="1150" dirty="0">
                <a:latin typeface="+mj-lt"/>
              </a:rPr>
              <a:t>Spodbude za uporabo: nagradne igre…</a:t>
            </a:r>
            <a:endParaRPr lang="sl-SI" sz="1150" b="0" i="0" u="none" strike="noStrike" baseline="0" dirty="0">
              <a:latin typeface="+mj-lt"/>
            </a:endParaRPr>
          </a:p>
          <a:p>
            <a:pPr marR="0" algn="l" rtl="0"/>
            <a:r>
              <a:rPr lang="sl-SI" sz="1150" b="1" dirty="0">
                <a:latin typeface="+mj-lt"/>
              </a:rPr>
              <a:t>Linije ne pokrivajo posameznih območij UZ: </a:t>
            </a:r>
            <a:r>
              <a:rPr lang="sl-SI" sz="1150" dirty="0" err="1">
                <a:latin typeface="+mj-lt"/>
              </a:rPr>
              <a:t>Brezina</a:t>
            </a:r>
            <a:r>
              <a:rPr lang="sl-SI" sz="1150" dirty="0">
                <a:latin typeface="+mj-lt"/>
              </a:rPr>
              <a:t>, Črnci, železniška postaja</a:t>
            </a:r>
          </a:p>
          <a:p>
            <a:pPr marR="0" algn="l" rtl="0"/>
            <a:r>
              <a:rPr lang="sl-SI" sz="1150" b="1" dirty="0">
                <a:latin typeface="+mj-lt"/>
              </a:rPr>
              <a:t>Nekateri prebivalci potrebujejo več kot 5 min do najbližjega postajališča</a:t>
            </a:r>
            <a:r>
              <a:rPr lang="sl-SI" sz="1150" dirty="0">
                <a:latin typeface="+mj-lt"/>
              </a:rPr>
              <a:t>: C. bratov Milavec, Pešpot, Cesta bratov Cerjakov, </a:t>
            </a:r>
            <a:r>
              <a:rPr lang="sl-SI" sz="1150" dirty="0" err="1">
                <a:latin typeface="+mj-lt"/>
              </a:rPr>
              <a:t>Zakot</a:t>
            </a:r>
            <a:r>
              <a:rPr lang="sl-SI" sz="1150" dirty="0">
                <a:latin typeface="+mj-lt"/>
              </a:rPr>
              <a:t>, Ob potoku in spodnje Trnje. </a:t>
            </a:r>
            <a:endParaRPr lang="sl-SI" sz="1150" b="0" i="0" u="none" strike="noStrike" baseline="0" dirty="0">
              <a:latin typeface="+mj-lt"/>
            </a:endParaRPr>
          </a:p>
        </p:txBody>
      </p:sp>
    </p:spTree>
    <p:extLst>
      <p:ext uri="{BB962C8B-B14F-4D97-AF65-F5344CB8AC3E}">
        <p14:creationId xmlns:p14="http://schemas.microsoft.com/office/powerpoint/2010/main" val="303215046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 name="Slika 83">
            <a:extLst>
              <a:ext uri="{FF2B5EF4-FFF2-40B4-BE49-F238E27FC236}">
                <a16:creationId xmlns:a16="http://schemas.microsoft.com/office/drawing/2014/main" id="{BE7302F7-027F-4A6A-9669-211BBFB0148D}"/>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80800" y="314764"/>
            <a:ext cx="8982396" cy="6352122"/>
          </a:xfrm>
          <a:prstGeom prst="rect">
            <a:avLst/>
          </a:prstGeom>
        </p:spPr>
      </p:pic>
      <p:pic>
        <p:nvPicPr>
          <p:cNvPr id="5" name="Picture 6">
            <a:extLst>
              <a:ext uri="{FF2B5EF4-FFF2-40B4-BE49-F238E27FC236}">
                <a16:creationId xmlns:a16="http://schemas.microsoft.com/office/drawing/2014/main" id="{6116475F-483B-4257-92EB-EE15BF5B8C9F}"/>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6926829" y="195798"/>
            <a:ext cx="1212513" cy="565201"/>
          </a:xfrm>
          <a:prstGeom prst="rect">
            <a:avLst/>
          </a:prstGeom>
        </p:spPr>
      </p:pic>
      <p:pic>
        <p:nvPicPr>
          <p:cNvPr id="6" name="Picture 7">
            <a:extLst>
              <a:ext uri="{FF2B5EF4-FFF2-40B4-BE49-F238E27FC236}">
                <a16:creationId xmlns:a16="http://schemas.microsoft.com/office/drawing/2014/main" id="{D31C462D-6E66-4F75-88F2-79DEB373BE31}"/>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8139342" y="313749"/>
            <a:ext cx="823250" cy="329300"/>
          </a:xfrm>
          <a:prstGeom prst="rect">
            <a:avLst/>
          </a:prstGeom>
        </p:spPr>
      </p:pic>
      <p:sp>
        <p:nvSpPr>
          <p:cNvPr id="7" name="Rectangle 2">
            <a:extLst>
              <a:ext uri="{FF2B5EF4-FFF2-40B4-BE49-F238E27FC236}">
                <a16:creationId xmlns:a16="http://schemas.microsoft.com/office/drawing/2014/main" id="{D07599B3-494F-4831-80DC-218C5554AFD5}"/>
              </a:ext>
            </a:extLst>
          </p:cNvPr>
          <p:cNvSpPr/>
          <p:nvPr/>
        </p:nvSpPr>
        <p:spPr>
          <a:xfrm>
            <a:off x="5816539" y="760999"/>
            <a:ext cx="3246658" cy="757130"/>
          </a:xfrm>
          <a:prstGeom prst="rect">
            <a:avLst/>
          </a:prstGeom>
        </p:spPr>
        <p:txBody>
          <a:bodyPr wrap="square">
            <a:spAutoFit/>
          </a:bodyPr>
          <a:lstStyle/>
          <a:p>
            <a:pPr lvl="0" fontAlgn="auto">
              <a:spcBef>
                <a:spcPct val="20000"/>
              </a:spcBef>
              <a:spcAft>
                <a:spcPts val="0"/>
              </a:spcAft>
              <a:defRPr/>
            </a:pPr>
            <a:r>
              <a:rPr lang="sl-SI" sz="2400" dirty="0">
                <a:latin typeface="Calibri" pitchFamily="34" charset="0"/>
                <a:cs typeface="Arial" pitchFamily="34" charset="0"/>
              </a:rPr>
              <a:t>Kazalniki</a:t>
            </a:r>
          </a:p>
          <a:p>
            <a:pPr lvl="0" fontAlgn="auto">
              <a:spcBef>
                <a:spcPct val="20000"/>
              </a:spcBef>
              <a:spcAft>
                <a:spcPts val="0"/>
              </a:spcAft>
              <a:defRPr/>
            </a:pPr>
            <a:r>
              <a:rPr lang="sl-SI" sz="1600" dirty="0">
                <a:solidFill>
                  <a:schemeClr val="accent6">
                    <a:lumMod val="75000"/>
                  </a:schemeClr>
                </a:solidFill>
                <a:latin typeface="Calibri" pitchFamily="34" charset="0"/>
                <a:cs typeface="Arial" pitchFamily="34" charset="0"/>
              </a:rPr>
              <a:t>Pomanjkljivosti v omrežju JPP</a:t>
            </a:r>
          </a:p>
        </p:txBody>
      </p:sp>
      <p:sp>
        <p:nvSpPr>
          <p:cNvPr id="10" name="PoljeZBesedilom 9">
            <a:extLst>
              <a:ext uri="{FF2B5EF4-FFF2-40B4-BE49-F238E27FC236}">
                <a16:creationId xmlns:a16="http://schemas.microsoft.com/office/drawing/2014/main" id="{B7318FC0-1231-467F-B8A6-1FC4978B0C4B}"/>
              </a:ext>
            </a:extLst>
          </p:cNvPr>
          <p:cNvSpPr txBox="1"/>
          <p:nvPr/>
        </p:nvSpPr>
        <p:spPr>
          <a:xfrm>
            <a:off x="5816539" y="1446677"/>
            <a:ext cx="3146054" cy="1461939"/>
          </a:xfrm>
          <a:prstGeom prst="rect">
            <a:avLst/>
          </a:prstGeom>
          <a:noFill/>
        </p:spPr>
        <p:txBody>
          <a:bodyPr wrap="square">
            <a:spAutoFit/>
          </a:bodyPr>
          <a:lstStyle/>
          <a:p>
            <a:pPr marL="171450" indent="-171450" algn="l" fontAlgn="base">
              <a:spcAft>
                <a:spcPts val="600"/>
              </a:spcAft>
              <a:buFont typeface="Arial" panose="020B0604020202020204" pitchFamily="34" charset="0"/>
              <a:buChar char="•"/>
            </a:pPr>
            <a:r>
              <a:rPr lang="sl-SI" sz="1200" dirty="0">
                <a:latin typeface="Calibri" panose="020F0502020204030204" pitchFamily="34" charset="0"/>
                <a:ea typeface="PMingLiU" panose="02020500000000000000" pitchFamily="18" charset="-120"/>
                <a:cs typeface="Times New Roman" panose="02020603050405020304" pitchFamily="18" charset="0"/>
              </a:rPr>
              <a:t>Celotno območje UZ obravnavati kot mesto in v omrežje linij mestnega prometa vključiti tudi zaledna naselja (</a:t>
            </a:r>
            <a:r>
              <a:rPr lang="sl-SI" sz="1200" dirty="0" err="1">
                <a:latin typeface="Calibri" panose="020F0502020204030204" pitchFamily="34" charset="0"/>
                <a:ea typeface="PMingLiU" panose="02020500000000000000" pitchFamily="18" charset="-120"/>
                <a:cs typeface="Times New Roman" panose="02020603050405020304" pitchFamily="18" charset="0"/>
              </a:rPr>
              <a:t>Brezina</a:t>
            </a:r>
            <a:r>
              <a:rPr lang="sl-SI" sz="1200" dirty="0">
                <a:latin typeface="Calibri" panose="020F0502020204030204" pitchFamily="34" charset="0"/>
                <a:ea typeface="PMingLiU" panose="02020500000000000000" pitchFamily="18" charset="-120"/>
                <a:cs typeface="Times New Roman" panose="02020603050405020304" pitchFamily="18" charset="0"/>
              </a:rPr>
              <a:t>, Črnci, </a:t>
            </a:r>
            <a:r>
              <a:rPr lang="sl-SI" sz="1200" dirty="0" err="1">
                <a:latin typeface="Calibri" panose="020F0502020204030204" pitchFamily="34" charset="0"/>
                <a:ea typeface="PMingLiU" panose="02020500000000000000" pitchFamily="18" charset="-120"/>
                <a:cs typeface="Times New Roman" panose="02020603050405020304" pitchFamily="18" charset="0"/>
              </a:rPr>
              <a:t>Zakot</a:t>
            </a:r>
            <a:r>
              <a:rPr lang="sl-SI" sz="1200" dirty="0">
                <a:latin typeface="Calibri" panose="020F0502020204030204" pitchFamily="34" charset="0"/>
                <a:ea typeface="PMingLiU" panose="02020500000000000000" pitchFamily="18" charset="-120"/>
                <a:cs typeface="Times New Roman" panose="02020603050405020304" pitchFamily="18" charset="0"/>
              </a:rPr>
              <a:t>, Trnje).</a:t>
            </a:r>
          </a:p>
          <a:p>
            <a:pPr marL="171450" indent="-171450" algn="l" fontAlgn="base">
              <a:spcAft>
                <a:spcPts val="600"/>
              </a:spcAft>
              <a:buFont typeface="Arial" panose="020B0604020202020204" pitchFamily="34" charset="0"/>
              <a:buChar char="•"/>
            </a:pPr>
            <a:r>
              <a:rPr lang="sl-SI" sz="1200" dirty="0">
                <a:latin typeface="Calibri" panose="020F0502020204030204" pitchFamily="34" charset="0"/>
                <a:ea typeface="PMingLiU" panose="02020500000000000000" pitchFamily="18" charset="-120"/>
                <a:cs typeface="Times New Roman" panose="02020603050405020304" pitchFamily="18" charset="0"/>
              </a:rPr>
              <a:t>Vzpostaviti postajališče mestnega prometa ob železniškem postajališču, v </a:t>
            </a:r>
            <a:r>
              <a:rPr lang="sl-SI" sz="1200" dirty="0" err="1">
                <a:latin typeface="Calibri" panose="020F0502020204030204" pitchFamily="34" charset="0"/>
                <a:ea typeface="PMingLiU" panose="02020500000000000000" pitchFamily="18" charset="-120"/>
                <a:cs typeface="Times New Roman" panose="02020603050405020304" pitchFamily="18" charset="0"/>
              </a:rPr>
              <a:t>Brezini</a:t>
            </a:r>
            <a:r>
              <a:rPr lang="sl-SI" sz="1200" dirty="0">
                <a:latin typeface="Calibri" panose="020F0502020204030204" pitchFamily="34" charset="0"/>
                <a:ea typeface="PMingLiU" panose="02020500000000000000" pitchFamily="18" charset="-120"/>
                <a:cs typeface="Times New Roman" panose="02020603050405020304" pitchFamily="18" charset="0"/>
              </a:rPr>
              <a:t> in Trnju.</a:t>
            </a:r>
          </a:p>
        </p:txBody>
      </p:sp>
    </p:spTree>
    <p:extLst>
      <p:ext uri="{BB962C8B-B14F-4D97-AF65-F5344CB8AC3E}">
        <p14:creationId xmlns:p14="http://schemas.microsoft.com/office/powerpoint/2010/main" val="70063036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624508" y="2908562"/>
            <a:ext cx="6569704" cy="2762662"/>
          </a:xfrm>
          <a:prstGeom prst="rect">
            <a:avLst/>
          </a:prstGeom>
        </p:spPr>
        <p:txBody>
          <a:bodyPr anchor="b"/>
          <a:lstStyle/>
          <a:p>
            <a:pPr lvl="0" eaLnBrk="0" hangingPunct="0">
              <a:spcBef>
                <a:spcPct val="20000"/>
              </a:spcBef>
            </a:pPr>
            <a:r>
              <a:rPr lang="en-US" sz="3600" dirty="0">
                <a:solidFill>
                  <a:schemeClr val="bg1"/>
                </a:solidFill>
                <a:latin typeface="Calibri" pitchFamily="34" charset="0"/>
              </a:rPr>
              <a:t>MOBILNOSTNI SISTEM</a:t>
            </a:r>
            <a:endParaRPr lang="sl-SI" sz="3600" dirty="0">
              <a:solidFill>
                <a:schemeClr val="bg1"/>
              </a:solidFill>
              <a:latin typeface="Calibri" pitchFamily="34" charset="0"/>
            </a:endParaRPr>
          </a:p>
          <a:p>
            <a:pPr lvl="0" fontAlgn="auto">
              <a:spcBef>
                <a:spcPct val="20000"/>
              </a:spcBef>
              <a:spcAft>
                <a:spcPts val="0"/>
              </a:spcAft>
              <a:defRPr/>
            </a:pPr>
            <a:endParaRPr lang="sl-SI" dirty="0">
              <a:solidFill>
                <a:schemeClr val="bg1"/>
              </a:solidFill>
              <a:latin typeface="Calibri"/>
            </a:endParaRPr>
          </a:p>
        </p:txBody>
      </p:sp>
      <p:pic>
        <p:nvPicPr>
          <p:cNvPr id="5" name="Picture 2" descr="C:\Documents and Settings\Lena\My Documents\Locus word\Locus_znak in logotip_RGB.jpg">
            <a:extLst>
              <a:ext uri="{FF2B5EF4-FFF2-40B4-BE49-F238E27FC236}">
                <a16:creationId xmlns:a16="http://schemas.microsoft.com/office/drawing/2014/main" id="{6803D0A2-B977-4FB9-92B3-FAF38EF546F8}"/>
              </a:ext>
            </a:extLst>
          </p:cNvPr>
          <p:cNvPicPr>
            <a:picLocks noChangeAspect="1" noChangeArrowheads="1"/>
          </p:cNvPicPr>
          <p:nvPr/>
        </p:nvPicPr>
        <p:blipFill>
          <a:blip r:embed="rId2" cstate="print">
            <a:extLst>
              <a:ext uri="{28A0092B-C50C-407E-A947-70E740481C1C}">
                <a14:useLocalDpi xmlns:a14="http://schemas.microsoft.com/office/drawing/2010/main"/>
              </a:ext>
            </a:extLst>
          </a:blip>
          <a:stretch>
            <a:fillRect/>
          </a:stretch>
        </p:blipFill>
        <p:spPr bwMode="auto">
          <a:xfrm>
            <a:off x="6194247" y="209048"/>
            <a:ext cx="1458781" cy="679996"/>
          </a:xfrm>
          <a:prstGeom prst="rect">
            <a:avLst/>
          </a:prstGeom>
          <a:noFill/>
          <a:ln>
            <a:noFill/>
          </a:ln>
        </p:spPr>
      </p:pic>
      <p:pic>
        <p:nvPicPr>
          <p:cNvPr id="6" name="Picture 6">
            <a:extLst>
              <a:ext uri="{FF2B5EF4-FFF2-40B4-BE49-F238E27FC236}">
                <a16:creationId xmlns:a16="http://schemas.microsoft.com/office/drawing/2014/main" id="{E28C19EE-1515-452A-AA6D-FAA0FCC756BE}"/>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7653028" y="386011"/>
            <a:ext cx="1111251" cy="326071"/>
          </a:xfrm>
          <a:prstGeom prst="rect">
            <a:avLst/>
          </a:prstGeom>
        </p:spPr>
      </p:pic>
      <p:sp>
        <p:nvSpPr>
          <p:cNvPr id="7" name="Rectangle 2">
            <a:extLst>
              <a:ext uri="{FF2B5EF4-FFF2-40B4-BE49-F238E27FC236}">
                <a16:creationId xmlns:a16="http://schemas.microsoft.com/office/drawing/2014/main" id="{AACE8902-27B9-40AC-8A2C-AA0E723EA95F}"/>
              </a:ext>
            </a:extLst>
          </p:cNvPr>
          <p:cNvSpPr/>
          <p:nvPr/>
        </p:nvSpPr>
        <p:spPr>
          <a:xfrm>
            <a:off x="624508" y="2446897"/>
            <a:ext cx="7341946" cy="461665"/>
          </a:xfrm>
          <a:prstGeom prst="rect">
            <a:avLst/>
          </a:prstGeom>
        </p:spPr>
        <p:txBody>
          <a:bodyPr wrap="square">
            <a:spAutoFit/>
          </a:bodyPr>
          <a:lstStyle/>
          <a:p>
            <a:pPr lvl="0" fontAlgn="auto">
              <a:spcBef>
                <a:spcPct val="20000"/>
              </a:spcBef>
              <a:spcAft>
                <a:spcPts val="0"/>
              </a:spcAft>
              <a:defRPr/>
            </a:pPr>
            <a:r>
              <a:rPr lang="sl-SI" sz="2400" dirty="0">
                <a:solidFill>
                  <a:schemeClr val="accent6">
                    <a:lumMod val="75000"/>
                  </a:schemeClr>
                </a:solidFill>
                <a:latin typeface="Calibri" pitchFamily="34" charset="0"/>
                <a:cs typeface="Arial" pitchFamily="34" charset="0"/>
              </a:rPr>
              <a:t>TRAJNOSTNA MOBILNOST – MIRUJOČI PROMET</a:t>
            </a:r>
            <a:endParaRPr lang="sl-SI" sz="1600" dirty="0">
              <a:solidFill>
                <a:schemeClr val="accent6">
                  <a:lumMod val="75000"/>
                </a:schemeClr>
              </a:solidFill>
              <a:latin typeface="Calibri" pitchFamily="34" charset="0"/>
              <a:cs typeface="Arial" pitchFamily="34" charset="0"/>
            </a:endParaRPr>
          </a:p>
        </p:txBody>
      </p:sp>
    </p:spTree>
    <p:extLst>
      <p:ext uri="{BB962C8B-B14F-4D97-AF65-F5344CB8AC3E}">
        <p14:creationId xmlns:p14="http://schemas.microsoft.com/office/powerpoint/2010/main" val="425767580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Slika 8">
            <a:extLst>
              <a:ext uri="{FF2B5EF4-FFF2-40B4-BE49-F238E27FC236}">
                <a16:creationId xmlns:a16="http://schemas.microsoft.com/office/drawing/2014/main" id="{0456C4BD-EE7B-4D37-B6F5-EB8AEAB7E875}"/>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80800" y="314764"/>
            <a:ext cx="8982396" cy="6352122"/>
          </a:xfrm>
          <a:prstGeom prst="rect">
            <a:avLst/>
          </a:prstGeom>
        </p:spPr>
      </p:pic>
      <p:pic>
        <p:nvPicPr>
          <p:cNvPr id="5" name="Picture 6">
            <a:extLst>
              <a:ext uri="{FF2B5EF4-FFF2-40B4-BE49-F238E27FC236}">
                <a16:creationId xmlns:a16="http://schemas.microsoft.com/office/drawing/2014/main" id="{6116475F-483B-4257-92EB-EE15BF5B8C9F}"/>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6926829" y="195798"/>
            <a:ext cx="1212513" cy="565201"/>
          </a:xfrm>
          <a:prstGeom prst="rect">
            <a:avLst/>
          </a:prstGeom>
        </p:spPr>
      </p:pic>
      <p:pic>
        <p:nvPicPr>
          <p:cNvPr id="6" name="Picture 7">
            <a:extLst>
              <a:ext uri="{FF2B5EF4-FFF2-40B4-BE49-F238E27FC236}">
                <a16:creationId xmlns:a16="http://schemas.microsoft.com/office/drawing/2014/main" id="{D31C462D-6E66-4F75-88F2-79DEB373BE31}"/>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8139342" y="313749"/>
            <a:ext cx="823250" cy="329300"/>
          </a:xfrm>
          <a:prstGeom prst="rect">
            <a:avLst/>
          </a:prstGeom>
        </p:spPr>
      </p:pic>
      <p:sp>
        <p:nvSpPr>
          <p:cNvPr id="7" name="Rectangle 2">
            <a:extLst>
              <a:ext uri="{FF2B5EF4-FFF2-40B4-BE49-F238E27FC236}">
                <a16:creationId xmlns:a16="http://schemas.microsoft.com/office/drawing/2014/main" id="{D07599B3-494F-4831-80DC-218C5554AFD5}"/>
              </a:ext>
            </a:extLst>
          </p:cNvPr>
          <p:cNvSpPr/>
          <p:nvPr/>
        </p:nvSpPr>
        <p:spPr>
          <a:xfrm>
            <a:off x="5847059" y="808906"/>
            <a:ext cx="2625502" cy="757130"/>
          </a:xfrm>
          <a:prstGeom prst="rect">
            <a:avLst/>
          </a:prstGeom>
        </p:spPr>
        <p:txBody>
          <a:bodyPr wrap="square">
            <a:spAutoFit/>
          </a:bodyPr>
          <a:lstStyle/>
          <a:p>
            <a:pPr lvl="0" fontAlgn="auto">
              <a:spcBef>
                <a:spcPct val="20000"/>
              </a:spcBef>
              <a:spcAft>
                <a:spcPts val="0"/>
              </a:spcAft>
              <a:defRPr/>
            </a:pPr>
            <a:r>
              <a:rPr lang="sl-SI" sz="2400" dirty="0">
                <a:latin typeface="Calibri" pitchFamily="34" charset="0"/>
                <a:cs typeface="Arial" pitchFamily="34" charset="0"/>
              </a:rPr>
              <a:t>Kazalniki</a:t>
            </a:r>
          </a:p>
          <a:p>
            <a:pPr lvl="0" fontAlgn="auto">
              <a:spcBef>
                <a:spcPct val="20000"/>
              </a:spcBef>
              <a:spcAft>
                <a:spcPts val="0"/>
              </a:spcAft>
              <a:defRPr/>
            </a:pPr>
            <a:r>
              <a:rPr lang="sl-SI" sz="1600" dirty="0">
                <a:solidFill>
                  <a:schemeClr val="accent6">
                    <a:lumMod val="75000"/>
                  </a:schemeClr>
                </a:solidFill>
                <a:latin typeface="Calibri" pitchFamily="34" charset="0"/>
                <a:cs typeface="Arial" pitchFamily="34" charset="0"/>
              </a:rPr>
              <a:t>Mirujoči promet</a:t>
            </a:r>
          </a:p>
        </p:txBody>
      </p:sp>
      <p:sp>
        <p:nvSpPr>
          <p:cNvPr id="11" name="PoljeZBesedilom 10">
            <a:extLst>
              <a:ext uri="{FF2B5EF4-FFF2-40B4-BE49-F238E27FC236}">
                <a16:creationId xmlns:a16="http://schemas.microsoft.com/office/drawing/2014/main" id="{922187E9-DB41-4780-BA07-33E0862A51DE}"/>
              </a:ext>
            </a:extLst>
          </p:cNvPr>
          <p:cNvSpPr txBox="1"/>
          <p:nvPr/>
        </p:nvSpPr>
        <p:spPr>
          <a:xfrm>
            <a:off x="5847029" y="1566036"/>
            <a:ext cx="3216168" cy="1862048"/>
          </a:xfrm>
          <a:prstGeom prst="rect">
            <a:avLst/>
          </a:prstGeom>
          <a:noFill/>
        </p:spPr>
        <p:txBody>
          <a:bodyPr wrap="square">
            <a:spAutoFit/>
          </a:bodyPr>
          <a:lstStyle/>
          <a:p>
            <a:pPr marR="0" algn="l" rtl="0"/>
            <a:r>
              <a:rPr lang="sl-SI" sz="1150" b="1" dirty="0">
                <a:latin typeface="+mj-lt"/>
                <a:ea typeface="PMingLiU" panose="02020500000000000000" pitchFamily="18" charset="-120"/>
                <a:cs typeface="Times New Roman" panose="02020603050405020304" pitchFamily="18" charset="0"/>
              </a:rPr>
              <a:t>Na obravnavanem območju je 1320 stanovanjskih objektov, v katerih prebiva 6785 prebivalcev.</a:t>
            </a:r>
          </a:p>
          <a:p>
            <a:pPr marR="0" algn="l" rtl="0"/>
            <a:endParaRPr lang="sl-SI" sz="1150" b="1" dirty="0">
              <a:latin typeface="+mj-lt"/>
              <a:ea typeface="PMingLiU" panose="02020500000000000000" pitchFamily="18" charset="-120"/>
              <a:cs typeface="Times New Roman" panose="02020603050405020304" pitchFamily="18" charset="0"/>
            </a:endParaRPr>
          </a:p>
          <a:p>
            <a:pPr marR="0" algn="l" rtl="0"/>
            <a:r>
              <a:rPr lang="sl-SI" sz="1150" b="1" dirty="0">
                <a:latin typeface="+mj-lt"/>
                <a:ea typeface="PMingLiU" panose="02020500000000000000" pitchFamily="18" charset="-120"/>
                <a:cs typeface="Times New Roman" panose="02020603050405020304" pitchFamily="18" charset="0"/>
              </a:rPr>
              <a:t>V občini Brežice je bilo v letu 2021 registriranih 14.069 avtomobilov (0,56 avto/prebivalca).</a:t>
            </a:r>
          </a:p>
          <a:p>
            <a:pPr marR="0" algn="l" rtl="0"/>
            <a:endParaRPr lang="sl-SI" sz="1150" b="1" dirty="0">
              <a:latin typeface="+mj-lt"/>
              <a:ea typeface="PMingLiU" panose="02020500000000000000" pitchFamily="18" charset="-120"/>
              <a:cs typeface="Times New Roman" panose="02020603050405020304" pitchFamily="18" charset="0"/>
            </a:endParaRPr>
          </a:p>
          <a:p>
            <a:pPr marR="0" algn="l" rtl="0"/>
            <a:r>
              <a:rPr lang="sl-SI" sz="1150" b="1" dirty="0">
                <a:latin typeface="+mj-lt"/>
                <a:ea typeface="PMingLiU" panose="02020500000000000000" pitchFamily="18" charset="-120"/>
                <a:cs typeface="Times New Roman" panose="02020603050405020304" pitchFamily="18" charset="0"/>
              </a:rPr>
              <a:t>Ocena: v mestu je vsak dan parkiranih 3.800 osebnih avtomobilov (upoštevano število prebivalcev mesta in </a:t>
            </a:r>
            <a:r>
              <a:rPr lang="sl-SI" sz="1150" b="1">
                <a:latin typeface="+mj-lt"/>
                <a:ea typeface="PMingLiU" panose="02020500000000000000" pitchFamily="18" charset="-120"/>
                <a:cs typeface="Times New Roman" panose="02020603050405020304" pitchFamily="18" charset="0"/>
              </a:rPr>
              <a:t>ne obiskovalcev)</a:t>
            </a:r>
            <a:endParaRPr lang="sl-SI" sz="1150" b="1" dirty="0">
              <a:latin typeface="+mj-lt"/>
              <a:ea typeface="PMingLiU" panose="02020500000000000000" pitchFamily="18" charset="-120"/>
              <a:cs typeface="Times New Roman" panose="02020603050405020304" pitchFamily="18" charset="0"/>
            </a:endParaRPr>
          </a:p>
          <a:p>
            <a:pPr marR="0" algn="l" rtl="0"/>
            <a:endParaRPr lang="sl-SI" sz="1150" b="1" dirty="0">
              <a:latin typeface="+mj-lt"/>
              <a:ea typeface="PMingLiU" panose="02020500000000000000" pitchFamily="18" charset="-120"/>
              <a:cs typeface="Times New Roman" panose="02020603050405020304" pitchFamily="18" charset="0"/>
            </a:endParaRPr>
          </a:p>
        </p:txBody>
      </p:sp>
    </p:spTree>
    <p:extLst>
      <p:ext uri="{BB962C8B-B14F-4D97-AF65-F5344CB8AC3E}">
        <p14:creationId xmlns:p14="http://schemas.microsoft.com/office/powerpoint/2010/main" val="326213359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Slika 8">
            <a:extLst>
              <a:ext uri="{FF2B5EF4-FFF2-40B4-BE49-F238E27FC236}">
                <a16:creationId xmlns:a16="http://schemas.microsoft.com/office/drawing/2014/main" id="{0456C4BD-EE7B-4D37-B6F5-EB8AEAB7E875}"/>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80800" y="314764"/>
            <a:ext cx="8982396" cy="6352121"/>
          </a:xfrm>
          <a:prstGeom prst="rect">
            <a:avLst/>
          </a:prstGeom>
        </p:spPr>
      </p:pic>
      <p:pic>
        <p:nvPicPr>
          <p:cNvPr id="5" name="Picture 6">
            <a:extLst>
              <a:ext uri="{FF2B5EF4-FFF2-40B4-BE49-F238E27FC236}">
                <a16:creationId xmlns:a16="http://schemas.microsoft.com/office/drawing/2014/main" id="{6116475F-483B-4257-92EB-EE15BF5B8C9F}"/>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6926829" y="195798"/>
            <a:ext cx="1212513" cy="565201"/>
          </a:xfrm>
          <a:prstGeom prst="rect">
            <a:avLst/>
          </a:prstGeom>
        </p:spPr>
      </p:pic>
      <p:pic>
        <p:nvPicPr>
          <p:cNvPr id="6" name="Picture 7">
            <a:extLst>
              <a:ext uri="{FF2B5EF4-FFF2-40B4-BE49-F238E27FC236}">
                <a16:creationId xmlns:a16="http://schemas.microsoft.com/office/drawing/2014/main" id="{D31C462D-6E66-4F75-88F2-79DEB373BE31}"/>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8139342" y="313749"/>
            <a:ext cx="823250" cy="329300"/>
          </a:xfrm>
          <a:prstGeom prst="rect">
            <a:avLst/>
          </a:prstGeom>
        </p:spPr>
      </p:pic>
      <p:sp>
        <p:nvSpPr>
          <p:cNvPr id="7" name="Rectangle 2">
            <a:extLst>
              <a:ext uri="{FF2B5EF4-FFF2-40B4-BE49-F238E27FC236}">
                <a16:creationId xmlns:a16="http://schemas.microsoft.com/office/drawing/2014/main" id="{D07599B3-494F-4831-80DC-218C5554AFD5}"/>
              </a:ext>
            </a:extLst>
          </p:cNvPr>
          <p:cNvSpPr/>
          <p:nvPr/>
        </p:nvSpPr>
        <p:spPr>
          <a:xfrm>
            <a:off x="5847059" y="808906"/>
            <a:ext cx="2625502" cy="757130"/>
          </a:xfrm>
          <a:prstGeom prst="rect">
            <a:avLst/>
          </a:prstGeom>
        </p:spPr>
        <p:txBody>
          <a:bodyPr wrap="square">
            <a:spAutoFit/>
          </a:bodyPr>
          <a:lstStyle/>
          <a:p>
            <a:pPr lvl="0" fontAlgn="auto">
              <a:spcBef>
                <a:spcPct val="20000"/>
              </a:spcBef>
              <a:spcAft>
                <a:spcPts val="0"/>
              </a:spcAft>
              <a:defRPr/>
            </a:pPr>
            <a:r>
              <a:rPr lang="sl-SI" sz="2400" dirty="0">
                <a:latin typeface="Calibri" pitchFamily="34" charset="0"/>
                <a:cs typeface="Arial" pitchFamily="34" charset="0"/>
              </a:rPr>
              <a:t>Kazalniki</a:t>
            </a:r>
          </a:p>
          <a:p>
            <a:pPr lvl="0" fontAlgn="auto">
              <a:spcBef>
                <a:spcPct val="20000"/>
              </a:spcBef>
              <a:spcAft>
                <a:spcPts val="0"/>
              </a:spcAft>
              <a:defRPr/>
            </a:pPr>
            <a:r>
              <a:rPr lang="sl-SI" sz="1600" dirty="0">
                <a:solidFill>
                  <a:schemeClr val="accent6">
                    <a:lumMod val="75000"/>
                  </a:schemeClr>
                </a:solidFill>
                <a:latin typeface="Calibri" pitchFamily="34" charset="0"/>
                <a:cs typeface="Arial" pitchFamily="34" charset="0"/>
              </a:rPr>
              <a:t>Mirujoči promet</a:t>
            </a:r>
          </a:p>
        </p:txBody>
      </p:sp>
      <p:sp>
        <p:nvSpPr>
          <p:cNvPr id="11" name="PoljeZBesedilom 10">
            <a:extLst>
              <a:ext uri="{FF2B5EF4-FFF2-40B4-BE49-F238E27FC236}">
                <a16:creationId xmlns:a16="http://schemas.microsoft.com/office/drawing/2014/main" id="{922187E9-DB41-4780-BA07-33E0862A51DE}"/>
              </a:ext>
            </a:extLst>
          </p:cNvPr>
          <p:cNvSpPr txBox="1"/>
          <p:nvPr/>
        </p:nvSpPr>
        <p:spPr>
          <a:xfrm>
            <a:off x="5847029" y="1566036"/>
            <a:ext cx="3216168" cy="269304"/>
          </a:xfrm>
          <a:prstGeom prst="rect">
            <a:avLst/>
          </a:prstGeom>
          <a:noFill/>
        </p:spPr>
        <p:txBody>
          <a:bodyPr wrap="square">
            <a:spAutoFit/>
          </a:bodyPr>
          <a:lstStyle/>
          <a:p>
            <a:pPr marR="0" algn="l" rtl="0"/>
            <a:r>
              <a:rPr lang="sl-SI" sz="1150" b="1" dirty="0">
                <a:latin typeface="+mj-lt"/>
                <a:ea typeface="PMingLiU" panose="02020500000000000000" pitchFamily="18" charset="-120"/>
                <a:cs typeface="Times New Roman" panose="02020603050405020304" pitchFamily="18" charset="0"/>
              </a:rPr>
              <a:t>Število avtomobilov v posamezni soseski. </a:t>
            </a:r>
          </a:p>
        </p:txBody>
      </p:sp>
    </p:spTree>
    <p:extLst>
      <p:ext uri="{BB962C8B-B14F-4D97-AF65-F5344CB8AC3E}">
        <p14:creationId xmlns:p14="http://schemas.microsoft.com/office/powerpoint/2010/main" val="204118438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Slika 8">
            <a:extLst>
              <a:ext uri="{FF2B5EF4-FFF2-40B4-BE49-F238E27FC236}">
                <a16:creationId xmlns:a16="http://schemas.microsoft.com/office/drawing/2014/main" id="{0456C4BD-EE7B-4D37-B6F5-EB8AEAB7E875}"/>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80800" y="314764"/>
            <a:ext cx="8982395" cy="6352121"/>
          </a:xfrm>
          <a:prstGeom prst="rect">
            <a:avLst/>
          </a:prstGeom>
        </p:spPr>
      </p:pic>
      <p:pic>
        <p:nvPicPr>
          <p:cNvPr id="5" name="Picture 6">
            <a:extLst>
              <a:ext uri="{FF2B5EF4-FFF2-40B4-BE49-F238E27FC236}">
                <a16:creationId xmlns:a16="http://schemas.microsoft.com/office/drawing/2014/main" id="{6116475F-483B-4257-92EB-EE15BF5B8C9F}"/>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6926829" y="195798"/>
            <a:ext cx="1212513" cy="565201"/>
          </a:xfrm>
          <a:prstGeom prst="rect">
            <a:avLst/>
          </a:prstGeom>
        </p:spPr>
      </p:pic>
      <p:pic>
        <p:nvPicPr>
          <p:cNvPr id="6" name="Picture 7">
            <a:extLst>
              <a:ext uri="{FF2B5EF4-FFF2-40B4-BE49-F238E27FC236}">
                <a16:creationId xmlns:a16="http://schemas.microsoft.com/office/drawing/2014/main" id="{D31C462D-6E66-4F75-88F2-79DEB373BE31}"/>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8139342" y="313749"/>
            <a:ext cx="823250" cy="329300"/>
          </a:xfrm>
          <a:prstGeom prst="rect">
            <a:avLst/>
          </a:prstGeom>
        </p:spPr>
      </p:pic>
      <p:sp>
        <p:nvSpPr>
          <p:cNvPr id="7" name="Rectangle 2">
            <a:extLst>
              <a:ext uri="{FF2B5EF4-FFF2-40B4-BE49-F238E27FC236}">
                <a16:creationId xmlns:a16="http://schemas.microsoft.com/office/drawing/2014/main" id="{D07599B3-494F-4831-80DC-218C5554AFD5}"/>
              </a:ext>
            </a:extLst>
          </p:cNvPr>
          <p:cNvSpPr/>
          <p:nvPr/>
        </p:nvSpPr>
        <p:spPr>
          <a:xfrm>
            <a:off x="5847059" y="808906"/>
            <a:ext cx="2625502" cy="757130"/>
          </a:xfrm>
          <a:prstGeom prst="rect">
            <a:avLst/>
          </a:prstGeom>
        </p:spPr>
        <p:txBody>
          <a:bodyPr wrap="square">
            <a:spAutoFit/>
          </a:bodyPr>
          <a:lstStyle/>
          <a:p>
            <a:pPr lvl="0" fontAlgn="auto">
              <a:spcBef>
                <a:spcPct val="20000"/>
              </a:spcBef>
              <a:spcAft>
                <a:spcPts val="0"/>
              </a:spcAft>
              <a:defRPr/>
            </a:pPr>
            <a:r>
              <a:rPr lang="sl-SI" sz="2400" dirty="0">
                <a:latin typeface="Calibri" pitchFamily="34" charset="0"/>
                <a:cs typeface="Arial" pitchFamily="34" charset="0"/>
              </a:rPr>
              <a:t>Kazalniki</a:t>
            </a:r>
          </a:p>
          <a:p>
            <a:pPr lvl="0" fontAlgn="auto">
              <a:spcBef>
                <a:spcPct val="20000"/>
              </a:spcBef>
              <a:spcAft>
                <a:spcPts val="0"/>
              </a:spcAft>
              <a:defRPr/>
            </a:pPr>
            <a:r>
              <a:rPr lang="sl-SI" sz="1600" dirty="0">
                <a:solidFill>
                  <a:schemeClr val="accent6">
                    <a:lumMod val="75000"/>
                  </a:schemeClr>
                </a:solidFill>
                <a:latin typeface="Calibri" pitchFamily="34" charset="0"/>
                <a:cs typeface="Arial" pitchFamily="34" charset="0"/>
              </a:rPr>
              <a:t>Mirujoči promet</a:t>
            </a:r>
          </a:p>
        </p:txBody>
      </p:sp>
      <p:sp>
        <p:nvSpPr>
          <p:cNvPr id="11" name="PoljeZBesedilom 10">
            <a:extLst>
              <a:ext uri="{FF2B5EF4-FFF2-40B4-BE49-F238E27FC236}">
                <a16:creationId xmlns:a16="http://schemas.microsoft.com/office/drawing/2014/main" id="{922187E9-DB41-4780-BA07-33E0862A51DE}"/>
              </a:ext>
            </a:extLst>
          </p:cNvPr>
          <p:cNvSpPr txBox="1"/>
          <p:nvPr/>
        </p:nvSpPr>
        <p:spPr>
          <a:xfrm>
            <a:off x="5847029" y="1566036"/>
            <a:ext cx="3216168" cy="623248"/>
          </a:xfrm>
          <a:prstGeom prst="rect">
            <a:avLst/>
          </a:prstGeom>
          <a:noFill/>
        </p:spPr>
        <p:txBody>
          <a:bodyPr wrap="square">
            <a:spAutoFit/>
          </a:bodyPr>
          <a:lstStyle/>
          <a:p>
            <a:pPr marR="0" algn="l" rtl="0"/>
            <a:r>
              <a:rPr lang="sl-SI" sz="1150" b="1" dirty="0">
                <a:latin typeface="+mj-lt"/>
                <a:ea typeface="PMingLiU" panose="02020500000000000000" pitchFamily="18" charset="-120"/>
                <a:cs typeface="Times New Roman" panose="02020603050405020304" pitchFamily="18" charset="0"/>
              </a:rPr>
              <a:t>Število avtomobilov v posamezni soseski.</a:t>
            </a:r>
          </a:p>
          <a:p>
            <a:pPr marR="0" algn="l" rtl="0"/>
            <a:endParaRPr lang="sl-SI" sz="1150" b="1" dirty="0">
              <a:latin typeface="+mj-lt"/>
              <a:ea typeface="PMingLiU" panose="02020500000000000000" pitchFamily="18" charset="-120"/>
              <a:cs typeface="Times New Roman" panose="02020603050405020304" pitchFamily="18" charset="0"/>
            </a:endParaRPr>
          </a:p>
          <a:p>
            <a:pPr marR="0" algn="l" rtl="0"/>
            <a:r>
              <a:rPr lang="sl-SI" sz="1150" b="1" dirty="0">
                <a:latin typeface="+mj-lt"/>
                <a:ea typeface="PMingLiU" panose="02020500000000000000" pitchFamily="18" charset="-120"/>
                <a:cs typeface="Times New Roman" panose="02020603050405020304" pitchFamily="18" charset="0"/>
              </a:rPr>
              <a:t>Nenaseljena stanovanja. </a:t>
            </a:r>
          </a:p>
        </p:txBody>
      </p:sp>
    </p:spTree>
    <p:extLst>
      <p:ext uri="{BB962C8B-B14F-4D97-AF65-F5344CB8AC3E}">
        <p14:creationId xmlns:p14="http://schemas.microsoft.com/office/powerpoint/2010/main" val="120672114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Slika 8">
            <a:extLst>
              <a:ext uri="{FF2B5EF4-FFF2-40B4-BE49-F238E27FC236}">
                <a16:creationId xmlns:a16="http://schemas.microsoft.com/office/drawing/2014/main" id="{0456C4BD-EE7B-4D37-B6F5-EB8AEAB7E875}"/>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80800" y="314764"/>
            <a:ext cx="8982395" cy="6352120"/>
          </a:xfrm>
          <a:prstGeom prst="rect">
            <a:avLst/>
          </a:prstGeom>
        </p:spPr>
      </p:pic>
      <p:pic>
        <p:nvPicPr>
          <p:cNvPr id="5" name="Picture 6">
            <a:extLst>
              <a:ext uri="{FF2B5EF4-FFF2-40B4-BE49-F238E27FC236}">
                <a16:creationId xmlns:a16="http://schemas.microsoft.com/office/drawing/2014/main" id="{6116475F-483B-4257-92EB-EE15BF5B8C9F}"/>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6926829" y="195798"/>
            <a:ext cx="1212513" cy="565201"/>
          </a:xfrm>
          <a:prstGeom prst="rect">
            <a:avLst/>
          </a:prstGeom>
        </p:spPr>
      </p:pic>
      <p:pic>
        <p:nvPicPr>
          <p:cNvPr id="6" name="Picture 7">
            <a:extLst>
              <a:ext uri="{FF2B5EF4-FFF2-40B4-BE49-F238E27FC236}">
                <a16:creationId xmlns:a16="http://schemas.microsoft.com/office/drawing/2014/main" id="{D31C462D-6E66-4F75-88F2-79DEB373BE31}"/>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8139342" y="313749"/>
            <a:ext cx="823250" cy="329300"/>
          </a:xfrm>
          <a:prstGeom prst="rect">
            <a:avLst/>
          </a:prstGeom>
        </p:spPr>
      </p:pic>
      <p:sp>
        <p:nvSpPr>
          <p:cNvPr id="7" name="Rectangle 2">
            <a:extLst>
              <a:ext uri="{FF2B5EF4-FFF2-40B4-BE49-F238E27FC236}">
                <a16:creationId xmlns:a16="http://schemas.microsoft.com/office/drawing/2014/main" id="{D07599B3-494F-4831-80DC-218C5554AFD5}"/>
              </a:ext>
            </a:extLst>
          </p:cNvPr>
          <p:cNvSpPr/>
          <p:nvPr/>
        </p:nvSpPr>
        <p:spPr>
          <a:xfrm>
            <a:off x="5847059" y="808906"/>
            <a:ext cx="2625502" cy="757130"/>
          </a:xfrm>
          <a:prstGeom prst="rect">
            <a:avLst/>
          </a:prstGeom>
        </p:spPr>
        <p:txBody>
          <a:bodyPr wrap="square">
            <a:spAutoFit/>
          </a:bodyPr>
          <a:lstStyle/>
          <a:p>
            <a:pPr lvl="0" fontAlgn="auto">
              <a:spcBef>
                <a:spcPct val="20000"/>
              </a:spcBef>
              <a:spcAft>
                <a:spcPts val="0"/>
              </a:spcAft>
              <a:defRPr/>
            </a:pPr>
            <a:r>
              <a:rPr lang="sl-SI" sz="2400" dirty="0">
                <a:latin typeface="Calibri" pitchFamily="34" charset="0"/>
                <a:cs typeface="Arial" pitchFamily="34" charset="0"/>
              </a:rPr>
              <a:t>Kazalniki</a:t>
            </a:r>
          </a:p>
          <a:p>
            <a:pPr lvl="0" fontAlgn="auto">
              <a:spcBef>
                <a:spcPct val="20000"/>
              </a:spcBef>
              <a:spcAft>
                <a:spcPts val="0"/>
              </a:spcAft>
              <a:defRPr/>
            </a:pPr>
            <a:r>
              <a:rPr lang="sl-SI" sz="1600" dirty="0">
                <a:solidFill>
                  <a:schemeClr val="accent6">
                    <a:lumMod val="75000"/>
                  </a:schemeClr>
                </a:solidFill>
                <a:latin typeface="Calibri" pitchFamily="34" charset="0"/>
                <a:cs typeface="Arial" pitchFamily="34" charset="0"/>
              </a:rPr>
              <a:t>Mirujoči promet</a:t>
            </a:r>
          </a:p>
        </p:txBody>
      </p:sp>
      <p:sp>
        <p:nvSpPr>
          <p:cNvPr id="11" name="PoljeZBesedilom 10">
            <a:extLst>
              <a:ext uri="{FF2B5EF4-FFF2-40B4-BE49-F238E27FC236}">
                <a16:creationId xmlns:a16="http://schemas.microsoft.com/office/drawing/2014/main" id="{922187E9-DB41-4780-BA07-33E0862A51DE}"/>
              </a:ext>
            </a:extLst>
          </p:cNvPr>
          <p:cNvSpPr txBox="1"/>
          <p:nvPr/>
        </p:nvSpPr>
        <p:spPr>
          <a:xfrm>
            <a:off x="5847029" y="1566036"/>
            <a:ext cx="3216168" cy="1862048"/>
          </a:xfrm>
          <a:prstGeom prst="rect">
            <a:avLst/>
          </a:prstGeom>
          <a:noFill/>
        </p:spPr>
        <p:txBody>
          <a:bodyPr wrap="square">
            <a:spAutoFit/>
          </a:bodyPr>
          <a:lstStyle/>
          <a:p>
            <a:pPr marR="0" algn="l" rtl="0"/>
            <a:r>
              <a:rPr lang="sl-SI" sz="1150" b="1" dirty="0">
                <a:latin typeface="+mj-lt"/>
                <a:ea typeface="PMingLiU" panose="02020500000000000000" pitchFamily="18" charset="-120"/>
                <a:cs typeface="Times New Roman" panose="02020603050405020304" pitchFamily="18" charset="0"/>
              </a:rPr>
              <a:t>Število parkirišč v stanovanjski soseski Stara kolonija (prometna študija).</a:t>
            </a:r>
          </a:p>
          <a:p>
            <a:pPr marR="0" algn="l" rtl="0"/>
            <a:endParaRPr lang="sl-SI" sz="1150" b="1" dirty="0">
              <a:latin typeface="+mj-lt"/>
              <a:ea typeface="PMingLiU" panose="02020500000000000000" pitchFamily="18" charset="-120"/>
              <a:cs typeface="Times New Roman" panose="02020603050405020304" pitchFamily="18" charset="0"/>
            </a:endParaRPr>
          </a:p>
          <a:p>
            <a:pPr marR="0" algn="l" rtl="0"/>
            <a:r>
              <a:rPr lang="sl-SI" sz="1150" b="1" dirty="0">
                <a:latin typeface="+mj-lt"/>
                <a:ea typeface="PMingLiU" panose="02020500000000000000" pitchFamily="18" charset="-120"/>
                <a:cs typeface="Times New Roman" panose="02020603050405020304" pitchFamily="18" charset="0"/>
              </a:rPr>
              <a:t>Primer ocene potreb: </a:t>
            </a:r>
          </a:p>
          <a:p>
            <a:pPr marR="0" algn="l" rtl="0"/>
            <a:r>
              <a:rPr lang="sl-SI" sz="1150" b="1" dirty="0">
                <a:latin typeface="+mj-lt"/>
                <a:ea typeface="PMingLiU" panose="02020500000000000000" pitchFamily="18" charset="-120"/>
                <a:cs typeface="Times New Roman" panose="02020603050405020304" pitchFamily="18" charset="0"/>
              </a:rPr>
              <a:t>976 prebivalcev/</a:t>
            </a:r>
            <a:r>
              <a:rPr lang="sl-SI" sz="1150" b="1" dirty="0" err="1">
                <a:latin typeface="+mj-lt"/>
                <a:ea typeface="PMingLiU" panose="02020500000000000000" pitchFamily="18" charset="-120"/>
                <a:cs typeface="Times New Roman" panose="02020603050405020304" pitchFamily="18" charset="0"/>
              </a:rPr>
              <a:t>prb</a:t>
            </a:r>
            <a:r>
              <a:rPr lang="sl-SI" sz="1150" b="1" dirty="0">
                <a:latin typeface="+mj-lt"/>
                <a:ea typeface="PMingLiU" panose="02020500000000000000" pitchFamily="18" charset="-120"/>
                <a:cs typeface="Times New Roman" panose="02020603050405020304" pitchFamily="18" charset="0"/>
              </a:rPr>
              <a:t>. 570 avtomobilov/132 PM</a:t>
            </a:r>
          </a:p>
          <a:p>
            <a:pPr marR="0" algn="l" rtl="0"/>
            <a:endParaRPr lang="sl-SI" sz="1150" b="1" dirty="0">
              <a:latin typeface="+mj-lt"/>
              <a:ea typeface="PMingLiU" panose="02020500000000000000" pitchFamily="18" charset="-120"/>
              <a:cs typeface="Times New Roman" panose="02020603050405020304" pitchFamily="18" charset="0"/>
            </a:endParaRPr>
          </a:p>
          <a:p>
            <a:r>
              <a:rPr lang="sl-SI" sz="1150" b="1" dirty="0">
                <a:latin typeface="+mj-lt"/>
                <a:ea typeface="PMingLiU" panose="02020500000000000000" pitchFamily="18" charset="-120"/>
                <a:cs typeface="Times New Roman" panose="02020603050405020304" pitchFamily="18" charset="0"/>
              </a:rPr>
              <a:t>Število parkirišč v ostalih stanovanjskih soseskah  (podatka še nimamo). </a:t>
            </a:r>
            <a:r>
              <a:rPr lang="sl-SI" sz="1150" dirty="0">
                <a:latin typeface="+mj-lt"/>
                <a:ea typeface="PMingLiU" panose="02020500000000000000" pitchFamily="18" charset="-120"/>
                <a:cs typeface="Times New Roman" panose="02020603050405020304" pitchFamily="18" charset="0"/>
              </a:rPr>
              <a:t>Ocenili bomo potrebe glede na standarde predpisane v prostorskem redu Slovenije. </a:t>
            </a:r>
          </a:p>
        </p:txBody>
      </p:sp>
    </p:spTree>
    <p:extLst>
      <p:ext uri="{BB962C8B-B14F-4D97-AF65-F5344CB8AC3E}">
        <p14:creationId xmlns:p14="http://schemas.microsoft.com/office/powerpoint/2010/main" val="128571160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Slika 8">
            <a:extLst>
              <a:ext uri="{FF2B5EF4-FFF2-40B4-BE49-F238E27FC236}">
                <a16:creationId xmlns:a16="http://schemas.microsoft.com/office/drawing/2014/main" id="{0456C4BD-EE7B-4D37-B6F5-EB8AEAB7E875}"/>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80801" y="314764"/>
            <a:ext cx="8982393" cy="6352120"/>
          </a:xfrm>
          <a:prstGeom prst="rect">
            <a:avLst/>
          </a:prstGeom>
        </p:spPr>
      </p:pic>
      <p:pic>
        <p:nvPicPr>
          <p:cNvPr id="5" name="Picture 6">
            <a:extLst>
              <a:ext uri="{FF2B5EF4-FFF2-40B4-BE49-F238E27FC236}">
                <a16:creationId xmlns:a16="http://schemas.microsoft.com/office/drawing/2014/main" id="{6116475F-483B-4257-92EB-EE15BF5B8C9F}"/>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6926829" y="195798"/>
            <a:ext cx="1212513" cy="565201"/>
          </a:xfrm>
          <a:prstGeom prst="rect">
            <a:avLst/>
          </a:prstGeom>
        </p:spPr>
      </p:pic>
      <p:pic>
        <p:nvPicPr>
          <p:cNvPr id="6" name="Picture 7">
            <a:extLst>
              <a:ext uri="{FF2B5EF4-FFF2-40B4-BE49-F238E27FC236}">
                <a16:creationId xmlns:a16="http://schemas.microsoft.com/office/drawing/2014/main" id="{D31C462D-6E66-4F75-88F2-79DEB373BE31}"/>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8139342" y="313749"/>
            <a:ext cx="823250" cy="329300"/>
          </a:xfrm>
          <a:prstGeom prst="rect">
            <a:avLst/>
          </a:prstGeom>
        </p:spPr>
      </p:pic>
      <p:sp>
        <p:nvSpPr>
          <p:cNvPr id="7" name="Rectangle 2">
            <a:extLst>
              <a:ext uri="{FF2B5EF4-FFF2-40B4-BE49-F238E27FC236}">
                <a16:creationId xmlns:a16="http://schemas.microsoft.com/office/drawing/2014/main" id="{D07599B3-494F-4831-80DC-218C5554AFD5}"/>
              </a:ext>
            </a:extLst>
          </p:cNvPr>
          <p:cNvSpPr/>
          <p:nvPr/>
        </p:nvSpPr>
        <p:spPr>
          <a:xfrm>
            <a:off x="5847059" y="808906"/>
            <a:ext cx="2625502" cy="757130"/>
          </a:xfrm>
          <a:prstGeom prst="rect">
            <a:avLst/>
          </a:prstGeom>
        </p:spPr>
        <p:txBody>
          <a:bodyPr wrap="square">
            <a:spAutoFit/>
          </a:bodyPr>
          <a:lstStyle/>
          <a:p>
            <a:pPr lvl="0" fontAlgn="auto">
              <a:spcBef>
                <a:spcPct val="20000"/>
              </a:spcBef>
              <a:spcAft>
                <a:spcPts val="0"/>
              </a:spcAft>
              <a:defRPr/>
            </a:pPr>
            <a:r>
              <a:rPr lang="sl-SI" sz="2400" dirty="0">
                <a:latin typeface="Calibri" pitchFamily="34" charset="0"/>
                <a:cs typeface="Arial" pitchFamily="34" charset="0"/>
              </a:rPr>
              <a:t>Kazalniki</a:t>
            </a:r>
          </a:p>
          <a:p>
            <a:pPr lvl="0" fontAlgn="auto">
              <a:spcBef>
                <a:spcPct val="20000"/>
              </a:spcBef>
              <a:spcAft>
                <a:spcPts val="0"/>
              </a:spcAft>
              <a:defRPr/>
            </a:pPr>
            <a:r>
              <a:rPr lang="sl-SI" sz="1600" dirty="0">
                <a:solidFill>
                  <a:schemeClr val="accent6">
                    <a:lumMod val="75000"/>
                  </a:schemeClr>
                </a:solidFill>
                <a:latin typeface="Calibri" pitchFamily="34" charset="0"/>
                <a:cs typeface="Arial" pitchFamily="34" charset="0"/>
              </a:rPr>
              <a:t>Mirujoči promet</a:t>
            </a:r>
          </a:p>
        </p:txBody>
      </p:sp>
      <p:sp>
        <p:nvSpPr>
          <p:cNvPr id="11" name="PoljeZBesedilom 10">
            <a:extLst>
              <a:ext uri="{FF2B5EF4-FFF2-40B4-BE49-F238E27FC236}">
                <a16:creationId xmlns:a16="http://schemas.microsoft.com/office/drawing/2014/main" id="{922187E9-DB41-4780-BA07-33E0862A51DE}"/>
              </a:ext>
            </a:extLst>
          </p:cNvPr>
          <p:cNvSpPr txBox="1"/>
          <p:nvPr/>
        </p:nvSpPr>
        <p:spPr>
          <a:xfrm>
            <a:off x="5847026" y="1685002"/>
            <a:ext cx="3216168" cy="2039020"/>
          </a:xfrm>
          <a:prstGeom prst="rect">
            <a:avLst/>
          </a:prstGeom>
          <a:noFill/>
        </p:spPr>
        <p:txBody>
          <a:bodyPr wrap="square">
            <a:spAutoFit/>
          </a:bodyPr>
          <a:lstStyle/>
          <a:p>
            <a:pPr marR="0" algn="l" rtl="0"/>
            <a:r>
              <a:rPr lang="sl-SI" sz="1150" b="1" dirty="0">
                <a:latin typeface="+mj-lt"/>
                <a:ea typeface="PMingLiU" panose="02020500000000000000" pitchFamily="18" charset="-120"/>
                <a:cs typeface="Times New Roman" panose="02020603050405020304" pitchFamily="18" charset="0"/>
              </a:rPr>
              <a:t>606 javnih parkirišč v mestu </a:t>
            </a:r>
          </a:p>
          <a:p>
            <a:pPr marR="0" algn="l" rtl="0"/>
            <a:endParaRPr lang="sl-SI" sz="1150" b="1" dirty="0">
              <a:latin typeface="+mj-lt"/>
              <a:ea typeface="PMingLiU" panose="02020500000000000000" pitchFamily="18" charset="-120"/>
              <a:cs typeface="Times New Roman" panose="02020603050405020304" pitchFamily="18" charset="0"/>
            </a:endParaRPr>
          </a:p>
          <a:p>
            <a:pPr marL="171450" marR="0" indent="-171450" algn="l" rtl="0">
              <a:buFontTx/>
              <a:buChar char="-"/>
            </a:pPr>
            <a:r>
              <a:rPr lang="sl-SI" sz="1150" b="1" dirty="0">
                <a:latin typeface="+mj-lt"/>
                <a:ea typeface="PMingLiU" panose="02020500000000000000" pitchFamily="18" charset="-120"/>
                <a:cs typeface="Times New Roman" panose="02020603050405020304" pitchFamily="18" charset="0"/>
              </a:rPr>
              <a:t>Staro mestno jedro – Cesta prvih borcev,</a:t>
            </a:r>
          </a:p>
          <a:p>
            <a:pPr marL="171450" marR="0" indent="-171450" algn="l" rtl="0">
              <a:buFontTx/>
              <a:buChar char="-"/>
            </a:pPr>
            <a:r>
              <a:rPr lang="sl-SI" sz="1150" b="1" dirty="0">
                <a:latin typeface="+mj-lt"/>
                <a:ea typeface="PMingLiU" panose="02020500000000000000" pitchFamily="18" charset="-120"/>
                <a:cs typeface="Times New Roman" panose="02020603050405020304" pitchFamily="18" charset="0"/>
              </a:rPr>
              <a:t>Bizeljska cesta</a:t>
            </a:r>
          </a:p>
          <a:p>
            <a:pPr marL="171450" marR="0" indent="-171450" algn="l" rtl="0">
              <a:buFontTx/>
              <a:buChar char="-"/>
            </a:pPr>
            <a:r>
              <a:rPr lang="sl-SI" sz="1150" b="1" dirty="0">
                <a:latin typeface="+mj-lt"/>
                <a:ea typeface="PMingLiU" panose="02020500000000000000" pitchFamily="18" charset="-120"/>
                <a:cs typeface="Times New Roman" panose="02020603050405020304" pitchFamily="18" charset="0"/>
              </a:rPr>
              <a:t>Ulica stare pravde</a:t>
            </a:r>
          </a:p>
          <a:p>
            <a:pPr marL="171450" marR="0" indent="-171450" algn="l" rtl="0">
              <a:buFontTx/>
              <a:buChar char="-"/>
            </a:pPr>
            <a:endParaRPr lang="sl-SI" sz="1150" b="1" dirty="0">
              <a:latin typeface="+mj-lt"/>
              <a:ea typeface="PMingLiU" panose="02020500000000000000" pitchFamily="18" charset="-120"/>
              <a:cs typeface="Times New Roman" panose="02020603050405020304" pitchFamily="18" charset="0"/>
            </a:endParaRPr>
          </a:p>
          <a:p>
            <a:pPr marL="171450" marR="0" indent="-171450" algn="l" rtl="0">
              <a:buFontTx/>
              <a:buChar char="-"/>
            </a:pPr>
            <a:r>
              <a:rPr lang="sl-SI" sz="1150" b="1" dirty="0">
                <a:latin typeface="+mj-lt"/>
                <a:ea typeface="PMingLiU" panose="02020500000000000000" pitchFamily="18" charset="-120"/>
                <a:cs typeface="Times New Roman" panose="02020603050405020304" pitchFamily="18" charset="0"/>
              </a:rPr>
              <a:t>Tržnica Brežice</a:t>
            </a:r>
          </a:p>
          <a:p>
            <a:pPr marL="171450" marR="0" indent="-171450" algn="l" rtl="0">
              <a:buFontTx/>
              <a:buChar char="-"/>
            </a:pPr>
            <a:r>
              <a:rPr lang="sl-SI" sz="1150" b="1" dirty="0">
                <a:latin typeface="+mj-lt"/>
                <a:ea typeface="PMingLiU" panose="02020500000000000000" pitchFamily="18" charset="-120"/>
                <a:cs typeface="Times New Roman" panose="02020603050405020304" pitchFamily="18" charset="0"/>
              </a:rPr>
              <a:t>Knjižnica, gimnazija, kulturni dom</a:t>
            </a:r>
          </a:p>
          <a:p>
            <a:pPr marL="171450" marR="0" indent="-171450" algn="l" rtl="0">
              <a:buFontTx/>
              <a:buChar char="-"/>
            </a:pPr>
            <a:r>
              <a:rPr lang="sl-SI" sz="1150" b="1" dirty="0">
                <a:latin typeface="+mj-lt"/>
                <a:ea typeface="PMingLiU" panose="02020500000000000000" pitchFamily="18" charset="-120"/>
                <a:cs typeface="Times New Roman" panose="02020603050405020304" pitchFamily="18" charset="0"/>
              </a:rPr>
              <a:t>Bolnišnica in zdravstveni dom</a:t>
            </a:r>
          </a:p>
          <a:p>
            <a:pPr marL="171450" marR="0" indent="-171450" algn="l" rtl="0">
              <a:buFontTx/>
              <a:buChar char="-"/>
            </a:pPr>
            <a:r>
              <a:rPr lang="sl-SI" sz="1150" b="1" dirty="0">
                <a:latin typeface="+mj-lt"/>
                <a:ea typeface="PMingLiU" panose="02020500000000000000" pitchFamily="18" charset="-120"/>
                <a:cs typeface="Times New Roman" panose="02020603050405020304" pitchFamily="18" charset="0"/>
              </a:rPr>
              <a:t>Levstikova</a:t>
            </a:r>
          </a:p>
          <a:p>
            <a:pPr marR="0" algn="l" rtl="0"/>
            <a:endParaRPr lang="sl-SI" sz="1150" b="1" dirty="0">
              <a:latin typeface="+mj-lt"/>
              <a:ea typeface="PMingLiU" panose="02020500000000000000" pitchFamily="18" charset="-120"/>
              <a:cs typeface="Times New Roman" panose="02020603050405020304" pitchFamily="18" charset="0"/>
            </a:endParaRPr>
          </a:p>
        </p:txBody>
      </p:sp>
      <p:pic>
        <p:nvPicPr>
          <p:cNvPr id="8" name="Picture 7">
            <a:extLst>
              <a:ext uri="{FF2B5EF4-FFF2-40B4-BE49-F238E27FC236}">
                <a16:creationId xmlns:a16="http://schemas.microsoft.com/office/drawing/2014/main" id="{BFDB9868-ED4E-45AD-B929-C28795DCCB66}"/>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3381375" y="381000"/>
            <a:ext cx="2276475" cy="2552864"/>
          </a:xfrm>
          <a:prstGeom prst="rect">
            <a:avLst/>
          </a:prstGeom>
        </p:spPr>
      </p:pic>
    </p:spTree>
    <p:extLst>
      <p:ext uri="{BB962C8B-B14F-4D97-AF65-F5344CB8AC3E}">
        <p14:creationId xmlns:p14="http://schemas.microsoft.com/office/powerpoint/2010/main" val="1267102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83A0032-1781-4BE3-87EF-2F8F5575819A}"/>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455447" y="270220"/>
            <a:ext cx="1458781" cy="679996"/>
          </a:xfrm>
          <a:prstGeom prst="rect">
            <a:avLst/>
          </a:prstGeom>
        </p:spPr>
      </p:pic>
      <p:pic>
        <p:nvPicPr>
          <p:cNvPr id="8" name="Picture 7">
            <a:extLst>
              <a:ext uri="{FF2B5EF4-FFF2-40B4-BE49-F238E27FC236}">
                <a16:creationId xmlns:a16="http://schemas.microsoft.com/office/drawing/2014/main" id="{8F91FFCD-5C6E-4F02-A32F-A09345E22418}"/>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6464990" y="412126"/>
            <a:ext cx="990457" cy="396183"/>
          </a:xfrm>
          <a:prstGeom prst="rect">
            <a:avLst/>
          </a:prstGeom>
        </p:spPr>
      </p:pic>
      <p:sp>
        <p:nvSpPr>
          <p:cNvPr id="4" name="Rectangle 3">
            <a:extLst>
              <a:ext uri="{FF2B5EF4-FFF2-40B4-BE49-F238E27FC236}">
                <a16:creationId xmlns:a16="http://schemas.microsoft.com/office/drawing/2014/main" id="{F6E007E5-A2AC-44C1-84A3-A8D03D595433}"/>
              </a:ext>
            </a:extLst>
          </p:cNvPr>
          <p:cNvSpPr/>
          <p:nvPr/>
        </p:nvSpPr>
        <p:spPr>
          <a:xfrm>
            <a:off x="447760" y="1623695"/>
            <a:ext cx="8538924" cy="1668149"/>
          </a:xfrm>
          <a:prstGeom prst="rect">
            <a:avLst/>
          </a:prstGeom>
        </p:spPr>
        <p:txBody>
          <a:bodyPr wrap="square">
            <a:spAutoFit/>
          </a:bodyPr>
          <a:lstStyle/>
          <a:p>
            <a:pPr marL="169862" marR="0" lvl="0" indent="0" algn="l" defTabSz="914400" rtl="0" eaLnBrk="1" fontAlgn="base" latinLnBrk="0" hangingPunct="1">
              <a:lnSpc>
                <a:spcPct val="90000"/>
              </a:lnSpc>
              <a:spcBef>
                <a:spcPct val="20000"/>
              </a:spcBef>
              <a:spcAft>
                <a:spcPct val="0"/>
              </a:spcAft>
              <a:buClr>
                <a:srgbClr val="2B9938"/>
              </a:buClr>
              <a:buSzPct val="100000"/>
              <a:buFontTx/>
              <a:buNone/>
              <a:tabLst>
                <a:tab pos="182563" algn="l"/>
              </a:tabLst>
              <a:defRPr/>
            </a:pPr>
            <a:endParaRPr kumimoji="0" lang="pl-PL" sz="1600" b="0" i="0" u="none" strike="noStrike" kern="1200" cap="none" spc="0" normalizeH="0" baseline="0" noProof="0" dirty="0">
              <a:ln>
                <a:noFill/>
              </a:ln>
              <a:solidFill>
                <a:prstClr val="black"/>
              </a:solidFill>
              <a:effectLst/>
              <a:uLnTx/>
              <a:uFillTx/>
              <a:latin typeface="Calibri"/>
              <a:ea typeface="+mn-ea"/>
              <a:cs typeface="+mn-cs"/>
            </a:endParaRPr>
          </a:p>
          <a:p>
            <a:pPr marL="455612" indent="-285750">
              <a:lnSpc>
                <a:spcPct val="90000"/>
              </a:lnSpc>
              <a:spcBef>
                <a:spcPct val="20000"/>
              </a:spcBef>
              <a:buClr>
                <a:srgbClr val="2B9938"/>
              </a:buClr>
              <a:buSzPct val="100000"/>
              <a:buFont typeface="Arial" panose="020B0604020202020204" pitchFamily="34" charset="0"/>
              <a:buChar char="•"/>
              <a:tabLst>
                <a:tab pos="182563" algn="l"/>
              </a:tabLst>
              <a:defRPr/>
            </a:pPr>
            <a:r>
              <a:rPr lang="sl-SI" sz="1600" dirty="0">
                <a:latin typeface="Calibri"/>
              </a:rPr>
              <a:t>Analiza stanja in razvojnih teženj mesta Brežice (Analitični del UZ)</a:t>
            </a:r>
          </a:p>
          <a:p>
            <a:pPr marL="455612" indent="-285750">
              <a:lnSpc>
                <a:spcPct val="90000"/>
              </a:lnSpc>
              <a:spcBef>
                <a:spcPct val="20000"/>
              </a:spcBef>
              <a:buClr>
                <a:srgbClr val="2B9938"/>
              </a:buClr>
              <a:buSzPct val="100000"/>
              <a:buFont typeface="Arial" panose="020B0604020202020204" pitchFamily="34" charset="0"/>
              <a:buChar char="•"/>
              <a:tabLst>
                <a:tab pos="182563" algn="l"/>
              </a:tabLst>
              <a:defRPr/>
            </a:pPr>
            <a:endParaRPr lang="sl-SI" sz="1600" dirty="0">
              <a:latin typeface="Calibri"/>
            </a:endParaRPr>
          </a:p>
          <a:p>
            <a:pPr marL="455612" indent="-285750">
              <a:lnSpc>
                <a:spcPct val="90000"/>
              </a:lnSpc>
              <a:spcBef>
                <a:spcPct val="20000"/>
              </a:spcBef>
              <a:buClr>
                <a:srgbClr val="2B9938"/>
              </a:buClr>
              <a:buSzPct val="100000"/>
              <a:buFont typeface="Arial" panose="020B0604020202020204" pitchFamily="34" charset="0"/>
              <a:buChar char="•"/>
              <a:tabLst>
                <a:tab pos="182563" algn="l"/>
              </a:tabLst>
              <a:defRPr/>
            </a:pPr>
            <a:r>
              <a:rPr lang="sl-SI" sz="1600" dirty="0">
                <a:latin typeface="Calibri"/>
              </a:rPr>
              <a:t>Strategija prostorskega razvoja mesta Brežice (Strateški del UZ)</a:t>
            </a:r>
          </a:p>
          <a:p>
            <a:pPr marL="455612" indent="-285750">
              <a:lnSpc>
                <a:spcPct val="90000"/>
              </a:lnSpc>
              <a:spcBef>
                <a:spcPct val="20000"/>
              </a:spcBef>
              <a:buClr>
                <a:srgbClr val="2B9938"/>
              </a:buClr>
              <a:buSzPct val="100000"/>
              <a:buFont typeface="Arial" panose="020B0604020202020204" pitchFamily="34" charset="0"/>
              <a:buChar char="•"/>
              <a:tabLst>
                <a:tab pos="182563" algn="l"/>
              </a:tabLst>
              <a:defRPr/>
            </a:pPr>
            <a:endParaRPr lang="sl-SI" sz="1600" dirty="0">
              <a:latin typeface="Calibri"/>
            </a:endParaRPr>
          </a:p>
          <a:p>
            <a:pPr marL="455612" indent="-285750">
              <a:lnSpc>
                <a:spcPct val="90000"/>
              </a:lnSpc>
              <a:spcBef>
                <a:spcPct val="20000"/>
              </a:spcBef>
              <a:buClr>
                <a:srgbClr val="2B9938"/>
              </a:buClr>
              <a:buSzPct val="100000"/>
              <a:buFont typeface="Arial" panose="020B0604020202020204" pitchFamily="34" charset="0"/>
              <a:buChar char="•"/>
              <a:tabLst>
                <a:tab pos="182563" algn="l"/>
              </a:tabLst>
              <a:defRPr/>
            </a:pPr>
            <a:r>
              <a:rPr lang="sl-SI" sz="1600" dirty="0">
                <a:latin typeface="Calibri"/>
              </a:rPr>
              <a:t>Podrobne usmeritve ter merila za prostorsko regulacijo mesta Brežice (Izvedbeni del UZ)</a:t>
            </a:r>
            <a:endParaRPr kumimoji="0" lang="sl-SI"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3" name="Rectangle 2">
            <a:extLst>
              <a:ext uri="{FF2B5EF4-FFF2-40B4-BE49-F238E27FC236}">
                <a16:creationId xmlns:a16="http://schemas.microsoft.com/office/drawing/2014/main" id="{06F95342-F369-4D54-93FF-B85E8239D951}"/>
              </a:ext>
            </a:extLst>
          </p:cNvPr>
          <p:cNvSpPr/>
          <p:nvPr/>
        </p:nvSpPr>
        <p:spPr>
          <a:xfrm>
            <a:off x="633654" y="1131252"/>
            <a:ext cx="4572000" cy="492443"/>
          </a:xfrm>
          <a:prstGeom prst="rect">
            <a:avLst/>
          </a:prstGeom>
        </p:spPr>
        <p:txBody>
          <a:bodyPr>
            <a:spAutoFit/>
          </a:bodyPr>
          <a:lstStyle/>
          <a:p>
            <a:pPr marL="0" marR="0" lvl="0" indent="0" algn="l" defTabSz="914400" rtl="0" eaLnBrk="1" fontAlgn="auto" latinLnBrk="0" hangingPunct="1">
              <a:lnSpc>
                <a:spcPct val="100000"/>
              </a:lnSpc>
              <a:spcBef>
                <a:spcPct val="20000"/>
              </a:spcBef>
              <a:spcAft>
                <a:spcPts val="0"/>
              </a:spcAft>
              <a:buClrTx/>
              <a:buSzTx/>
              <a:buFontTx/>
              <a:buNone/>
              <a:tabLst/>
              <a:defRPr/>
            </a:pPr>
            <a:r>
              <a:rPr kumimoji="0" lang="sl-SI" sz="2600" b="0" i="0" u="none" strike="noStrike" kern="1200" cap="none" spc="0" normalizeH="0" baseline="0" noProof="0" dirty="0">
                <a:ln>
                  <a:noFill/>
                </a:ln>
                <a:solidFill>
                  <a:prstClr val="black"/>
                </a:solidFill>
                <a:effectLst/>
                <a:uLnTx/>
                <a:uFillTx/>
                <a:latin typeface="Calibri" pitchFamily="34" charset="0"/>
                <a:ea typeface="+mn-ea"/>
                <a:cs typeface="Arial" pitchFamily="34" charset="0"/>
              </a:rPr>
              <a:t>VSEBINA</a:t>
            </a:r>
          </a:p>
        </p:txBody>
      </p:sp>
    </p:spTree>
    <p:extLst>
      <p:ext uri="{BB962C8B-B14F-4D97-AF65-F5344CB8AC3E}">
        <p14:creationId xmlns:p14="http://schemas.microsoft.com/office/powerpoint/2010/main" val="536287230"/>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Slika 8">
            <a:extLst>
              <a:ext uri="{FF2B5EF4-FFF2-40B4-BE49-F238E27FC236}">
                <a16:creationId xmlns:a16="http://schemas.microsoft.com/office/drawing/2014/main" id="{0456C4BD-EE7B-4D37-B6F5-EB8AEAB7E875}"/>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80804" y="313749"/>
            <a:ext cx="8982393" cy="6352120"/>
          </a:xfrm>
          <a:prstGeom prst="rect">
            <a:avLst/>
          </a:prstGeom>
        </p:spPr>
      </p:pic>
      <p:pic>
        <p:nvPicPr>
          <p:cNvPr id="5" name="Picture 6">
            <a:extLst>
              <a:ext uri="{FF2B5EF4-FFF2-40B4-BE49-F238E27FC236}">
                <a16:creationId xmlns:a16="http://schemas.microsoft.com/office/drawing/2014/main" id="{6116475F-483B-4257-92EB-EE15BF5B8C9F}"/>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6926829" y="195798"/>
            <a:ext cx="1212513" cy="565201"/>
          </a:xfrm>
          <a:prstGeom prst="rect">
            <a:avLst/>
          </a:prstGeom>
        </p:spPr>
      </p:pic>
      <p:pic>
        <p:nvPicPr>
          <p:cNvPr id="6" name="Picture 7">
            <a:extLst>
              <a:ext uri="{FF2B5EF4-FFF2-40B4-BE49-F238E27FC236}">
                <a16:creationId xmlns:a16="http://schemas.microsoft.com/office/drawing/2014/main" id="{D31C462D-6E66-4F75-88F2-79DEB373BE31}"/>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8139342" y="313749"/>
            <a:ext cx="823250" cy="329300"/>
          </a:xfrm>
          <a:prstGeom prst="rect">
            <a:avLst/>
          </a:prstGeom>
        </p:spPr>
      </p:pic>
      <p:sp>
        <p:nvSpPr>
          <p:cNvPr id="7" name="Rectangle 2">
            <a:extLst>
              <a:ext uri="{FF2B5EF4-FFF2-40B4-BE49-F238E27FC236}">
                <a16:creationId xmlns:a16="http://schemas.microsoft.com/office/drawing/2014/main" id="{D07599B3-494F-4831-80DC-218C5554AFD5}"/>
              </a:ext>
            </a:extLst>
          </p:cNvPr>
          <p:cNvSpPr/>
          <p:nvPr/>
        </p:nvSpPr>
        <p:spPr>
          <a:xfrm>
            <a:off x="5847059" y="808906"/>
            <a:ext cx="2625502" cy="757130"/>
          </a:xfrm>
          <a:prstGeom prst="rect">
            <a:avLst/>
          </a:prstGeom>
        </p:spPr>
        <p:txBody>
          <a:bodyPr wrap="square">
            <a:spAutoFit/>
          </a:bodyPr>
          <a:lstStyle/>
          <a:p>
            <a:pPr lvl="0" fontAlgn="auto">
              <a:spcBef>
                <a:spcPct val="20000"/>
              </a:spcBef>
              <a:spcAft>
                <a:spcPts val="0"/>
              </a:spcAft>
              <a:defRPr/>
            </a:pPr>
            <a:r>
              <a:rPr lang="sl-SI" sz="2400" dirty="0">
                <a:latin typeface="Calibri" pitchFamily="34" charset="0"/>
                <a:cs typeface="Arial" pitchFamily="34" charset="0"/>
              </a:rPr>
              <a:t>Kazalniki</a:t>
            </a:r>
          </a:p>
          <a:p>
            <a:pPr lvl="0" fontAlgn="auto">
              <a:spcBef>
                <a:spcPct val="20000"/>
              </a:spcBef>
              <a:spcAft>
                <a:spcPts val="0"/>
              </a:spcAft>
              <a:defRPr/>
            </a:pPr>
            <a:r>
              <a:rPr lang="sl-SI" sz="1600" dirty="0">
                <a:solidFill>
                  <a:schemeClr val="accent6">
                    <a:lumMod val="75000"/>
                  </a:schemeClr>
                </a:solidFill>
                <a:latin typeface="Calibri" pitchFamily="34" charset="0"/>
                <a:cs typeface="Arial" pitchFamily="34" charset="0"/>
              </a:rPr>
              <a:t>Mirujoči promet</a:t>
            </a:r>
          </a:p>
        </p:txBody>
      </p:sp>
      <p:sp>
        <p:nvSpPr>
          <p:cNvPr id="11" name="PoljeZBesedilom 10">
            <a:extLst>
              <a:ext uri="{FF2B5EF4-FFF2-40B4-BE49-F238E27FC236}">
                <a16:creationId xmlns:a16="http://schemas.microsoft.com/office/drawing/2014/main" id="{922187E9-DB41-4780-BA07-33E0862A51DE}"/>
              </a:ext>
            </a:extLst>
          </p:cNvPr>
          <p:cNvSpPr txBox="1"/>
          <p:nvPr/>
        </p:nvSpPr>
        <p:spPr>
          <a:xfrm>
            <a:off x="5847029" y="1566036"/>
            <a:ext cx="3216168" cy="1331134"/>
          </a:xfrm>
          <a:prstGeom prst="rect">
            <a:avLst/>
          </a:prstGeom>
          <a:noFill/>
        </p:spPr>
        <p:txBody>
          <a:bodyPr wrap="square">
            <a:spAutoFit/>
          </a:bodyPr>
          <a:lstStyle/>
          <a:p>
            <a:pPr marR="0" algn="l" rtl="0"/>
            <a:r>
              <a:rPr lang="sl-SI" sz="1150" b="1" dirty="0">
                <a:latin typeface="+mj-lt"/>
                <a:ea typeface="PMingLiU" panose="02020500000000000000" pitchFamily="18" charset="-120"/>
                <a:cs typeface="Times New Roman" panose="02020603050405020304" pitchFamily="18" charset="0"/>
              </a:rPr>
              <a:t>Prostorske rezerve – nepozidana stavbna zemljišča</a:t>
            </a:r>
          </a:p>
          <a:p>
            <a:pPr marR="0" algn="l" rtl="0"/>
            <a:r>
              <a:rPr lang="sl-SI" sz="1150" b="1" dirty="0">
                <a:latin typeface="+mj-lt"/>
                <a:ea typeface="PMingLiU" panose="02020500000000000000" pitchFamily="18" charset="-120"/>
                <a:cs typeface="Times New Roman" panose="02020603050405020304" pitchFamily="18" charset="0"/>
              </a:rPr>
              <a:t>Trgovski centri  - realne možnosti dvojne rabe???</a:t>
            </a:r>
          </a:p>
          <a:p>
            <a:pPr marR="0" algn="l" rtl="0"/>
            <a:endParaRPr lang="sl-SI" sz="1150" b="1" dirty="0">
              <a:latin typeface="+mj-lt"/>
              <a:ea typeface="PMingLiU" panose="02020500000000000000" pitchFamily="18" charset="-120"/>
              <a:cs typeface="Times New Roman" panose="02020603050405020304" pitchFamily="18" charset="0"/>
            </a:endParaRPr>
          </a:p>
          <a:p>
            <a:pPr marR="0" algn="l" rtl="0"/>
            <a:endParaRPr lang="sl-SI" sz="1150" b="1" dirty="0">
              <a:latin typeface="+mj-lt"/>
              <a:ea typeface="PMingLiU" panose="02020500000000000000" pitchFamily="18" charset="-120"/>
              <a:cs typeface="Times New Roman" panose="02020603050405020304" pitchFamily="18" charset="0"/>
            </a:endParaRPr>
          </a:p>
          <a:p>
            <a:pPr marR="0" algn="l" rtl="0"/>
            <a:endParaRPr lang="sl-SI" sz="1150" b="1" dirty="0">
              <a:latin typeface="+mj-lt"/>
              <a:ea typeface="PMingLiU" panose="02020500000000000000" pitchFamily="18" charset="-120"/>
              <a:cs typeface="Times New Roman" panose="02020603050405020304" pitchFamily="18" charset="0"/>
            </a:endParaRPr>
          </a:p>
          <a:p>
            <a:pPr marR="0" algn="l" rtl="0"/>
            <a:endParaRPr lang="sl-SI" sz="1150" b="1" dirty="0">
              <a:latin typeface="+mj-lt"/>
              <a:ea typeface="PMingLiU" panose="02020500000000000000" pitchFamily="18" charset="-120"/>
              <a:cs typeface="Times New Roman" panose="02020603050405020304" pitchFamily="18" charset="0"/>
            </a:endParaRPr>
          </a:p>
        </p:txBody>
      </p:sp>
    </p:spTree>
    <p:extLst>
      <p:ext uri="{BB962C8B-B14F-4D97-AF65-F5344CB8AC3E}">
        <p14:creationId xmlns:p14="http://schemas.microsoft.com/office/powerpoint/2010/main" val="247036069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bg>
      <p:bgPr>
        <a:solidFill>
          <a:schemeClr val="accent6">
            <a:lumMod val="75000"/>
          </a:schemeClr>
        </a:solidFill>
        <a:effectLst/>
      </p:bgPr>
    </p:bg>
    <p:spTree>
      <p:nvGrpSpPr>
        <p:cNvPr id="1" name=""/>
        <p:cNvGrpSpPr/>
        <p:nvPr/>
      </p:nvGrpSpPr>
      <p:grpSpPr>
        <a:xfrm>
          <a:off x="0" y="0"/>
          <a:ext cx="0" cy="0"/>
          <a:chOff x="0" y="0"/>
          <a:chExt cx="0" cy="0"/>
        </a:xfrm>
      </p:grpSpPr>
      <p:sp>
        <p:nvSpPr>
          <p:cNvPr id="4" name="Rectangle 2"/>
          <p:cNvSpPr txBox="1">
            <a:spLocks noChangeArrowheads="1"/>
          </p:cNvSpPr>
          <p:nvPr/>
        </p:nvSpPr>
        <p:spPr>
          <a:xfrm>
            <a:off x="624508" y="2908562"/>
            <a:ext cx="6569704" cy="2762662"/>
          </a:xfrm>
          <a:prstGeom prst="rect">
            <a:avLst/>
          </a:prstGeom>
        </p:spPr>
        <p:txBody>
          <a:bodyPr anchor="b"/>
          <a:lstStyle/>
          <a:p>
            <a:pPr lvl="0" eaLnBrk="0" hangingPunct="0">
              <a:spcBef>
                <a:spcPct val="20000"/>
              </a:spcBef>
            </a:pPr>
            <a:r>
              <a:rPr lang="en-US" sz="3600" dirty="0">
                <a:solidFill>
                  <a:schemeClr val="bg1"/>
                </a:solidFill>
                <a:latin typeface="Calibri" pitchFamily="34" charset="0"/>
              </a:rPr>
              <a:t>OMREŽJE JAVNIH POVRŠIN</a:t>
            </a:r>
            <a:endParaRPr lang="sl-SI" sz="3600" dirty="0">
              <a:solidFill>
                <a:schemeClr val="bg1"/>
              </a:solidFill>
              <a:latin typeface="Calibri" pitchFamily="34" charset="0"/>
            </a:endParaRPr>
          </a:p>
          <a:p>
            <a:pPr lvl="0" fontAlgn="auto">
              <a:spcBef>
                <a:spcPct val="20000"/>
              </a:spcBef>
              <a:spcAft>
                <a:spcPts val="0"/>
              </a:spcAft>
              <a:defRPr/>
            </a:pPr>
            <a:endParaRPr lang="sl-SI" dirty="0">
              <a:solidFill>
                <a:schemeClr val="bg1"/>
              </a:solidFill>
              <a:latin typeface="Calibri"/>
            </a:endParaRPr>
          </a:p>
        </p:txBody>
      </p:sp>
      <p:pic>
        <p:nvPicPr>
          <p:cNvPr id="5" name="Picture 2" descr="C:\Documents and Settings\Lena\My Documents\Locus word\Locus_znak in logotip_RGB.jpg">
            <a:extLst>
              <a:ext uri="{FF2B5EF4-FFF2-40B4-BE49-F238E27FC236}">
                <a16:creationId xmlns:a16="http://schemas.microsoft.com/office/drawing/2014/main" id="{C1DDA0EB-2CDF-4B28-A4D3-315931F2B1AF}"/>
              </a:ext>
            </a:extLst>
          </p:cNvPr>
          <p:cNvPicPr>
            <a:picLocks noChangeAspect="1" noChangeArrowheads="1"/>
          </p:cNvPicPr>
          <p:nvPr/>
        </p:nvPicPr>
        <p:blipFill>
          <a:blip r:embed="rId2" cstate="print">
            <a:extLst>
              <a:ext uri="{28A0092B-C50C-407E-A947-70E740481C1C}">
                <a14:useLocalDpi xmlns:a14="http://schemas.microsoft.com/office/drawing/2010/main"/>
              </a:ext>
            </a:extLst>
          </a:blip>
          <a:stretch>
            <a:fillRect/>
          </a:stretch>
        </p:blipFill>
        <p:spPr bwMode="auto">
          <a:xfrm>
            <a:off x="6194247" y="209048"/>
            <a:ext cx="1458781" cy="679996"/>
          </a:xfrm>
          <a:prstGeom prst="rect">
            <a:avLst/>
          </a:prstGeom>
          <a:noFill/>
          <a:ln>
            <a:noFill/>
          </a:ln>
        </p:spPr>
      </p:pic>
      <p:pic>
        <p:nvPicPr>
          <p:cNvPr id="6" name="Picture 6">
            <a:extLst>
              <a:ext uri="{FF2B5EF4-FFF2-40B4-BE49-F238E27FC236}">
                <a16:creationId xmlns:a16="http://schemas.microsoft.com/office/drawing/2014/main" id="{87C163B2-5431-4A71-A83D-DEE28D13E52E}"/>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7653028" y="386011"/>
            <a:ext cx="1111251" cy="326071"/>
          </a:xfrm>
          <a:prstGeom prst="rect">
            <a:avLst/>
          </a:prstGeom>
        </p:spPr>
      </p:pic>
    </p:spTree>
    <p:extLst>
      <p:ext uri="{BB962C8B-B14F-4D97-AF65-F5344CB8AC3E}">
        <p14:creationId xmlns:p14="http://schemas.microsoft.com/office/powerpoint/2010/main" val="170803701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E5C071E-8426-463D-BF4E-2462C5E8E86A}"/>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0" y="195798"/>
            <a:ext cx="9144000" cy="6466404"/>
          </a:xfrm>
          <a:prstGeom prst="rect">
            <a:avLst/>
          </a:prstGeom>
        </p:spPr>
      </p:pic>
      <p:pic>
        <p:nvPicPr>
          <p:cNvPr id="7" name="Picture 6">
            <a:extLst>
              <a:ext uri="{FF2B5EF4-FFF2-40B4-BE49-F238E27FC236}">
                <a16:creationId xmlns:a16="http://schemas.microsoft.com/office/drawing/2014/main" id="{983A0032-1781-4BE3-87EF-2F8F5575819A}"/>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926829" y="195798"/>
            <a:ext cx="1212513" cy="565201"/>
          </a:xfrm>
          <a:prstGeom prst="rect">
            <a:avLst/>
          </a:prstGeom>
        </p:spPr>
      </p:pic>
      <p:pic>
        <p:nvPicPr>
          <p:cNvPr id="8" name="Picture 7">
            <a:extLst>
              <a:ext uri="{FF2B5EF4-FFF2-40B4-BE49-F238E27FC236}">
                <a16:creationId xmlns:a16="http://schemas.microsoft.com/office/drawing/2014/main" id="{8F91FFCD-5C6E-4F02-A32F-A09345E22418}"/>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8139342" y="313749"/>
            <a:ext cx="823250" cy="329300"/>
          </a:xfrm>
          <a:prstGeom prst="rect">
            <a:avLst/>
          </a:prstGeom>
        </p:spPr>
      </p:pic>
      <p:sp>
        <p:nvSpPr>
          <p:cNvPr id="6" name="Rectangle 2">
            <a:extLst>
              <a:ext uri="{FF2B5EF4-FFF2-40B4-BE49-F238E27FC236}">
                <a16:creationId xmlns:a16="http://schemas.microsoft.com/office/drawing/2014/main" id="{2BDF542B-811E-4E77-A227-46F5E0308D58}"/>
              </a:ext>
            </a:extLst>
          </p:cNvPr>
          <p:cNvSpPr/>
          <p:nvPr/>
        </p:nvSpPr>
        <p:spPr>
          <a:xfrm>
            <a:off x="5884414" y="950215"/>
            <a:ext cx="3297846" cy="787908"/>
          </a:xfrm>
          <a:prstGeom prst="rect">
            <a:avLst/>
          </a:prstGeom>
        </p:spPr>
        <p:txBody>
          <a:bodyPr wrap="square">
            <a:spAutoFit/>
          </a:bodyPr>
          <a:lstStyle/>
          <a:p>
            <a:pPr lvl="0" fontAlgn="auto">
              <a:spcBef>
                <a:spcPct val="20000"/>
              </a:spcBef>
              <a:spcAft>
                <a:spcPts val="0"/>
              </a:spcAft>
              <a:defRPr/>
            </a:pPr>
            <a:r>
              <a:rPr lang="en-US" sz="2600" dirty="0" err="1">
                <a:latin typeface="Calibri" pitchFamily="34" charset="0"/>
                <a:cs typeface="Arial" pitchFamily="34" charset="0"/>
              </a:rPr>
              <a:t>Kartografski</a:t>
            </a:r>
            <a:r>
              <a:rPr lang="en-US" sz="2600" dirty="0">
                <a:latin typeface="Calibri" pitchFamily="34" charset="0"/>
                <a:cs typeface="Arial" pitchFamily="34" charset="0"/>
              </a:rPr>
              <a:t> </a:t>
            </a:r>
            <a:r>
              <a:rPr lang="en-US" sz="2600" dirty="0" err="1">
                <a:latin typeface="Calibri" pitchFamily="34" charset="0"/>
                <a:cs typeface="Arial" pitchFamily="34" charset="0"/>
              </a:rPr>
              <a:t>prikaz</a:t>
            </a:r>
            <a:endParaRPr lang="sl-SI" sz="2600" dirty="0">
              <a:latin typeface="Calibri" pitchFamily="34" charset="0"/>
              <a:cs typeface="Arial" pitchFamily="34" charset="0"/>
            </a:endParaRPr>
          </a:p>
          <a:p>
            <a:pPr lvl="0" fontAlgn="auto">
              <a:spcBef>
                <a:spcPct val="20000"/>
              </a:spcBef>
              <a:spcAft>
                <a:spcPts val="0"/>
              </a:spcAft>
              <a:defRPr/>
            </a:pPr>
            <a:r>
              <a:rPr lang="en-US" sz="1600" dirty="0" err="1">
                <a:solidFill>
                  <a:schemeClr val="accent6">
                    <a:lumMod val="75000"/>
                  </a:schemeClr>
                </a:solidFill>
                <a:latin typeface="Calibri" pitchFamily="34" charset="0"/>
                <a:cs typeface="Arial" pitchFamily="34" charset="0"/>
              </a:rPr>
              <a:t>Omrežje</a:t>
            </a:r>
            <a:r>
              <a:rPr lang="en-US" sz="1600" dirty="0">
                <a:solidFill>
                  <a:schemeClr val="accent6">
                    <a:lumMod val="75000"/>
                  </a:schemeClr>
                </a:solidFill>
                <a:latin typeface="Calibri" pitchFamily="34" charset="0"/>
                <a:cs typeface="Arial" pitchFamily="34" charset="0"/>
              </a:rPr>
              <a:t> </a:t>
            </a:r>
            <a:r>
              <a:rPr lang="en-US" sz="1600" dirty="0" err="1">
                <a:solidFill>
                  <a:schemeClr val="accent6">
                    <a:lumMod val="75000"/>
                  </a:schemeClr>
                </a:solidFill>
                <a:latin typeface="Calibri" pitchFamily="34" charset="0"/>
                <a:cs typeface="Arial" pitchFamily="34" charset="0"/>
              </a:rPr>
              <a:t>javnih</a:t>
            </a:r>
            <a:r>
              <a:rPr lang="en-US" sz="1600" dirty="0">
                <a:solidFill>
                  <a:schemeClr val="accent6">
                    <a:lumMod val="75000"/>
                  </a:schemeClr>
                </a:solidFill>
                <a:latin typeface="Calibri" pitchFamily="34" charset="0"/>
                <a:cs typeface="Arial" pitchFamily="34" charset="0"/>
              </a:rPr>
              <a:t> </a:t>
            </a:r>
            <a:r>
              <a:rPr lang="en-US" sz="1600" dirty="0" err="1">
                <a:solidFill>
                  <a:schemeClr val="accent6">
                    <a:lumMod val="75000"/>
                  </a:schemeClr>
                </a:solidFill>
                <a:latin typeface="Calibri" pitchFamily="34" charset="0"/>
                <a:cs typeface="Arial" pitchFamily="34" charset="0"/>
              </a:rPr>
              <a:t>površin</a:t>
            </a:r>
            <a:endParaRPr lang="sl-SI" sz="1600" dirty="0">
              <a:solidFill>
                <a:schemeClr val="accent6">
                  <a:lumMod val="75000"/>
                </a:schemeClr>
              </a:solidFill>
              <a:latin typeface="Calibri" pitchFamily="34" charset="0"/>
              <a:cs typeface="Arial" pitchFamily="34" charset="0"/>
            </a:endParaRPr>
          </a:p>
        </p:txBody>
      </p:sp>
    </p:spTree>
    <p:extLst>
      <p:ext uri="{BB962C8B-B14F-4D97-AF65-F5344CB8AC3E}">
        <p14:creationId xmlns:p14="http://schemas.microsoft.com/office/powerpoint/2010/main" val="88615005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bg>
      <p:bgPr>
        <a:solidFill>
          <a:schemeClr val="accent6">
            <a:lumMod val="75000"/>
          </a:schemeClr>
        </a:solidFill>
        <a:effectLst/>
      </p:bgPr>
    </p:bg>
    <p:spTree>
      <p:nvGrpSpPr>
        <p:cNvPr id="1" name=""/>
        <p:cNvGrpSpPr/>
        <p:nvPr/>
      </p:nvGrpSpPr>
      <p:grpSpPr>
        <a:xfrm>
          <a:off x="0" y="0"/>
          <a:ext cx="0" cy="0"/>
          <a:chOff x="0" y="0"/>
          <a:chExt cx="0" cy="0"/>
        </a:xfrm>
      </p:grpSpPr>
      <p:sp>
        <p:nvSpPr>
          <p:cNvPr id="4" name="Rectangle 2"/>
          <p:cNvSpPr txBox="1">
            <a:spLocks noChangeArrowheads="1"/>
          </p:cNvSpPr>
          <p:nvPr/>
        </p:nvSpPr>
        <p:spPr>
          <a:xfrm>
            <a:off x="624508" y="2908562"/>
            <a:ext cx="6569704" cy="2762662"/>
          </a:xfrm>
          <a:prstGeom prst="rect">
            <a:avLst/>
          </a:prstGeom>
        </p:spPr>
        <p:txBody>
          <a:bodyPr anchor="b"/>
          <a:lstStyle/>
          <a:p>
            <a:pPr lvl="0" eaLnBrk="0" hangingPunct="0">
              <a:spcBef>
                <a:spcPct val="20000"/>
              </a:spcBef>
            </a:pPr>
            <a:r>
              <a:rPr lang="en-US" sz="3600" dirty="0">
                <a:solidFill>
                  <a:schemeClr val="bg1"/>
                </a:solidFill>
                <a:latin typeface="Calibri" pitchFamily="34" charset="0"/>
              </a:rPr>
              <a:t>OSTALA GOSPODARSKA JAVNA INFRASTRUKTURA</a:t>
            </a:r>
            <a:endParaRPr lang="sl-SI" sz="3600" dirty="0">
              <a:solidFill>
                <a:schemeClr val="bg1"/>
              </a:solidFill>
              <a:latin typeface="Calibri" pitchFamily="34" charset="0"/>
            </a:endParaRPr>
          </a:p>
          <a:p>
            <a:pPr lvl="0" fontAlgn="auto">
              <a:spcBef>
                <a:spcPct val="20000"/>
              </a:spcBef>
              <a:spcAft>
                <a:spcPts val="0"/>
              </a:spcAft>
              <a:defRPr/>
            </a:pPr>
            <a:endParaRPr lang="sl-SI" dirty="0">
              <a:solidFill>
                <a:schemeClr val="bg1"/>
              </a:solidFill>
              <a:latin typeface="Calibri"/>
            </a:endParaRPr>
          </a:p>
        </p:txBody>
      </p:sp>
      <p:pic>
        <p:nvPicPr>
          <p:cNvPr id="5" name="Picture 2" descr="C:\Documents and Settings\Lena\My Documents\Locus word\Locus_znak in logotip_RGB.jpg">
            <a:extLst>
              <a:ext uri="{FF2B5EF4-FFF2-40B4-BE49-F238E27FC236}">
                <a16:creationId xmlns:a16="http://schemas.microsoft.com/office/drawing/2014/main" id="{C9ADFD2E-59BB-42E5-A959-FF4B920CA588}"/>
              </a:ext>
            </a:extLst>
          </p:cNvPr>
          <p:cNvPicPr>
            <a:picLocks noChangeAspect="1" noChangeArrowheads="1"/>
          </p:cNvPicPr>
          <p:nvPr/>
        </p:nvPicPr>
        <p:blipFill>
          <a:blip r:embed="rId2" cstate="print">
            <a:extLst>
              <a:ext uri="{28A0092B-C50C-407E-A947-70E740481C1C}">
                <a14:useLocalDpi xmlns:a14="http://schemas.microsoft.com/office/drawing/2010/main"/>
              </a:ext>
            </a:extLst>
          </a:blip>
          <a:stretch>
            <a:fillRect/>
          </a:stretch>
        </p:blipFill>
        <p:spPr bwMode="auto">
          <a:xfrm>
            <a:off x="6194247" y="209048"/>
            <a:ext cx="1458781" cy="679996"/>
          </a:xfrm>
          <a:prstGeom prst="rect">
            <a:avLst/>
          </a:prstGeom>
          <a:noFill/>
          <a:ln>
            <a:noFill/>
          </a:ln>
        </p:spPr>
      </p:pic>
      <p:pic>
        <p:nvPicPr>
          <p:cNvPr id="6" name="Picture 6">
            <a:extLst>
              <a:ext uri="{FF2B5EF4-FFF2-40B4-BE49-F238E27FC236}">
                <a16:creationId xmlns:a16="http://schemas.microsoft.com/office/drawing/2014/main" id="{03F93ED2-A796-4E72-A8E5-E4491A5AAB0E}"/>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7653028" y="386011"/>
            <a:ext cx="1111251" cy="326071"/>
          </a:xfrm>
          <a:prstGeom prst="rect">
            <a:avLst/>
          </a:prstGeom>
        </p:spPr>
      </p:pic>
    </p:spTree>
    <p:extLst>
      <p:ext uri="{BB962C8B-B14F-4D97-AF65-F5344CB8AC3E}">
        <p14:creationId xmlns:p14="http://schemas.microsoft.com/office/powerpoint/2010/main" val="244604807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6">
            <a:extLst>
              <a:ext uri="{FF2B5EF4-FFF2-40B4-BE49-F238E27FC236}">
                <a16:creationId xmlns:a16="http://schemas.microsoft.com/office/drawing/2014/main" id="{2236F885-BD99-40BA-B0CF-88E3B14242C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26829" y="195798"/>
            <a:ext cx="1212513" cy="565201"/>
          </a:xfrm>
          <a:prstGeom prst="rect">
            <a:avLst/>
          </a:prstGeom>
        </p:spPr>
      </p:pic>
      <p:pic>
        <p:nvPicPr>
          <p:cNvPr id="9" name="Picture 7">
            <a:extLst>
              <a:ext uri="{FF2B5EF4-FFF2-40B4-BE49-F238E27FC236}">
                <a16:creationId xmlns:a16="http://schemas.microsoft.com/office/drawing/2014/main" id="{564FF858-598B-4B6C-BBAC-0B1999B6502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39342" y="313749"/>
            <a:ext cx="823250" cy="329300"/>
          </a:xfrm>
          <a:prstGeom prst="rect">
            <a:avLst/>
          </a:prstGeom>
        </p:spPr>
      </p:pic>
      <p:sp>
        <p:nvSpPr>
          <p:cNvPr id="7" name="Rectangle 6">
            <a:extLst>
              <a:ext uri="{FF2B5EF4-FFF2-40B4-BE49-F238E27FC236}">
                <a16:creationId xmlns:a16="http://schemas.microsoft.com/office/drawing/2014/main" id="{34BAD54B-9B24-4DC2-8ECD-6C0A1D6172C5}"/>
              </a:ext>
            </a:extLst>
          </p:cNvPr>
          <p:cNvSpPr/>
          <p:nvPr/>
        </p:nvSpPr>
        <p:spPr>
          <a:xfrm>
            <a:off x="605076" y="2529665"/>
            <a:ext cx="6167199" cy="2514535"/>
          </a:xfrm>
          <a:prstGeom prst="rect">
            <a:avLst/>
          </a:prstGeom>
        </p:spPr>
        <p:txBody>
          <a:bodyPr wrap="square">
            <a:spAutoFit/>
          </a:bodyPr>
          <a:lstStyle/>
          <a:p>
            <a:pPr marL="169862" marR="0" lvl="0" indent="0" algn="l" defTabSz="914400" rtl="0" eaLnBrk="1" fontAlgn="base" latinLnBrk="0" hangingPunct="1">
              <a:lnSpc>
                <a:spcPct val="90000"/>
              </a:lnSpc>
              <a:spcBef>
                <a:spcPct val="20000"/>
              </a:spcBef>
              <a:spcAft>
                <a:spcPct val="0"/>
              </a:spcAft>
              <a:buClr>
                <a:srgbClr val="2B9938"/>
              </a:buClr>
              <a:buSzPct val="100000"/>
              <a:buFontTx/>
              <a:buNone/>
              <a:tabLst>
                <a:tab pos="182563" algn="l"/>
              </a:tabLst>
              <a:defRPr/>
            </a:pPr>
            <a:r>
              <a:rPr kumimoji="0" lang="en-US" sz="1600" b="0" i="0" u="none" strike="noStrike" kern="1200" cap="none" spc="0" normalizeH="0" baseline="0" noProof="0" dirty="0" err="1">
                <a:ln>
                  <a:noFill/>
                </a:ln>
                <a:solidFill>
                  <a:prstClr val="black"/>
                </a:solidFill>
                <a:effectLst/>
                <a:uLnTx/>
                <a:uFillTx/>
                <a:latin typeface="Calibri"/>
                <a:ea typeface="+mn-ea"/>
                <a:cs typeface="+mn-cs"/>
              </a:rPr>
              <a:t>Predstavitev</a:t>
            </a:r>
            <a:r>
              <a:rPr kumimoji="0" lang="en-US" sz="1600" b="0" i="0" u="none" strike="noStrike" kern="1200" cap="none" spc="0" normalizeH="0" baseline="0" noProof="0" dirty="0">
                <a:ln>
                  <a:noFill/>
                </a:ln>
                <a:solidFill>
                  <a:prstClr val="black"/>
                </a:solidFill>
                <a:effectLst/>
                <a:uLnTx/>
                <a:uFillTx/>
                <a:latin typeface="Calibri"/>
                <a:ea typeface="+mn-ea"/>
                <a:cs typeface="+mn-cs"/>
              </a:rPr>
              <a:t> na </a:t>
            </a:r>
            <a:r>
              <a:rPr kumimoji="0" lang="en-US" sz="1600" b="0" i="0" u="none" strike="noStrike" kern="1200" cap="none" spc="0" normalizeH="0" baseline="0" noProof="0" dirty="0" err="1">
                <a:ln>
                  <a:noFill/>
                </a:ln>
                <a:solidFill>
                  <a:prstClr val="black"/>
                </a:solidFill>
                <a:effectLst/>
                <a:uLnTx/>
                <a:uFillTx/>
                <a:latin typeface="Calibri"/>
                <a:ea typeface="+mn-ea"/>
                <a:cs typeface="+mn-cs"/>
              </a:rPr>
              <a:t>primeru</a:t>
            </a:r>
            <a:r>
              <a:rPr kumimoji="0" lang="en-US" sz="1600" b="0" i="0" u="none" strike="noStrike" kern="1200" cap="none" spc="0" normalizeH="0" baseline="0" noProof="0" dirty="0">
                <a:ln>
                  <a:noFill/>
                </a:ln>
                <a:solidFill>
                  <a:prstClr val="black"/>
                </a:solidFill>
                <a:effectLst/>
                <a:uLnTx/>
                <a:uFillTx/>
                <a:latin typeface="Calibri"/>
                <a:ea typeface="+mn-ea"/>
                <a:cs typeface="+mn-cs"/>
              </a:rPr>
              <a:t> Občine </a:t>
            </a:r>
            <a:r>
              <a:rPr kumimoji="0" lang="en-US" sz="1600" b="0" i="0" u="none" strike="noStrike" kern="1200" cap="none" spc="0" normalizeH="0" baseline="0" noProof="0" dirty="0" err="1">
                <a:ln>
                  <a:noFill/>
                </a:ln>
                <a:solidFill>
                  <a:prstClr val="black"/>
                </a:solidFill>
                <a:effectLst/>
                <a:uLnTx/>
                <a:uFillTx/>
                <a:latin typeface="Calibri"/>
                <a:ea typeface="+mn-ea"/>
                <a:cs typeface="+mn-cs"/>
              </a:rPr>
              <a:t>Grosuplje</a:t>
            </a:r>
            <a:endParaRPr kumimoji="0" lang="en-US" sz="1600" b="0" i="0" u="none" strike="noStrike" kern="1200" cap="none" spc="0" normalizeH="0" baseline="0" noProof="0" dirty="0">
              <a:ln>
                <a:noFill/>
              </a:ln>
              <a:solidFill>
                <a:prstClr val="black"/>
              </a:solidFill>
              <a:effectLst/>
              <a:uLnTx/>
              <a:uFillTx/>
              <a:latin typeface="Calibri"/>
              <a:ea typeface="+mn-ea"/>
              <a:cs typeface="+mn-cs"/>
            </a:endParaRPr>
          </a:p>
          <a:p>
            <a:pPr marL="169862" marR="0" lvl="0" indent="0" algn="l" defTabSz="914400" rtl="0" eaLnBrk="1" fontAlgn="base" latinLnBrk="0" hangingPunct="1">
              <a:lnSpc>
                <a:spcPct val="90000"/>
              </a:lnSpc>
              <a:spcBef>
                <a:spcPct val="20000"/>
              </a:spcBef>
              <a:spcAft>
                <a:spcPct val="0"/>
              </a:spcAft>
              <a:buClr>
                <a:srgbClr val="2B9938"/>
              </a:buClr>
              <a:buSzPct val="100000"/>
              <a:buFontTx/>
              <a:buNone/>
              <a:tabLst>
                <a:tab pos="182563" algn="l"/>
              </a:tabLst>
              <a:defRPr/>
            </a:pPr>
            <a:r>
              <a:rPr kumimoji="0" lang="en-US" sz="1600" b="0" i="0" u="none" strike="noStrike" kern="1200" cap="none" spc="0" normalizeH="0" baseline="0" noProof="0" dirty="0" err="1">
                <a:ln>
                  <a:noFill/>
                </a:ln>
                <a:solidFill>
                  <a:prstClr val="black"/>
                </a:solidFill>
                <a:effectLst/>
                <a:uLnTx/>
                <a:uFillTx/>
                <a:latin typeface="Calibri"/>
                <a:ea typeface="+mn-ea"/>
                <a:cs typeface="+mn-cs"/>
              </a:rPr>
              <a:t>Prikaz</a:t>
            </a:r>
            <a:r>
              <a:rPr kumimoji="0" lang="en-US" sz="1600" b="0" i="0" u="none" strike="noStrike" kern="1200" cap="none" spc="0" normalizeH="0" baseline="0" noProof="0" dirty="0">
                <a:ln>
                  <a:noFill/>
                </a:ln>
                <a:solidFill>
                  <a:prstClr val="black"/>
                </a:solidFill>
                <a:effectLst/>
                <a:uLnTx/>
                <a:uFillTx/>
                <a:latin typeface="Calibri"/>
                <a:ea typeface="+mn-ea"/>
                <a:cs typeface="+mn-cs"/>
              </a:rPr>
              <a:t> na </a:t>
            </a:r>
            <a:r>
              <a:rPr kumimoji="0" lang="en-US" sz="1600" b="0" i="0" u="none" strike="noStrike" kern="1200" cap="none" spc="0" normalizeH="0" baseline="0" noProof="0" dirty="0" err="1">
                <a:ln>
                  <a:noFill/>
                </a:ln>
                <a:solidFill>
                  <a:prstClr val="black"/>
                </a:solidFill>
                <a:effectLst/>
                <a:uLnTx/>
                <a:uFillTx/>
                <a:latin typeface="Calibri"/>
                <a:ea typeface="+mn-ea"/>
                <a:cs typeface="+mn-cs"/>
              </a:rPr>
              <a:t>gospodarski</a:t>
            </a:r>
            <a:r>
              <a:rPr kumimoji="0" lang="en-US" sz="1600" b="0" i="0" u="none" strike="noStrike" kern="1200" cap="none" spc="0" normalizeH="0" baseline="0" noProof="0" dirty="0">
                <a:ln>
                  <a:noFill/>
                </a:ln>
                <a:solidFill>
                  <a:prstClr val="black"/>
                </a:solidFill>
                <a:effectLst/>
                <a:uLnTx/>
                <a:uFillTx/>
                <a:latin typeface="Calibri"/>
                <a:ea typeface="+mn-ea"/>
                <a:cs typeface="+mn-cs"/>
              </a:rPr>
              <a:t> </a:t>
            </a:r>
            <a:r>
              <a:rPr kumimoji="0" lang="en-US" sz="1600" b="0" i="0" u="none" strike="noStrike" kern="1200" cap="none" spc="0" normalizeH="0" baseline="0" noProof="0" dirty="0" err="1">
                <a:ln>
                  <a:noFill/>
                </a:ln>
                <a:solidFill>
                  <a:prstClr val="black"/>
                </a:solidFill>
                <a:effectLst/>
                <a:uLnTx/>
                <a:uFillTx/>
                <a:latin typeface="Calibri"/>
                <a:ea typeface="+mn-ea"/>
                <a:cs typeface="+mn-cs"/>
              </a:rPr>
              <a:t>javni</a:t>
            </a:r>
            <a:r>
              <a:rPr kumimoji="0" lang="en-US" sz="1600" b="0" i="0" u="none" strike="noStrike" kern="1200" cap="none" spc="0" normalizeH="0" baseline="0" noProof="0" dirty="0">
                <a:ln>
                  <a:noFill/>
                </a:ln>
                <a:solidFill>
                  <a:prstClr val="black"/>
                </a:solidFill>
                <a:effectLst/>
                <a:uLnTx/>
                <a:uFillTx/>
                <a:latin typeface="Calibri"/>
                <a:ea typeface="+mn-ea"/>
                <a:cs typeface="+mn-cs"/>
              </a:rPr>
              <a:t> </a:t>
            </a:r>
            <a:r>
              <a:rPr kumimoji="0" lang="en-US" sz="1600" b="0" i="0" u="none" strike="noStrike" kern="1200" cap="none" spc="0" normalizeH="0" baseline="0" noProof="0" dirty="0" err="1">
                <a:ln>
                  <a:noFill/>
                </a:ln>
                <a:solidFill>
                  <a:prstClr val="black"/>
                </a:solidFill>
                <a:effectLst/>
                <a:uLnTx/>
                <a:uFillTx/>
                <a:latin typeface="Calibri"/>
                <a:ea typeface="+mn-ea"/>
                <a:cs typeface="+mn-cs"/>
              </a:rPr>
              <a:t>infrastrukturi</a:t>
            </a:r>
            <a:r>
              <a:rPr kumimoji="0" lang="en-US" sz="1600" b="0" i="0" u="none" strike="noStrike" kern="1200" cap="none" spc="0" normalizeH="0" baseline="0" noProof="0" dirty="0">
                <a:ln>
                  <a:noFill/>
                </a:ln>
                <a:solidFill>
                  <a:prstClr val="black"/>
                </a:solidFill>
                <a:effectLst/>
                <a:uLnTx/>
                <a:uFillTx/>
                <a:latin typeface="Calibri"/>
                <a:ea typeface="+mn-ea"/>
                <a:cs typeface="+mn-cs"/>
              </a:rPr>
              <a:t> </a:t>
            </a:r>
            <a:r>
              <a:rPr kumimoji="0" lang="en-US" sz="1600" b="0" i="0" u="none" strike="noStrike" kern="1200" cap="none" spc="0" normalizeH="0" baseline="0" noProof="0" dirty="0" err="1">
                <a:ln>
                  <a:noFill/>
                </a:ln>
                <a:solidFill>
                  <a:prstClr val="black"/>
                </a:solidFill>
                <a:effectLst/>
                <a:uLnTx/>
                <a:uFillTx/>
                <a:latin typeface="Calibri"/>
                <a:ea typeface="+mn-ea"/>
                <a:cs typeface="+mn-cs"/>
              </a:rPr>
              <a:t>lokalnega</a:t>
            </a:r>
            <a:r>
              <a:rPr kumimoji="0" lang="en-US" sz="1600" b="0" i="0" u="none" strike="noStrike" kern="1200" cap="none" spc="0" normalizeH="0" baseline="0" noProof="0" dirty="0">
                <a:ln>
                  <a:noFill/>
                </a:ln>
                <a:solidFill>
                  <a:prstClr val="black"/>
                </a:solidFill>
                <a:effectLst/>
                <a:uLnTx/>
                <a:uFillTx/>
                <a:latin typeface="Calibri"/>
                <a:ea typeface="+mn-ea"/>
                <a:cs typeface="+mn-cs"/>
              </a:rPr>
              <a:t> </a:t>
            </a:r>
            <a:r>
              <a:rPr kumimoji="0" lang="en-US" sz="1600" b="0" i="0" u="none" strike="noStrike" kern="1200" cap="none" spc="0" normalizeH="0" baseline="0" noProof="0" dirty="0" err="1">
                <a:ln>
                  <a:noFill/>
                </a:ln>
                <a:solidFill>
                  <a:prstClr val="black"/>
                </a:solidFill>
                <a:effectLst/>
                <a:uLnTx/>
                <a:uFillTx/>
                <a:latin typeface="Calibri"/>
                <a:ea typeface="+mn-ea"/>
                <a:cs typeface="+mn-cs"/>
              </a:rPr>
              <a:t>pomena</a:t>
            </a:r>
            <a:r>
              <a:rPr kumimoji="0" lang="en-US" sz="1600" b="0" i="0" u="none" strike="noStrike" kern="1200" cap="none" spc="0" normalizeH="0" baseline="0" noProof="0" dirty="0">
                <a:ln>
                  <a:noFill/>
                </a:ln>
                <a:solidFill>
                  <a:prstClr val="black"/>
                </a:solidFill>
                <a:effectLst/>
                <a:uLnTx/>
                <a:uFillTx/>
                <a:latin typeface="Calibri"/>
                <a:ea typeface="+mn-ea"/>
                <a:cs typeface="+mn-cs"/>
              </a:rPr>
              <a:t> </a:t>
            </a:r>
          </a:p>
          <a:p>
            <a:pPr marL="169862" marR="0" lvl="0" indent="0" algn="l" defTabSz="914400" rtl="0" eaLnBrk="1" fontAlgn="base" latinLnBrk="0" hangingPunct="1">
              <a:lnSpc>
                <a:spcPct val="90000"/>
              </a:lnSpc>
              <a:spcBef>
                <a:spcPct val="20000"/>
              </a:spcBef>
              <a:spcAft>
                <a:spcPct val="0"/>
              </a:spcAft>
              <a:buClr>
                <a:srgbClr val="2B9938"/>
              </a:buClr>
              <a:buSzPct val="100000"/>
              <a:buFontTx/>
              <a:buNone/>
              <a:tabLst>
                <a:tab pos="182563" algn="l"/>
              </a:tabLst>
              <a:defRPr/>
            </a:pPr>
            <a:r>
              <a:rPr kumimoji="0" lang="en-US" sz="1600" b="0" i="0" u="none" strike="noStrike" kern="1200" cap="none" spc="0" normalizeH="0" baseline="0" noProof="0" dirty="0">
                <a:ln>
                  <a:noFill/>
                </a:ln>
                <a:solidFill>
                  <a:prstClr val="black"/>
                </a:solidFill>
                <a:effectLst/>
                <a:uLnTx/>
                <a:uFillTx/>
                <a:latin typeface="Calibri"/>
                <a:ea typeface="+mn-ea"/>
                <a:cs typeface="+mn-cs"/>
              </a:rPr>
              <a:t>(komunalni </a:t>
            </a:r>
            <a:r>
              <a:rPr kumimoji="0" lang="en-US" sz="1600" b="0" i="0" u="none" strike="noStrike" kern="1200" cap="none" spc="0" normalizeH="0" baseline="0" noProof="0" dirty="0" err="1">
                <a:ln>
                  <a:noFill/>
                </a:ln>
                <a:solidFill>
                  <a:prstClr val="black"/>
                </a:solidFill>
                <a:effectLst/>
                <a:uLnTx/>
                <a:uFillTx/>
                <a:latin typeface="Calibri"/>
                <a:ea typeface="+mn-ea"/>
                <a:cs typeface="+mn-cs"/>
              </a:rPr>
              <a:t>oprema</a:t>
            </a:r>
            <a:r>
              <a:rPr kumimoji="0" lang="en-US" sz="1600" b="0" i="0" u="none" strike="noStrike" kern="1200" cap="none" spc="0" normalizeH="0" baseline="0" noProof="0" dirty="0">
                <a:ln>
                  <a:noFill/>
                </a:ln>
                <a:solidFill>
                  <a:prstClr val="black"/>
                </a:solidFill>
                <a:effectLst/>
                <a:uLnTx/>
                <a:uFillTx/>
                <a:latin typeface="Calibri"/>
                <a:ea typeface="+mn-ea"/>
                <a:cs typeface="+mn-cs"/>
              </a:rPr>
              <a:t>)</a:t>
            </a:r>
          </a:p>
          <a:p>
            <a:pPr marL="455612" marR="0" lvl="0" indent="-285750" algn="l" defTabSz="914400" rtl="0" eaLnBrk="1" fontAlgn="base" latinLnBrk="0" hangingPunct="1">
              <a:lnSpc>
                <a:spcPct val="90000"/>
              </a:lnSpc>
              <a:spcBef>
                <a:spcPct val="20000"/>
              </a:spcBef>
              <a:spcAft>
                <a:spcPct val="0"/>
              </a:spcAft>
              <a:buClr>
                <a:srgbClr val="2B9938"/>
              </a:buClr>
              <a:buSzPct val="100000"/>
              <a:buFont typeface="Arial" panose="020B0604020202020204" pitchFamily="34" charset="0"/>
              <a:buChar char="•"/>
              <a:tabLst>
                <a:tab pos="182563" algn="l"/>
              </a:tabLst>
              <a:defRPr/>
            </a:pPr>
            <a:r>
              <a:rPr kumimoji="0" lang="en-US" sz="1600" b="0" i="0" u="none" strike="noStrike" kern="1200" cap="none" spc="0" normalizeH="0" baseline="0" noProof="0" dirty="0" err="1">
                <a:ln>
                  <a:noFill/>
                </a:ln>
                <a:solidFill>
                  <a:prstClr val="black"/>
                </a:solidFill>
                <a:effectLst/>
                <a:uLnTx/>
                <a:uFillTx/>
                <a:latin typeface="Calibri"/>
                <a:ea typeface="+mn-ea"/>
                <a:cs typeface="+mn-cs"/>
              </a:rPr>
              <a:t>Prikaz</a:t>
            </a:r>
            <a:r>
              <a:rPr kumimoji="0" lang="en-US" sz="1600" b="0" i="0" u="none" strike="noStrike" kern="1200" cap="none" spc="0" normalizeH="0" baseline="0" noProof="0" dirty="0">
                <a:ln>
                  <a:noFill/>
                </a:ln>
                <a:solidFill>
                  <a:prstClr val="black"/>
                </a:solidFill>
                <a:effectLst/>
                <a:uLnTx/>
                <a:uFillTx/>
                <a:latin typeface="Calibri"/>
                <a:ea typeface="+mn-ea"/>
                <a:cs typeface="+mn-cs"/>
              </a:rPr>
              <a:t> na </a:t>
            </a:r>
            <a:r>
              <a:rPr kumimoji="0" lang="en-US" sz="1600" b="0" i="0" u="none" strike="noStrike" kern="1200" cap="none" spc="0" normalizeH="0" baseline="0" noProof="0" dirty="0" err="1">
                <a:ln>
                  <a:noFill/>
                </a:ln>
                <a:solidFill>
                  <a:prstClr val="black"/>
                </a:solidFill>
                <a:effectLst/>
                <a:uLnTx/>
                <a:uFillTx/>
                <a:latin typeface="Calibri"/>
                <a:ea typeface="+mn-ea"/>
                <a:cs typeface="+mn-cs"/>
              </a:rPr>
              <a:t>gospodarski</a:t>
            </a:r>
            <a:r>
              <a:rPr kumimoji="0" lang="en-US" sz="1600" b="0" i="0" u="none" strike="noStrike" kern="1200" cap="none" spc="0" normalizeH="0" baseline="0" noProof="0" dirty="0">
                <a:ln>
                  <a:noFill/>
                </a:ln>
                <a:solidFill>
                  <a:prstClr val="black"/>
                </a:solidFill>
                <a:effectLst/>
                <a:uLnTx/>
                <a:uFillTx/>
                <a:latin typeface="Calibri"/>
                <a:ea typeface="+mn-ea"/>
                <a:cs typeface="+mn-cs"/>
              </a:rPr>
              <a:t> </a:t>
            </a:r>
            <a:r>
              <a:rPr kumimoji="0" lang="en-US" sz="1600" b="0" i="0" u="none" strike="noStrike" kern="1200" cap="none" spc="0" normalizeH="0" baseline="0" noProof="0" dirty="0" err="1">
                <a:ln>
                  <a:noFill/>
                </a:ln>
                <a:solidFill>
                  <a:prstClr val="black"/>
                </a:solidFill>
                <a:effectLst/>
                <a:uLnTx/>
                <a:uFillTx/>
                <a:latin typeface="Calibri"/>
                <a:ea typeface="+mn-ea"/>
                <a:cs typeface="+mn-cs"/>
              </a:rPr>
              <a:t>javni</a:t>
            </a:r>
            <a:r>
              <a:rPr kumimoji="0" lang="en-US" sz="1600" b="0" i="0" u="none" strike="noStrike" kern="1200" cap="none" spc="0" normalizeH="0" baseline="0" noProof="0" dirty="0">
                <a:ln>
                  <a:noFill/>
                </a:ln>
                <a:solidFill>
                  <a:prstClr val="black"/>
                </a:solidFill>
                <a:effectLst/>
                <a:uLnTx/>
                <a:uFillTx/>
                <a:latin typeface="Calibri"/>
                <a:ea typeface="+mn-ea"/>
                <a:cs typeface="+mn-cs"/>
              </a:rPr>
              <a:t> </a:t>
            </a:r>
            <a:r>
              <a:rPr kumimoji="0" lang="en-US" sz="1600" b="0" i="0" u="none" strike="noStrike" kern="1200" cap="none" spc="0" normalizeH="0" baseline="0" noProof="0" dirty="0" err="1">
                <a:ln>
                  <a:noFill/>
                </a:ln>
                <a:solidFill>
                  <a:prstClr val="black"/>
                </a:solidFill>
                <a:effectLst/>
                <a:uLnTx/>
                <a:uFillTx/>
                <a:latin typeface="Calibri"/>
                <a:ea typeface="+mn-ea"/>
                <a:cs typeface="+mn-cs"/>
              </a:rPr>
              <a:t>infrastrukturi</a:t>
            </a:r>
            <a:r>
              <a:rPr kumimoji="0" lang="en-US" sz="1600" b="0" i="0" u="none" strike="noStrike" kern="1200" cap="none" spc="0" normalizeH="0" baseline="0" noProof="0" dirty="0">
                <a:ln>
                  <a:noFill/>
                </a:ln>
                <a:solidFill>
                  <a:prstClr val="black"/>
                </a:solidFill>
                <a:effectLst/>
                <a:uLnTx/>
                <a:uFillTx/>
                <a:latin typeface="Calibri"/>
                <a:ea typeface="+mn-ea"/>
                <a:cs typeface="+mn-cs"/>
              </a:rPr>
              <a:t> </a:t>
            </a:r>
            <a:r>
              <a:rPr kumimoji="0" lang="en-US" sz="1600" b="0" i="0" u="none" strike="noStrike" kern="1200" cap="none" spc="0" normalizeH="0" baseline="0" noProof="0" dirty="0" err="1">
                <a:ln>
                  <a:noFill/>
                </a:ln>
                <a:solidFill>
                  <a:prstClr val="black"/>
                </a:solidFill>
                <a:effectLst/>
                <a:uLnTx/>
                <a:uFillTx/>
                <a:latin typeface="Calibri"/>
                <a:ea typeface="+mn-ea"/>
                <a:cs typeface="+mn-cs"/>
              </a:rPr>
              <a:t>lokalnega</a:t>
            </a:r>
            <a:r>
              <a:rPr kumimoji="0" lang="en-US" sz="1600" b="0" i="0" u="none" strike="noStrike" kern="1200" cap="none" spc="0" normalizeH="0" baseline="0" noProof="0" dirty="0">
                <a:ln>
                  <a:noFill/>
                </a:ln>
                <a:solidFill>
                  <a:prstClr val="black"/>
                </a:solidFill>
                <a:effectLst/>
                <a:uLnTx/>
                <a:uFillTx/>
                <a:latin typeface="Calibri"/>
                <a:ea typeface="+mn-ea"/>
                <a:cs typeface="+mn-cs"/>
              </a:rPr>
              <a:t> </a:t>
            </a:r>
            <a:r>
              <a:rPr kumimoji="0" lang="en-US" sz="1600" b="0" i="0" u="none" strike="noStrike" kern="1200" cap="none" spc="0" normalizeH="0" baseline="0" noProof="0" dirty="0" err="1">
                <a:ln>
                  <a:noFill/>
                </a:ln>
                <a:solidFill>
                  <a:prstClr val="black"/>
                </a:solidFill>
                <a:effectLst/>
                <a:uLnTx/>
                <a:uFillTx/>
                <a:latin typeface="Calibri"/>
                <a:ea typeface="+mn-ea"/>
                <a:cs typeface="+mn-cs"/>
              </a:rPr>
              <a:t>pomena</a:t>
            </a:r>
            <a:endParaRPr kumimoji="0" lang="en-US" sz="1600" b="0" i="0" u="none" strike="noStrike" kern="1200" cap="none" spc="0" normalizeH="0" baseline="0" noProof="0" dirty="0">
              <a:ln>
                <a:noFill/>
              </a:ln>
              <a:solidFill>
                <a:prstClr val="black"/>
              </a:solidFill>
              <a:effectLst/>
              <a:uLnTx/>
              <a:uFillTx/>
              <a:latin typeface="Calibri"/>
              <a:ea typeface="+mn-ea"/>
              <a:cs typeface="+mn-cs"/>
            </a:endParaRPr>
          </a:p>
          <a:p>
            <a:pPr marL="912812" marR="0" lvl="1" indent="-285750" algn="l" defTabSz="914400" rtl="0" eaLnBrk="1" fontAlgn="base" latinLnBrk="0" hangingPunct="1">
              <a:lnSpc>
                <a:spcPct val="90000"/>
              </a:lnSpc>
              <a:spcBef>
                <a:spcPct val="20000"/>
              </a:spcBef>
              <a:spcAft>
                <a:spcPct val="0"/>
              </a:spcAft>
              <a:buClr>
                <a:srgbClr val="2B9938"/>
              </a:buClr>
              <a:buSzPct val="100000"/>
              <a:buFont typeface="Arial" panose="020B0604020202020204" pitchFamily="34" charset="0"/>
              <a:buChar char="•"/>
              <a:tabLst>
                <a:tab pos="182563" algn="l"/>
              </a:tabLst>
              <a:defRPr/>
            </a:pPr>
            <a:r>
              <a:rPr kumimoji="0" lang="en-US" sz="1600" b="0" i="0" u="none" strike="noStrike" kern="1200" cap="none" spc="0" normalizeH="0" baseline="0" noProof="0" dirty="0" err="1">
                <a:ln>
                  <a:noFill/>
                </a:ln>
                <a:solidFill>
                  <a:prstClr val="black"/>
                </a:solidFill>
                <a:effectLst/>
                <a:uLnTx/>
                <a:uFillTx/>
                <a:latin typeface="Calibri"/>
                <a:ea typeface="+mn-ea"/>
                <a:cs typeface="+mn-cs"/>
              </a:rPr>
              <a:t>vodovodno</a:t>
            </a:r>
            <a:r>
              <a:rPr kumimoji="0" lang="en-US" sz="1600" b="0" i="0" u="none" strike="noStrike" kern="1200" cap="none" spc="0" normalizeH="0" baseline="0" noProof="0" dirty="0">
                <a:ln>
                  <a:noFill/>
                </a:ln>
                <a:solidFill>
                  <a:prstClr val="black"/>
                </a:solidFill>
                <a:effectLst/>
                <a:uLnTx/>
                <a:uFillTx/>
                <a:latin typeface="Calibri"/>
                <a:ea typeface="+mn-ea"/>
                <a:cs typeface="+mn-cs"/>
              </a:rPr>
              <a:t> </a:t>
            </a:r>
            <a:r>
              <a:rPr kumimoji="0" lang="en-US" sz="1600" b="0" i="0" u="none" strike="noStrike" kern="1200" cap="none" spc="0" normalizeH="0" baseline="0" noProof="0" dirty="0" err="1">
                <a:ln>
                  <a:noFill/>
                </a:ln>
                <a:solidFill>
                  <a:prstClr val="black"/>
                </a:solidFill>
                <a:effectLst/>
                <a:uLnTx/>
                <a:uFillTx/>
                <a:latin typeface="Calibri"/>
                <a:ea typeface="+mn-ea"/>
                <a:cs typeface="+mn-cs"/>
              </a:rPr>
              <a:t>omrežje</a:t>
            </a:r>
            <a:endParaRPr kumimoji="0" lang="en-US" sz="1600" b="0" i="0" u="none" strike="noStrike" kern="1200" cap="none" spc="0" normalizeH="0" baseline="0" noProof="0" dirty="0">
              <a:ln>
                <a:noFill/>
              </a:ln>
              <a:solidFill>
                <a:prstClr val="black"/>
              </a:solidFill>
              <a:effectLst/>
              <a:uLnTx/>
              <a:uFillTx/>
              <a:latin typeface="Calibri"/>
              <a:ea typeface="+mn-ea"/>
              <a:cs typeface="+mn-cs"/>
            </a:endParaRPr>
          </a:p>
          <a:p>
            <a:pPr marL="912812" marR="0" lvl="1" indent="-285750" algn="l" defTabSz="914400" rtl="0" eaLnBrk="1" fontAlgn="base" latinLnBrk="0" hangingPunct="1">
              <a:lnSpc>
                <a:spcPct val="90000"/>
              </a:lnSpc>
              <a:spcBef>
                <a:spcPct val="20000"/>
              </a:spcBef>
              <a:spcAft>
                <a:spcPct val="0"/>
              </a:spcAft>
              <a:buClr>
                <a:srgbClr val="2B9938"/>
              </a:buClr>
              <a:buSzPct val="100000"/>
              <a:buFont typeface="Arial" panose="020B0604020202020204" pitchFamily="34" charset="0"/>
              <a:buChar char="•"/>
              <a:tabLst>
                <a:tab pos="182563" algn="l"/>
              </a:tabLst>
              <a:defRPr/>
            </a:pPr>
            <a:r>
              <a:rPr kumimoji="0" lang="en-US" sz="1600" b="0" i="0" u="none" strike="noStrike" kern="1200" cap="none" spc="0" normalizeH="0" baseline="0" noProof="0" dirty="0" err="1">
                <a:ln>
                  <a:noFill/>
                </a:ln>
                <a:solidFill>
                  <a:prstClr val="black"/>
                </a:solidFill>
                <a:effectLst/>
                <a:uLnTx/>
                <a:uFillTx/>
                <a:latin typeface="Calibri"/>
                <a:ea typeface="+mn-ea"/>
                <a:cs typeface="+mn-cs"/>
              </a:rPr>
              <a:t>kanalizacijsko</a:t>
            </a:r>
            <a:r>
              <a:rPr kumimoji="0" lang="en-US" sz="1600" b="0" i="0" u="none" strike="noStrike" kern="1200" cap="none" spc="0" normalizeH="0" baseline="0" noProof="0" dirty="0">
                <a:ln>
                  <a:noFill/>
                </a:ln>
                <a:solidFill>
                  <a:prstClr val="black"/>
                </a:solidFill>
                <a:effectLst/>
                <a:uLnTx/>
                <a:uFillTx/>
                <a:latin typeface="Calibri"/>
                <a:ea typeface="+mn-ea"/>
                <a:cs typeface="+mn-cs"/>
              </a:rPr>
              <a:t> </a:t>
            </a:r>
            <a:r>
              <a:rPr kumimoji="0" lang="en-US" sz="1600" b="0" i="0" u="none" strike="noStrike" kern="1200" cap="none" spc="0" normalizeH="0" baseline="0" noProof="0" dirty="0" err="1">
                <a:ln>
                  <a:noFill/>
                </a:ln>
                <a:solidFill>
                  <a:prstClr val="black"/>
                </a:solidFill>
                <a:effectLst/>
                <a:uLnTx/>
                <a:uFillTx/>
                <a:latin typeface="Calibri"/>
                <a:ea typeface="+mn-ea"/>
                <a:cs typeface="+mn-cs"/>
              </a:rPr>
              <a:t>omrežje</a:t>
            </a:r>
            <a:r>
              <a:rPr kumimoji="0" lang="pl-PL" sz="1600" b="0" i="0" u="none" strike="noStrike" kern="1200" cap="none" spc="0" normalizeH="0" baseline="0" noProof="0" dirty="0">
                <a:ln>
                  <a:noFill/>
                </a:ln>
                <a:solidFill>
                  <a:prstClr val="black"/>
                </a:solidFill>
                <a:effectLst/>
                <a:uLnTx/>
                <a:uFillTx/>
                <a:latin typeface="Calibri"/>
                <a:ea typeface="+mn-ea"/>
                <a:cs typeface="+mn-cs"/>
              </a:rPr>
              <a:t> </a:t>
            </a:r>
            <a:endParaRPr kumimoji="0" lang="en-US" sz="1600" b="0" i="0" u="none" strike="noStrike" kern="1200" cap="none" spc="0" normalizeH="0" baseline="0" noProof="0" dirty="0">
              <a:ln>
                <a:noFill/>
              </a:ln>
              <a:solidFill>
                <a:prstClr val="black"/>
              </a:solidFill>
              <a:effectLst/>
              <a:uLnTx/>
              <a:uFillTx/>
              <a:latin typeface="Calibri"/>
              <a:ea typeface="+mn-ea"/>
              <a:cs typeface="+mn-cs"/>
            </a:endParaRPr>
          </a:p>
          <a:p>
            <a:pPr marL="455612" marR="0" lvl="0" indent="-285750" algn="l" defTabSz="914400" rtl="0" eaLnBrk="1" fontAlgn="base" latinLnBrk="0" hangingPunct="1">
              <a:lnSpc>
                <a:spcPct val="90000"/>
              </a:lnSpc>
              <a:spcBef>
                <a:spcPct val="20000"/>
              </a:spcBef>
              <a:spcAft>
                <a:spcPct val="0"/>
              </a:spcAft>
              <a:buClr>
                <a:srgbClr val="2B9938"/>
              </a:buClr>
              <a:buSzPct val="100000"/>
              <a:buFont typeface="Arial" panose="020B0604020202020204" pitchFamily="34" charset="0"/>
              <a:buChar char="•"/>
              <a:tabLst>
                <a:tab pos="182563" algn="l"/>
              </a:tabLst>
              <a:defRPr/>
            </a:pPr>
            <a:endPar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pPr marL="455612" marR="0" lvl="0" indent="-285750" algn="l" defTabSz="914400" rtl="0" eaLnBrk="1" fontAlgn="base" latinLnBrk="0" hangingPunct="1">
              <a:lnSpc>
                <a:spcPct val="90000"/>
              </a:lnSpc>
              <a:spcBef>
                <a:spcPct val="20000"/>
              </a:spcBef>
              <a:spcAft>
                <a:spcPct val="0"/>
              </a:spcAft>
              <a:buClr>
                <a:srgbClr val="2B9938"/>
              </a:buClr>
              <a:buSzPct val="100000"/>
              <a:buFont typeface="Arial" panose="020B0604020202020204" pitchFamily="34" charset="0"/>
              <a:buChar char="•"/>
              <a:tabLst>
                <a:tab pos="182563" algn="l"/>
              </a:tabLst>
              <a:defRPr/>
            </a:pPr>
            <a:endParaRPr kumimoji="0" lang="sl-SI" sz="1600" b="0" i="0" u="none" strike="noStrike" kern="1200" cap="none" spc="0" normalizeH="0" baseline="0" noProof="0" dirty="0">
              <a:ln>
                <a:noFill/>
              </a:ln>
              <a:solidFill>
                <a:prstClr val="black"/>
              </a:solidFill>
              <a:effectLst/>
              <a:uLnTx/>
              <a:uFillTx/>
              <a:latin typeface="Calibri"/>
              <a:ea typeface="+mn-ea"/>
              <a:cs typeface="+mn-cs"/>
            </a:endParaRPr>
          </a:p>
          <a:p>
            <a:pPr marL="455612" marR="0" lvl="0" indent="-285750" algn="l" defTabSz="914400" rtl="0" eaLnBrk="1" fontAlgn="base" latinLnBrk="0" hangingPunct="1">
              <a:lnSpc>
                <a:spcPct val="90000"/>
              </a:lnSpc>
              <a:spcBef>
                <a:spcPct val="20000"/>
              </a:spcBef>
              <a:spcAft>
                <a:spcPct val="0"/>
              </a:spcAft>
              <a:buClr>
                <a:srgbClr val="E8BA00"/>
              </a:buClr>
              <a:buSzPct val="100000"/>
              <a:buFont typeface="Arial" panose="020B0604020202020204" pitchFamily="34" charset="0"/>
              <a:buChar char="•"/>
              <a:tabLst>
                <a:tab pos="182563" algn="l"/>
              </a:tabLst>
              <a:defRPr/>
            </a:pPr>
            <a:endParaRPr kumimoji="0" lang="sl-SI"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0" name="Rectangle 9">
            <a:extLst>
              <a:ext uri="{FF2B5EF4-FFF2-40B4-BE49-F238E27FC236}">
                <a16:creationId xmlns:a16="http://schemas.microsoft.com/office/drawing/2014/main" id="{1B7FDF5A-EDB7-4477-9697-7B6210E0F675}"/>
              </a:ext>
            </a:extLst>
          </p:cNvPr>
          <p:cNvSpPr/>
          <p:nvPr/>
        </p:nvSpPr>
        <p:spPr>
          <a:xfrm>
            <a:off x="633654" y="1131252"/>
            <a:ext cx="4572000" cy="892552"/>
          </a:xfrm>
          <a:prstGeom prst="rect">
            <a:avLst/>
          </a:prstGeom>
        </p:spPr>
        <p:txBody>
          <a:bodyPr>
            <a:spAutoFit/>
          </a:bodyPr>
          <a:lstStyle/>
          <a:p>
            <a:pPr marL="0" marR="0" lvl="0" indent="0" algn="l" defTabSz="914400" rtl="0" eaLnBrk="1" fontAlgn="auto" latinLnBrk="0" hangingPunct="1">
              <a:lnSpc>
                <a:spcPct val="100000"/>
              </a:lnSpc>
              <a:spcBef>
                <a:spcPct val="20000"/>
              </a:spcBef>
              <a:spcAft>
                <a:spcPts val="0"/>
              </a:spcAft>
              <a:buClrTx/>
              <a:buSzTx/>
              <a:buFontTx/>
              <a:buNone/>
              <a:tabLst/>
              <a:defRPr/>
            </a:pPr>
            <a:r>
              <a:rPr kumimoji="0" lang="en-US" sz="2600" b="0" i="0" u="none" strike="noStrike" kern="1200" cap="none" spc="0" normalizeH="0" baseline="0" noProof="0" dirty="0" err="1">
                <a:ln>
                  <a:noFill/>
                </a:ln>
                <a:solidFill>
                  <a:prstClr val="black"/>
                </a:solidFill>
                <a:effectLst/>
                <a:uLnTx/>
                <a:uFillTx/>
                <a:latin typeface="Calibri" pitchFamily="34" charset="0"/>
                <a:ea typeface="+mn-ea"/>
                <a:cs typeface="Arial" pitchFamily="34" charset="0"/>
              </a:rPr>
              <a:t>Opremljenost</a:t>
            </a:r>
            <a:r>
              <a:rPr kumimoji="0" lang="en-US" sz="2600" b="0" i="0" u="none" strike="noStrike" kern="1200" cap="none" spc="0" normalizeH="0" baseline="0" noProof="0" dirty="0">
                <a:ln>
                  <a:noFill/>
                </a:ln>
                <a:solidFill>
                  <a:prstClr val="black"/>
                </a:solidFill>
                <a:effectLst/>
                <a:uLnTx/>
                <a:uFillTx/>
                <a:latin typeface="Calibri" pitchFamily="34" charset="0"/>
                <a:ea typeface="+mn-ea"/>
                <a:cs typeface="Arial" pitchFamily="34" charset="0"/>
              </a:rPr>
              <a:t> z </a:t>
            </a:r>
            <a:r>
              <a:rPr kumimoji="0" lang="en-US" sz="2600" b="0" i="0" u="none" strike="noStrike" kern="1200" cap="none" spc="0" normalizeH="0" baseline="0" noProof="0" dirty="0" err="1">
                <a:ln>
                  <a:noFill/>
                </a:ln>
                <a:solidFill>
                  <a:prstClr val="black"/>
                </a:solidFill>
                <a:effectLst/>
                <a:uLnTx/>
                <a:uFillTx/>
                <a:latin typeface="Calibri" pitchFamily="34" charset="0"/>
                <a:ea typeface="+mn-ea"/>
                <a:cs typeface="Arial" pitchFamily="34" charset="0"/>
              </a:rPr>
              <a:t>gospodarsko</a:t>
            </a:r>
            <a:r>
              <a:rPr kumimoji="0" lang="en-US" sz="2600" b="0" i="0" u="none" strike="noStrike" kern="1200" cap="none" spc="0" normalizeH="0" baseline="0" noProof="0" dirty="0">
                <a:ln>
                  <a:noFill/>
                </a:ln>
                <a:solidFill>
                  <a:prstClr val="black"/>
                </a:solidFill>
                <a:effectLst/>
                <a:uLnTx/>
                <a:uFillTx/>
                <a:latin typeface="Calibri" pitchFamily="34" charset="0"/>
                <a:ea typeface="+mn-ea"/>
                <a:cs typeface="Arial" pitchFamily="34" charset="0"/>
              </a:rPr>
              <a:t> </a:t>
            </a:r>
            <a:r>
              <a:rPr kumimoji="0" lang="en-US" sz="2600" b="0" i="0" u="none" strike="noStrike" kern="1200" cap="none" spc="0" normalizeH="0" baseline="0" noProof="0" dirty="0" err="1">
                <a:ln>
                  <a:noFill/>
                </a:ln>
                <a:solidFill>
                  <a:prstClr val="black"/>
                </a:solidFill>
                <a:effectLst/>
                <a:uLnTx/>
                <a:uFillTx/>
                <a:latin typeface="Calibri" pitchFamily="34" charset="0"/>
                <a:ea typeface="+mn-ea"/>
                <a:cs typeface="Arial" pitchFamily="34" charset="0"/>
              </a:rPr>
              <a:t>javno</a:t>
            </a:r>
            <a:r>
              <a:rPr kumimoji="0" lang="en-US" sz="2600" b="0" i="0" u="none" strike="noStrike" kern="1200" cap="none" spc="0" normalizeH="0" baseline="0" noProof="0" dirty="0">
                <a:ln>
                  <a:noFill/>
                </a:ln>
                <a:solidFill>
                  <a:prstClr val="black"/>
                </a:solidFill>
                <a:effectLst/>
                <a:uLnTx/>
                <a:uFillTx/>
                <a:latin typeface="Calibri" pitchFamily="34" charset="0"/>
                <a:ea typeface="+mn-ea"/>
                <a:cs typeface="Arial" pitchFamily="34" charset="0"/>
              </a:rPr>
              <a:t> </a:t>
            </a:r>
            <a:r>
              <a:rPr kumimoji="0" lang="en-US" sz="2600" b="0" i="0" u="none" strike="noStrike" kern="1200" cap="none" spc="0" normalizeH="0" baseline="0" noProof="0" dirty="0" err="1">
                <a:ln>
                  <a:noFill/>
                </a:ln>
                <a:solidFill>
                  <a:prstClr val="black"/>
                </a:solidFill>
                <a:effectLst/>
                <a:uLnTx/>
                <a:uFillTx/>
                <a:latin typeface="Calibri" pitchFamily="34" charset="0"/>
                <a:ea typeface="+mn-ea"/>
                <a:cs typeface="Arial" pitchFamily="34" charset="0"/>
              </a:rPr>
              <a:t>infrastrukturo</a:t>
            </a:r>
            <a:endParaRPr kumimoji="0" lang="sl-SI" sz="2600" b="0" i="0" u="none" strike="noStrike" kern="1200" cap="none" spc="0" normalizeH="0" baseline="0" noProof="0" dirty="0">
              <a:ln>
                <a:noFill/>
              </a:ln>
              <a:solidFill>
                <a:prstClr val="black"/>
              </a:solidFill>
              <a:effectLst/>
              <a:uLnTx/>
              <a:uFillTx/>
              <a:latin typeface="Calibri" pitchFamily="34" charset="0"/>
              <a:ea typeface="+mn-ea"/>
              <a:cs typeface="Arial" pitchFamily="34" charset="0"/>
            </a:endParaRPr>
          </a:p>
        </p:txBody>
      </p:sp>
    </p:spTree>
    <p:extLst>
      <p:ext uri="{BB962C8B-B14F-4D97-AF65-F5344CB8AC3E}">
        <p14:creationId xmlns:p14="http://schemas.microsoft.com/office/powerpoint/2010/main" val="78952869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6">
            <a:extLst>
              <a:ext uri="{FF2B5EF4-FFF2-40B4-BE49-F238E27FC236}">
                <a16:creationId xmlns:a16="http://schemas.microsoft.com/office/drawing/2014/main" id="{2236F885-BD99-40BA-B0CF-88E3B14242C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26829" y="195798"/>
            <a:ext cx="1212513" cy="565201"/>
          </a:xfrm>
          <a:prstGeom prst="rect">
            <a:avLst/>
          </a:prstGeom>
        </p:spPr>
      </p:pic>
      <p:pic>
        <p:nvPicPr>
          <p:cNvPr id="9" name="Picture 7">
            <a:extLst>
              <a:ext uri="{FF2B5EF4-FFF2-40B4-BE49-F238E27FC236}">
                <a16:creationId xmlns:a16="http://schemas.microsoft.com/office/drawing/2014/main" id="{564FF858-598B-4B6C-BBAC-0B1999B6502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39342" y="313749"/>
            <a:ext cx="823250" cy="329300"/>
          </a:xfrm>
          <a:prstGeom prst="rect">
            <a:avLst/>
          </a:prstGeom>
        </p:spPr>
      </p:pic>
      <p:sp>
        <p:nvSpPr>
          <p:cNvPr id="7" name="Rectangle 6">
            <a:extLst>
              <a:ext uri="{FF2B5EF4-FFF2-40B4-BE49-F238E27FC236}">
                <a16:creationId xmlns:a16="http://schemas.microsoft.com/office/drawing/2014/main" id="{34BAD54B-9B24-4DC2-8ECD-6C0A1D6172C5}"/>
              </a:ext>
            </a:extLst>
          </p:cNvPr>
          <p:cNvSpPr/>
          <p:nvPr/>
        </p:nvSpPr>
        <p:spPr>
          <a:xfrm>
            <a:off x="605076" y="2529665"/>
            <a:ext cx="6167199" cy="3819507"/>
          </a:xfrm>
          <a:prstGeom prst="rect">
            <a:avLst/>
          </a:prstGeom>
        </p:spPr>
        <p:txBody>
          <a:bodyPr wrap="square">
            <a:spAutoFit/>
          </a:bodyPr>
          <a:lstStyle/>
          <a:p>
            <a:pPr marL="169862" marR="0" lvl="0" indent="0" algn="l" defTabSz="914400" rtl="0" eaLnBrk="1" fontAlgn="base" latinLnBrk="0" hangingPunct="1">
              <a:lnSpc>
                <a:spcPct val="90000"/>
              </a:lnSpc>
              <a:spcBef>
                <a:spcPct val="20000"/>
              </a:spcBef>
              <a:spcAft>
                <a:spcPct val="0"/>
              </a:spcAft>
              <a:buClr>
                <a:srgbClr val="2B9938"/>
              </a:buClr>
              <a:buSzPct val="100000"/>
              <a:buFontTx/>
              <a:buNone/>
              <a:tabLst>
                <a:tab pos="182563" algn="l"/>
              </a:tabLst>
              <a:defRPr/>
            </a:pPr>
            <a:r>
              <a:rPr kumimoji="0" lang="en-US" sz="1600" b="0" i="0" u="none" strike="noStrike" kern="1200" cap="none" spc="0" normalizeH="0" baseline="0" noProof="0" dirty="0" err="1">
                <a:ln>
                  <a:noFill/>
                </a:ln>
                <a:solidFill>
                  <a:prstClr val="black"/>
                </a:solidFill>
                <a:effectLst/>
                <a:uLnTx/>
                <a:uFillTx/>
                <a:latin typeface="Calibri"/>
                <a:ea typeface="+mn-ea"/>
                <a:cs typeface="+mn-cs"/>
              </a:rPr>
              <a:t>Vhodni</a:t>
            </a:r>
            <a:r>
              <a:rPr kumimoji="0" lang="en-US" sz="1600" b="0" i="0" u="none" strike="noStrike" kern="1200" cap="none" spc="0" normalizeH="0" baseline="0" noProof="0" dirty="0">
                <a:ln>
                  <a:noFill/>
                </a:ln>
                <a:solidFill>
                  <a:prstClr val="black"/>
                </a:solidFill>
                <a:effectLst/>
                <a:uLnTx/>
                <a:uFillTx/>
                <a:latin typeface="Calibri"/>
                <a:ea typeface="+mn-ea"/>
                <a:cs typeface="+mn-cs"/>
              </a:rPr>
              <a:t> </a:t>
            </a:r>
            <a:r>
              <a:rPr kumimoji="0" lang="en-US" sz="1600" b="0" i="0" u="none" strike="noStrike" kern="1200" cap="none" spc="0" normalizeH="0" baseline="0" noProof="0" dirty="0" err="1">
                <a:ln>
                  <a:noFill/>
                </a:ln>
                <a:solidFill>
                  <a:prstClr val="black"/>
                </a:solidFill>
                <a:effectLst/>
                <a:uLnTx/>
                <a:uFillTx/>
                <a:latin typeface="Calibri"/>
                <a:ea typeface="+mn-ea"/>
                <a:cs typeface="+mn-cs"/>
              </a:rPr>
              <a:t>podatki</a:t>
            </a:r>
            <a:endParaRPr kumimoji="0" lang="en-US" sz="1600" b="0" i="0" u="none" strike="noStrike" kern="1200" cap="none" spc="0" normalizeH="0" baseline="0" noProof="0" dirty="0">
              <a:ln>
                <a:noFill/>
              </a:ln>
              <a:solidFill>
                <a:prstClr val="black"/>
              </a:solidFill>
              <a:effectLst/>
              <a:uLnTx/>
              <a:uFillTx/>
              <a:latin typeface="Calibri"/>
              <a:ea typeface="+mn-ea"/>
              <a:cs typeface="+mn-cs"/>
            </a:endParaRPr>
          </a:p>
          <a:p>
            <a:pPr marL="455612" marR="0" lvl="0" indent="-285750" algn="l" defTabSz="914400" rtl="0" eaLnBrk="1" fontAlgn="base" latinLnBrk="0" hangingPunct="1">
              <a:lnSpc>
                <a:spcPct val="90000"/>
              </a:lnSpc>
              <a:spcBef>
                <a:spcPct val="20000"/>
              </a:spcBef>
              <a:spcAft>
                <a:spcPct val="0"/>
              </a:spcAft>
              <a:buClr>
                <a:srgbClr val="2B9938"/>
              </a:buClr>
              <a:buSzPct val="100000"/>
              <a:buFont typeface="Arial" panose="020B0604020202020204" pitchFamily="34" charset="0"/>
              <a:buChar char="•"/>
              <a:tabLst>
                <a:tab pos="182563" algn="l"/>
              </a:tabLst>
              <a:defRPr/>
            </a:pPr>
            <a:r>
              <a:rPr kumimoji="0" lang="en-US" sz="1600" b="0" i="0" u="none" strike="noStrike" kern="1200" cap="none" spc="0" normalizeH="0" baseline="0" noProof="0" dirty="0" err="1">
                <a:ln>
                  <a:noFill/>
                </a:ln>
                <a:solidFill>
                  <a:prstClr val="black"/>
                </a:solidFill>
                <a:effectLst/>
                <a:uLnTx/>
                <a:uFillTx/>
                <a:latin typeface="Calibri"/>
                <a:ea typeface="+mn-ea"/>
                <a:cs typeface="+mn-cs"/>
              </a:rPr>
              <a:t>podatki</a:t>
            </a:r>
            <a:r>
              <a:rPr kumimoji="0" lang="en-US" sz="1600" b="0" i="0" u="none" strike="noStrike" kern="1200" cap="none" spc="0" normalizeH="0" baseline="0" noProof="0" dirty="0">
                <a:ln>
                  <a:noFill/>
                </a:ln>
                <a:solidFill>
                  <a:prstClr val="black"/>
                </a:solidFill>
                <a:effectLst/>
                <a:uLnTx/>
                <a:uFillTx/>
                <a:latin typeface="Calibri"/>
                <a:ea typeface="+mn-ea"/>
                <a:cs typeface="+mn-cs"/>
              </a:rPr>
              <a:t> o </a:t>
            </a:r>
            <a:r>
              <a:rPr kumimoji="0" lang="en-US" sz="1600" b="0" i="0" u="none" strike="noStrike" kern="1200" cap="none" spc="0" normalizeH="0" baseline="0" noProof="0" dirty="0" err="1">
                <a:ln>
                  <a:noFill/>
                </a:ln>
                <a:solidFill>
                  <a:prstClr val="black"/>
                </a:solidFill>
                <a:effectLst/>
                <a:uLnTx/>
                <a:uFillTx/>
                <a:latin typeface="Calibri"/>
                <a:ea typeface="+mn-ea"/>
                <a:cs typeface="+mn-cs"/>
              </a:rPr>
              <a:t>potekih</a:t>
            </a:r>
            <a:r>
              <a:rPr kumimoji="0" lang="en-US" sz="1600" b="0" i="0" u="none" strike="noStrike" kern="1200" cap="none" spc="0" normalizeH="0" baseline="0" noProof="0" dirty="0">
                <a:ln>
                  <a:noFill/>
                </a:ln>
                <a:solidFill>
                  <a:prstClr val="black"/>
                </a:solidFill>
                <a:effectLst/>
                <a:uLnTx/>
                <a:uFillTx/>
                <a:latin typeface="Calibri"/>
                <a:ea typeface="+mn-ea"/>
                <a:cs typeface="+mn-cs"/>
              </a:rPr>
              <a:t> </a:t>
            </a:r>
            <a:r>
              <a:rPr kumimoji="0" lang="en-US" sz="1600" b="0" i="0" u="none" strike="noStrike" kern="1200" cap="none" spc="0" normalizeH="0" baseline="0" noProof="0" dirty="0" err="1">
                <a:ln>
                  <a:noFill/>
                </a:ln>
                <a:solidFill>
                  <a:prstClr val="black"/>
                </a:solidFill>
                <a:effectLst/>
                <a:uLnTx/>
                <a:uFillTx/>
                <a:latin typeface="Calibri"/>
                <a:ea typeface="+mn-ea"/>
                <a:cs typeface="+mn-cs"/>
              </a:rPr>
              <a:t>vodovodnih</a:t>
            </a:r>
            <a:r>
              <a:rPr kumimoji="0" lang="en-US" sz="1600" b="0" i="0" u="none" strike="noStrike" kern="1200" cap="none" spc="0" normalizeH="0" baseline="0" noProof="0" dirty="0">
                <a:ln>
                  <a:noFill/>
                </a:ln>
                <a:solidFill>
                  <a:prstClr val="black"/>
                </a:solidFill>
                <a:effectLst/>
                <a:uLnTx/>
                <a:uFillTx/>
                <a:latin typeface="Calibri"/>
                <a:ea typeface="+mn-ea"/>
                <a:cs typeface="+mn-cs"/>
              </a:rPr>
              <a:t> </a:t>
            </a:r>
            <a:r>
              <a:rPr kumimoji="0" lang="en-US" sz="1600" b="0" i="0" u="none" strike="noStrike" kern="1200" cap="none" spc="0" normalizeH="0" baseline="0" noProof="0" dirty="0" err="1">
                <a:ln>
                  <a:noFill/>
                </a:ln>
                <a:solidFill>
                  <a:prstClr val="black"/>
                </a:solidFill>
                <a:effectLst/>
                <a:uLnTx/>
                <a:uFillTx/>
                <a:latin typeface="Calibri"/>
                <a:ea typeface="+mn-ea"/>
                <a:cs typeface="+mn-cs"/>
              </a:rPr>
              <a:t>cevi</a:t>
            </a:r>
            <a:endParaRPr kumimoji="0" lang="en-US" sz="1600" b="0" i="0" u="none" strike="noStrike" kern="1200" cap="none" spc="0" normalizeH="0" baseline="0" noProof="0" dirty="0">
              <a:ln>
                <a:noFill/>
              </a:ln>
              <a:solidFill>
                <a:prstClr val="black"/>
              </a:solidFill>
              <a:effectLst/>
              <a:uLnTx/>
              <a:uFillTx/>
              <a:latin typeface="Calibri"/>
              <a:ea typeface="+mn-ea"/>
              <a:cs typeface="+mn-cs"/>
            </a:endParaRPr>
          </a:p>
          <a:p>
            <a:pPr marL="455612" marR="0" lvl="0" indent="-285750" algn="l" defTabSz="914400" rtl="0" eaLnBrk="1" fontAlgn="base" latinLnBrk="0" hangingPunct="1">
              <a:lnSpc>
                <a:spcPct val="90000"/>
              </a:lnSpc>
              <a:spcBef>
                <a:spcPct val="20000"/>
              </a:spcBef>
              <a:spcAft>
                <a:spcPct val="0"/>
              </a:spcAft>
              <a:buClr>
                <a:srgbClr val="2B9938"/>
              </a:buClr>
              <a:buSzPct val="100000"/>
              <a:buFont typeface="Arial" panose="020B0604020202020204" pitchFamily="34" charset="0"/>
              <a:buChar char="•"/>
              <a:tabLst>
                <a:tab pos="182563" algn="l"/>
              </a:tabLst>
              <a:defRPr/>
            </a:pPr>
            <a:r>
              <a:rPr kumimoji="0" lang="en-US" sz="1600" b="0" i="0" u="none" strike="noStrike" kern="1200" cap="none" spc="0" normalizeH="0" baseline="0" noProof="0" dirty="0" err="1">
                <a:ln>
                  <a:noFill/>
                </a:ln>
                <a:solidFill>
                  <a:prstClr val="black"/>
                </a:solidFill>
                <a:effectLst/>
                <a:uLnTx/>
                <a:uFillTx/>
                <a:latin typeface="Calibri"/>
                <a:ea typeface="+mn-ea"/>
                <a:cs typeface="+mn-cs"/>
              </a:rPr>
              <a:t>podatki</a:t>
            </a:r>
            <a:r>
              <a:rPr kumimoji="0" lang="en-US" sz="1600" b="0" i="0" u="none" strike="noStrike" kern="1200" cap="none" spc="0" normalizeH="0" baseline="0" noProof="0" dirty="0">
                <a:ln>
                  <a:noFill/>
                </a:ln>
                <a:solidFill>
                  <a:prstClr val="black"/>
                </a:solidFill>
                <a:effectLst/>
                <a:uLnTx/>
                <a:uFillTx/>
                <a:latin typeface="Calibri"/>
                <a:ea typeface="+mn-ea"/>
                <a:cs typeface="+mn-cs"/>
              </a:rPr>
              <a:t> o </a:t>
            </a:r>
            <a:r>
              <a:rPr kumimoji="0" lang="en-US" sz="1600" b="0" i="0" u="none" strike="noStrike" kern="1200" cap="none" spc="0" normalizeH="0" baseline="0" noProof="0" dirty="0" err="1">
                <a:ln>
                  <a:noFill/>
                </a:ln>
                <a:solidFill>
                  <a:prstClr val="black"/>
                </a:solidFill>
                <a:effectLst/>
                <a:uLnTx/>
                <a:uFillTx/>
                <a:latin typeface="Calibri"/>
                <a:ea typeface="+mn-ea"/>
                <a:cs typeface="+mn-cs"/>
              </a:rPr>
              <a:t>lokacijah</a:t>
            </a:r>
            <a:r>
              <a:rPr kumimoji="0" lang="en-US" sz="1600" b="0" i="0" u="none" strike="noStrike" kern="1200" cap="none" spc="0" normalizeH="0" baseline="0" noProof="0" dirty="0">
                <a:ln>
                  <a:noFill/>
                </a:ln>
                <a:solidFill>
                  <a:prstClr val="black"/>
                </a:solidFill>
                <a:effectLst/>
                <a:uLnTx/>
                <a:uFillTx/>
                <a:latin typeface="Calibri"/>
                <a:ea typeface="+mn-ea"/>
                <a:cs typeface="+mn-cs"/>
              </a:rPr>
              <a:t> </a:t>
            </a:r>
            <a:r>
              <a:rPr kumimoji="0" lang="en-US" sz="1600" b="0" i="0" u="none" strike="noStrike" kern="1200" cap="none" spc="0" normalizeH="0" baseline="0" noProof="0" dirty="0" err="1">
                <a:ln>
                  <a:noFill/>
                </a:ln>
                <a:solidFill>
                  <a:prstClr val="black"/>
                </a:solidFill>
                <a:effectLst/>
                <a:uLnTx/>
                <a:uFillTx/>
                <a:latin typeface="Calibri"/>
                <a:ea typeface="+mn-ea"/>
                <a:cs typeface="+mn-cs"/>
              </a:rPr>
              <a:t>vodovodnih</a:t>
            </a:r>
            <a:r>
              <a:rPr kumimoji="0" lang="en-US" sz="1600" b="0" i="0" u="none" strike="noStrike" kern="1200" cap="none" spc="0" normalizeH="0" baseline="0" noProof="0" dirty="0">
                <a:ln>
                  <a:noFill/>
                </a:ln>
                <a:solidFill>
                  <a:prstClr val="black"/>
                </a:solidFill>
                <a:effectLst/>
                <a:uLnTx/>
                <a:uFillTx/>
                <a:latin typeface="Calibri"/>
                <a:ea typeface="+mn-ea"/>
                <a:cs typeface="+mn-cs"/>
              </a:rPr>
              <a:t> </a:t>
            </a:r>
            <a:r>
              <a:rPr kumimoji="0" lang="en-US" sz="1600" b="0" i="0" u="none" strike="noStrike" kern="1200" cap="none" spc="0" normalizeH="0" baseline="0" noProof="0" dirty="0" err="1">
                <a:ln>
                  <a:noFill/>
                </a:ln>
                <a:solidFill>
                  <a:prstClr val="black"/>
                </a:solidFill>
                <a:effectLst/>
                <a:uLnTx/>
                <a:uFillTx/>
                <a:latin typeface="Calibri"/>
                <a:ea typeface="+mn-ea"/>
                <a:cs typeface="+mn-cs"/>
              </a:rPr>
              <a:t>objektov</a:t>
            </a:r>
            <a:endParaRPr kumimoji="0" lang="en-US" sz="1600" b="0" i="0" u="none" strike="noStrike" kern="1200" cap="none" spc="0" normalizeH="0" baseline="0" noProof="0" dirty="0">
              <a:ln>
                <a:noFill/>
              </a:ln>
              <a:solidFill>
                <a:prstClr val="black"/>
              </a:solidFill>
              <a:effectLst/>
              <a:uLnTx/>
              <a:uFillTx/>
              <a:latin typeface="Calibri"/>
              <a:ea typeface="+mn-ea"/>
              <a:cs typeface="+mn-cs"/>
            </a:endParaRPr>
          </a:p>
          <a:p>
            <a:pPr marL="455612" marR="0" lvl="0" indent="-285750" algn="l" defTabSz="914400" rtl="0" eaLnBrk="1" fontAlgn="base" latinLnBrk="0" hangingPunct="1">
              <a:lnSpc>
                <a:spcPct val="90000"/>
              </a:lnSpc>
              <a:spcBef>
                <a:spcPct val="20000"/>
              </a:spcBef>
              <a:spcAft>
                <a:spcPct val="0"/>
              </a:spcAft>
              <a:buClr>
                <a:srgbClr val="2B9938"/>
              </a:buClr>
              <a:buSzPct val="100000"/>
              <a:buFont typeface="Arial" panose="020B0604020202020204" pitchFamily="34" charset="0"/>
              <a:buChar char="•"/>
              <a:tabLst>
                <a:tab pos="182563" algn="l"/>
              </a:tabLst>
              <a:defRPr/>
            </a:pPr>
            <a:r>
              <a:rPr kumimoji="0" lang="en-US" sz="1600" b="0" i="0" u="none" strike="noStrike" kern="1200" cap="none" spc="0" normalizeH="0" baseline="0" noProof="0" dirty="0" err="1">
                <a:ln>
                  <a:noFill/>
                </a:ln>
                <a:solidFill>
                  <a:prstClr val="black"/>
                </a:solidFill>
                <a:effectLst/>
                <a:uLnTx/>
                <a:uFillTx/>
                <a:latin typeface="Calibri"/>
                <a:ea typeface="+mn-ea"/>
                <a:cs typeface="+mn-cs"/>
              </a:rPr>
              <a:t>lokacije</a:t>
            </a:r>
            <a:r>
              <a:rPr kumimoji="0" lang="en-US" sz="1600" b="0" i="0" u="none" strike="noStrike" kern="1200" cap="none" spc="0" normalizeH="0" baseline="0" noProof="0" dirty="0">
                <a:ln>
                  <a:noFill/>
                </a:ln>
                <a:solidFill>
                  <a:prstClr val="black"/>
                </a:solidFill>
                <a:effectLst/>
                <a:uLnTx/>
                <a:uFillTx/>
                <a:latin typeface="Calibri"/>
                <a:ea typeface="+mn-ea"/>
                <a:cs typeface="+mn-cs"/>
              </a:rPr>
              <a:t> </a:t>
            </a:r>
            <a:r>
              <a:rPr kumimoji="0" lang="en-US" sz="1600" b="0" i="0" u="none" strike="noStrike" kern="1200" cap="none" spc="0" normalizeH="0" baseline="0" noProof="0" dirty="0" err="1">
                <a:ln>
                  <a:noFill/>
                </a:ln>
                <a:solidFill>
                  <a:prstClr val="black"/>
                </a:solidFill>
                <a:effectLst/>
                <a:uLnTx/>
                <a:uFillTx/>
                <a:latin typeface="Calibri"/>
                <a:ea typeface="+mn-ea"/>
                <a:cs typeface="+mn-cs"/>
              </a:rPr>
              <a:t>nadzemnih</a:t>
            </a:r>
            <a:r>
              <a:rPr kumimoji="0" lang="en-US" sz="1600" b="0" i="0" u="none" strike="noStrike" kern="1200" cap="none" spc="0" normalizeH="0" baseline="0" noProof="0" dirty="0">
                <a:ln>
                  <a:noFill/>
                </a:ln>
                <a:solidFill>
                  <a:prstClr val="black"/>
                </a:solidFill>
                <a:effectLst/>
                <a:uLnTx/>
                <a:uFillTx/>
                <a:latin typeface="Calibri"/>
                <a:ea typeface="+mn-ea"/>
                <a:cs typeface="+mn-cs"/>
              </a:rPr>
              <a:t> in </a:t>
            </a:r>
            <a:r>
              <a:rPr kumimoji="0" lang="en-US" sz="1600" b="0" i="0" u="none" strike="noStrike" kern="1200" cap="none" spc="0" normalizeH="0" baseline="0" noProof="0" dirty="0" err="1">
                <a:ln>
                  <a:noFill/>
                </a:ln>
                <a:solidFill>
                  <a:prstClr val="black"/>
                </a:solidFill>
                <a:effectLst/>
                <a:uLnTx/>
                <a:uFillTx/>
                <a:latin typeface="Calibri"/>
                <a:ea typeface="+mn-ea"/>
                <a:cs typeface="+mn-cs"/>
              </a:rPr>
              <a:t>podzemnih</a:t>
            </a:r>
            <a:r>
              <a:rPr kumimoji="0" lang="en-US" sz="1600" b="0" i="0" u="none" strike="noStrike" kern="1200" cap="none" spc="0" normalizeH="0" baseline="0" noProof="0" dirty="0">
                <a:ln>
                  <a:noFill/>
                </a:ln>
                <a:solidFill>
                  <a:prstClr val="black"/>
                </a:solidFill>
                <a:effectLst/>
                <a:uLnTx/>
                <a:uFillTx/>
                <a:latin typeface="Calibri"/>
                <a:ea typeface="+mn-ea"/>
                <a:cs typeface="+mn-cs"/>
              </a:rPr>
              <a:t> </a:t>
            </a:r>
            <a:r>
              <a:rPr kumimoji="0" lang="en-US" sz="1600" b="0" i="0" u="none" strike="noStrike" kern="1200" cap="none" spc="0" normalizeH="0" baseline="0" noProof="0" dirty="0" err="1">
                <a:ln>
                  <a:noFill/>
                </a:ln>
                <a:solidFill>
                  <a:prstClr val="black"/>
                </a:solidFill>
                <a:effectLst/>
                <a:uLnTx/>
                <a:uFillTx/>
                <a:latin typeface="Calibri"/>
                <a:ea typeface="+mn-ea"/>
                <a:cs typeface="+mn-cs"/>
              </a:rPr>
              <a:t>hidrantov</a:t>
            </a:r>
            <a:endParaRPr kumimoji="0" lang="en-US" sz="1600" b="0" i="0" u="none" strike="noStrike" kern="1200" cap="none" spc="0" normalizeH="0" baseline="0" noProof="0" dirty="0">
              <a:ln>
                <a:noFill/>
              </a:ln>
              <a:solidFill>
                <a:prstClr val="black"/>
              </a:solidFill>
              <a:effectLst/>
              <a:uLnTx/>
              <a:uFillTx/>
              <a:latin typeface="Calibri"/>
              <a:ea typeface="+mn-ea"/>
              <a:cs typeface="+mn-cs"/>
            </a:endParaRPr>
          </a:p>
          <a:p>
            <a:pPr marL="455612" marR="0" lvl="0" indent="-285750" algn="l" defTabSz="914400" rtl="0" eaLnBrk="1" fontAlgn="base" latinLnBrk="0" hangingPunct="1">
              <a:lnSpc>
                <a:spcPct val="90000"/>
              </a:lnSpc>
              <a:spcBef>
                <a:spcPct val="20000"/>
              </a:spcBef>
              <a:spcAft>
                <a:spcPct val="0"/>
              </a:spcAft>
              <a:buClr>
                <a:srgbClr val="2B9938"/>
              </a:buClr>
              <a:buSzPct val="100000"/>
              <a:buFont typeface="Arial" panose="020B0604020202020204" pitchFamily="34" charset="0"/>
              <a:buChar char="•"/>
              <a:tabLst>
                <a:tab pos="182563" algn="l"/>
              </a:tabLst>
              <a:defRPr/>
            </a:pPr>
            <a:r>
              <a:rPr kumimoji="0" lang="en-US" sz="1600" b="0" i="0" u="none" strike="noStrike" kern="1200" cap="none" spc="0" normalizeH="0" baseline="0" noProof="0" dirty="0" err="1">
                <a:ln>
                  <a:noFill/>
                </a:ln>
                <a:solidFill>
                  <a:prstClr val="black"/>
                </a:solidFill>
                <a:effectLst/>
                <a:uLnTx/>
                <a:uFillTx/>
                <a:latin typeface="Calibri"/>
                <a:ea typeface="+mn-ea"/>
                <a:cs typeface="+mn-cs"/>
              </a:rPr>
              <a:t>podatki</a:t>
            </a:r>
            <a:r>
              <a:rPr kumimoji="0" lang="en-US" sz="1600" b="0" i="0" u="none" strike="noStrike" kern="1200" cap="none" spc="0" normalizeH="0" baseline="0" noProof="0" dirty="0">
                <a:ln>
                  <a:noFill/>
                </a:ln>
                <a:solidFill>
                  <a:prstClr val="black"/>
                </a:solidFill>
                <a:effectLst/>
                <a:uLnTx/>
                <a:uFillTx/>
                <a:latin typeface="Calibri"/>
                <a:ea typeface="+mn-ea"/>
                <a:cs typeface="+mn-cs"/>
              </a:rPr>
              <a:t> o </a:t>
            </a:r>
            <a:r>
              <a:rPr kumimoji="0" lang="en-US" sz="1600" b="0" i="0" u="none" strike="noStrike" kern="1200" cap="none" spc="0" normalizeH="0" baseline="0" noProof="0" dirty="0" err="1">
                <a:ln>
                  <a:noFill/>
                </a:ln>
                <a:solidFill>
                  <a:prstClr val="black"/>
                </a:solidFill>
                <a:effectLst/>
                <a:uLnTx/>
                <a:uFillTx/>
                <a:latin typeface="Calibri"/>
                <a:ea typeface="+mn-ea"/>
                <a:cs typeface="+mn-cs"/>
              </a:rPr>
              <a:t>priključenih</a:t>
            </a:r>
            <a:r>
              <a:rPr kumimoji="0" lang="en-US" sz="1600" b="0" i="0" u="none" strike="noStrike" kern="1200" cap="none" spc="0" normalizeH="0" baseline="0" noProof="0" dirty="0">
                <a:ln>
                  <a:noFill/>
                </a:ln>
                <a:solidFill>
                  <a:prstClr val="black"/>
                </a:solidFill>
                <a:effectLst/>
                <a:uLnTx/>
                <a:uFillTx/>
                <a:latin typeface="Calibri"/>
                <a:ea typeface="+mn-ea"/>
                <a:cs typeface="+mn-cs"/>
              </a:rPr>
              <a:t> </a:t>
            </a:r>
            <a:r>
              <a:rPr kumimoji="0" lang="en-US" sz="1600" b="0" i="0" u="none" strike="noStrike" kern="1200" cap="none" spc="0" normalizeH="0" baseline="0" noProof="0" dirty="0" err="1">
                <a:ln>
                  <a:noFill/>
                </a:ln>
                <a:solidFill>
                  <a:prstClr val="black"/>
                </a:solidFill>
                <a:effectLst/>
                <a:uLnTx/>
                <a:uFillTx/>
                <a:latin typeface="Calibri"/>
                <a:ea typeface="+mn-ea"/>
                <a:cs typeface="+mn-cs"/>
              </a:rPr>
              <a:t>objektih</a:t>
            </a:r>
            <a:r>
              <a:rPr kumimoji="0" lang="en-US" sz="1600" b="0" i="0" u="none" strike="noStrike" kern="1200" cap="none" spc="0" normalizeH="0" baseline="0" noProof="0" dirty="0">
                <a:ln>
                  <a:noFill/>
                </a:ln>
                <a:solidFill>
                  <a:prstClr val="black"/>
                </a:solidFill>
                <a:effectLst/>
                <a:uLnTx/>
                <a:uFillTx/>
                <a:latin typeface="Calibri"/>
                <a:ea typeface="+mn-ea"/>
                <a:cs typeface="+mn-cs"/>
              </a:rPr>
              <a:t> na </a:t>
            </a:r>
            <a:r>
              <a:rPr kumimoji="0" lang="en-US" sz="1600" b="0" i="0" u="none" strike="noStrike" kern="1200" cap="none" spc="0" normalizeH="0" baseline="0" noProof="0" dirty="0" err="1">
                <a:ln>
                  <a:noFill/>
                </a:ln>
                <a:solidFill>
                  <a:prstClr val="black"/>
                </a:solidFill>
                <a:effectLst/>
                <a:uLnTx/>
                <a:uFillTx/>
                <a:latin typeface="Calibri"/>
                <a:ea typeface="+mn-ea"/>
                <a:cs typeface="+mn-cs"/>
              </a:rPr>
              <a:t>vodovodno</a:t>
            </a:r>
            <a:r>
              <a:rPr kumimoji="0" lang="en-US" sz="1600" b="0" i="0" u="none" strike="noStrike" kern="1200" cap="none" spc="0" normalizeH="0" baseline="0" noProof="0" dirty="0">
                <a:ln>
                  <a:noFill/>
                </a:ln>
                <a:solidFill>
                  <a:prstClr val="black"/>
                </a:solidFill>
                <a:effectLst/>
                <a:uLnTx/>
                <a:uFillTx/>
                <a:latin typeface="Calibri"/>
                <a:ea typeface="+mn-ea"/>
                <a:cs typeface="+mn-cs"/>
              </a:rPr>
              <a:t> </a:t>
            </a:r>
            <a:r>
              <a:rPr kumimoji="0" lang="en-US" sz="1600" b="0" i="0" u="none" strike="noStrike" kern="1200" cap="none" spc="0" normalizeH="0" baseline="0" noProof="0" dirty="0" err="1">
                <a:ln>
                  <a:noFill/>
                </a:ln>
                <a:solidFill>
                  <a:prstClr val="black"/>
                </a:solidFill>
                <a:effectLst/>
                <a:uLnTx/>
                <a:uFillTx/>
                <a:latin typeface="Calibri"/>
                <a:ea typeface="+mn-ea"/>
                <a:cs typeface="+mn-cs"/>
              </a:rPr>
              <a:t>omrežje</a:t>
            </a:r>
            <a:endParaRPr kumimoji="0" lang="en-US" sz="1600" b="0" i="0" u="none" strike="noStrike" kern="1200" cap="none" spc="0" normalizeH="0" baseline="0" noProof="0" dirty="0">
              <a:ln>
                <a:noFill/>
              </a:ln>
              <a:solidFill>
                <a:prstClr val="black"/>
              </a:solidFill>
              <a:effectLst/>
              <a:uLnTx/>
              <a:uFillTx/>
              <a:latin typeface="Calibri"/>
              <a:ea typeface="+mn-ea"/>
              <a:cs typeface="+mn-cs"/>
            </a:endParaRPr>
          </a:p>
          <a:p>
            <a:pPr marL="455612" marR="0" lvl="0" indent="-285750" algn="l" defTabSz="914400" rtl="0" eaLnBrk="1" fontAlgn="base" latinLnBrk="0" hangingPunct="1">
              <a:lnSpc>
                <a:spcPct val="90000"/>
              </a:lnSpc>
              <a:spcBef>
                <a:spcPct val="20000"/>
              </a:spcBef>
              <a:spcAft>
                <a:spcPct val="0"/>
              </a:spcAft>
              <a:buClr>
                <a:srgbClr val="2B9938"/>
              </a:buClr>
              <a:buSzPct val="100000"/>
              <a:buFont typeface="Arial" panose="020B0604020202020204" pitchFamily="34" charset="0"/>
              <a:buChar char="•"/>
              <a:tabLst>
                <a:tab pos="182563" algn="l"/>
              </a:tabLst>
              <a:defRPr/>
            </a:pPr>
            <a:endParaRPr kumimoji="0" lang="en-US" sz="1600" b="0" i="0" u="none" strike="noStrike" kern="1200" cap="none" spc="0" normalizeH="0" baseline="0" noProof="0" dirty="0">
              <a:ln>
                <a:noFill/>
              </a:ln>
              <a:solidFill>
                <a:prstClr val="black"/>
              </a:solidFill>
              <a:effectLst/>
              <a:uLnTx/>
              <a:uFillTx/>
              <a:latin typeface="Calibri"/>
              <a:ea typeface="+mn-ea"/>
              <a:cs typeface="+mn-cs"/>
            </a:endParaRPr>
          </a:p>
          <a:p>
            <a:pPr marL="455612" marR="0" lvl="0" indent="-285750" algn="l" defTabSz="914400" rtl="0" eaLnBrk="1" fontAlgn="base" latinLnBrk="0" hangingPunct="1">
              <a:lnSpc>
                <a:spcPct val="90000"/>
              </a:lnSpc>
              <a:spcBef>
                <a:spcPct val="20000"/>
              </a:spcBef>
              <a:spcAft>
                <a:spcPct val="0"/>
              </a:spcAft>
              <a:buClr>
                <a:srgbClr val="2B9938"/>
              </a:buClr>
              <a:buSzPct val="100000"/>
              <a:buFont typeface="Arial" panose="020B0604020202020204" pitchFamily="34" charset="0"/>
              <a:buChar char="•"/>
              <a:tabLst>
                <a:tab pos="182563" algn="l"/>
              </a:tabLst>
              <a:defRPr/>
            </a:pPr>
            <a:endParaRPr kumimoji="0" lang="en-US" sz="1600" b="0" i="0" u="none" strike="noStrike" kern="1200" cap="none" spc="0" normalizeH="0" baseline="0" noProof="0" dirty="0">
              <a:ln>
                <a:noFill/>
              </a:ln>
              <a:solidFill>
                <a:prstClr val="black"/>
              </a:solidFill>
              <a:effectLst/>
              <a:uLnTx/>
              <a:uFillTx/>
              <a:latin typeface="Calibri"/>
              <a:ea typeface="+mn-ea"/>
              <a:cs typeface="+mn-cs"/>
            </a:endParaRPr>
          </a:p>
          <a:p>
            <a:pPr marL="169862" marR="0" lvl="0" indent="0" algn="l" defTabSz="914400" rtl="0" eaLnBrk="1" fontAlgn="base" latinLnBrk="0" hangingPunct="1">
              <a:lnSpc>
                <a:spcPct val="90000"/>
              </a:lnSpc>
              <a:spcBef>
                <a:spcPct val="20000"/>
              </a:spcBef>
              <a:spcAft>
                <a:spcPct val="0"/>
              </a:spcAft>
              <a:buClr>
                <a:srgbClr val="2B9938"/>
              </a:buClr>
              <a:buSzPct val="100000"/>
              <a:buFontTx/>
              <a:buNone/>
              <a:tabLst>
                <a:tab pos="182563" algn="l"/>
              </a:tabLst>
              <a:defRPr/>
            </a:pPr>
            <a:r>
              <a:rPr kumimoji="0" lang="en-US" sz="1600" b="0" i="0" u="none" strike="noStrike" kern="1200" cap="none" spc="0" normalizeH="0" baseline="0" noProof="0" dirty="0" err="1">
                <a:ln>
                  <a:noFill/>
                </a:ln>
                <a:solidFill>
                  <a:prstClr val="black"/>
                </a:solidFill>
                <a:effectLst/>
                <a:uLnTx/>
                <a:uFillTx/>
                <a:latin typeface="Calibri"/>
                <a:ea typeface="+mn-ea"/>
                <a:cs typeface="+mn-cs"/>
              </a:rPr>
              <a:t>Kazalniki</a:t>
            </a:r>
            <a:endParaRPr kumimoji="0" lang="en-US" sz="1600" b="0" i="0" u="none" strike="noStrike" kern="1200" cap="none" spc="0" normalizeH="0" baseline="0" noProof="0" dirty="0">
              <a:ln>
                <a:noFill/>
              </a:ln>
              <a:solidFill>
                <a:prstClr val="black"/>
              </a:solidFill>
              <a:effectLst/>
              <a:uLnTx/>
              <a:uFillTx/>
              <a:latin typeface="Calibri"/>
              <a:ea typeface="+mn-ea"/>
              <a:cs typeface="+mn-cs"/>
            </a:endParaRPr>
          </a:p>
          <a:p>
            <a:pPr marL="455612" marR="0" lvl="0" indent="-285750" algn="l" defTabSz="914400" rtl="0" eaLnBrk="1" fontAlgn="base" latinLnBrk="0" hangingPunct="1">
              <a:lnSpc>
                <a:spcPct val="90000"/>
              </a:lnSpc>
              <a:spcBef>
                <a:spcPct val="20000"/>
              </a:spcBef>
              <a:spcAft>
                <a:spcPct val="0"/>
              </a:spcAft>
              <a:buClr>
                <a:srgbClr val="2B9938"/>
              </a:buClr>
              <a:buSzPct val="100000"/>
              <a:buFont typeface="Arial" panose="020B0604020202020204" pitchFamily="34" charset="0"/>
              <a:buChar char="•"/>
              <a:tabLst>
                <a:tab pos="182563" algn="l"/>
              </a:tabLst>
              <a:defRPr/>
            </a:pPr>
            <a:r>
              <a:rPr kumimoji="0" lang="en-US" sz="1600" b="0" i="0" u="none" strike="noStrike" kern="1200" cap="none" spc="0" normalizeH="0" baseline="0" noProof="0" dirty="0">
                <a:ln>
                  <a:noFill/>
                </a:ln>
                <a:solidFill>
                  <a:prstClr val="black"/>
                </a:solidFill>
                <a:effectLst/>
                <a:uLnTx/>
                <a:uFillTx/>
                <a:latin typeface="Calibri"/>
                <a:ea typeface="+mn-ea"/>
                <a:cs typeface="+mn-cs"/>
              </a:rPr>
              <a:t>starost </a:t>
            </a:r>
            <a:r>
              <a:rPr kumimoji="0" lang="en-US" sz="1600" b="0" i="0" u="none" strike="noStrike" kern="1200" cap="none" spc="0" normalizeH="0" baseline="0" noProof="0" dirty="0" err="1">
                <a:ln>
                  <a:noFill/>
                </a:ln>
                <a:solidFill>
                  <a:prstClr val="black"/>
                </a:solidFill>
                <a:effectLst/>
                <a:uLnTx/>
                <a:uFillTx/>
                <a:latin typeface="Calibri"/>
                <a:ea typeface="+mn-ea"/>
                <a:cs typeface="+mn-cs"/>
              </a:rPr>
              <a:t>omrežja</a:t>
            </a:r>
            <a:r>
              <a:rPr kumimoji="0" lang="en-US" sz="1600" b="0" i="0" u="none" strike="noStrike" kern="1200" cap="none" spc="0" normalizeH="0" baseline="0" noProof="0" dirty="0">
                <a:ln>
                  <a:noFill/>
                </a:ln>
                <a:solidFill>
                  <a:prstClr val="black"/>
                </a:solidFill>
                <a:effectLst/>
                <a:uLnTx/>
                <a:uFillTx/>
                <a:latin typeface="Calibri"/>
                <a:ea typeface="+mn-ea"/>
                <a:cs typeface="+mn-cs"/>
              </a:rPr>
              <a:t> na </a:t>
            </a:r>
            <a:r>
              <a:rPr kumimoji="0" lang="en-US" sz="1600" b="0" i="0" u="none" strike="noStrike" kern="1200" cap="none" spc="0" normalizeH="0" baseline="0" noProof="0" dirty="0" err="1">
                <a:ln>
                  <a:noFill/>
                </a:ln>
                <a:solidFill>
                  <a:prstClr val="black"/>
                </a:solidFill>
                <a:effectLst/>
                <a:uLnTx/>
                <a:uFillTx/>
                <a:latin typeface="Calibri"/>
                <a:ea typeface="+mn-ea"/>
                <a:cs typeface="+mn-cs"/>
              </a:rPr>
              <a:t>območjih</a:t>
            </a:r>
            <a:r>
              <a:rPr kumimoji="0" lang="en-US" sz="1600" b="0" i="0" u="none" strike="noStrike" kern="1200" cap="none" spc="0" normalizeH="0" baseline="0" noProof="0" dirty="0">
                <a:ln>
                  <a:noFill/>
                </a:ln>
                <a:solidFill>
                  <a:prstClr val="black"/>
                </a:solidFill>
                <a:effectLst/>
                <a:uLnTx/>
                <a:uFillTx/>
                <a:latin typeface="Calibri"/>
                <a:ea typeface="+mn-ea"/>
                <a:cs typeface="+mn-cs"/>
              </a:rPr>
              <a:t> </a:t>
            </a:r>
            <a:r>
              <a:rPr kumimoji="0" lang="en-US" sz="1600" b="0" i="0" u="none" strike="noStrike" kern="1200" cap="none" spc="0" normalizeH="0" baseline="0" noProof="0" dirty="0" err="1">
                <a:ln>
                  <a:noFill/>
                </a:ln>
                <a:solidFill>
                  <a:prstClr val="black"/>
                </a:solidFill>
                <a:effectLst/>
                <a:uLnTx/>
                <a:uFillTx/>
                <a:latin typeface="Calibri"/>
                <a:ea typeface="+mn-ea"/>
                <a:cs typeface="+mn-cs"/>
              </a:rPr>
              <a:t>nepozidanih</a:t>
            </a:r>
            <a:r>
              <a:rPr kumimoji="0" lang="en-US" sz="1600" b="0" i="0" u="none" strike="noStrike" kern="1200" cap="none" spc="0" normalizeH="0" baseline="0" noProof="0" dirty="0">
                <a:ln>
                  <a:noFill/>
                </a:ln>
                <a:solidFill>
                  <a:prstClr val="black"/>
                </a:solidFill>
                <a:effectLst/>
                <a:uLnTx/>
                <a:uFillTx/>
                <a:latin typeface="Calibri"/>
                <a:ea typeface="+mn-ea"/>
                <a:cs typeface="+mn-cs"/>
              </a:rPr>
              <a:t> stavbnih zemljišč</a:t>
            </a:r>
          </a:p>
          <a:p>
            <a:pPr marL="455612" marR="0" lvl="0" indent="-285750" algn="l" defTabSz="914400" rtl="0" eaLnBrk="1" fontAlgn="base" latinLnBrk="0" hangingPunct="1">
              <a:lnSpc>
                <a:spcPct val="90000"/>
              </a:lnSpc>
              <a:spcBef>
                <a:spcPct val="20000"/>
              </a:spcBef>
              <a:spcAft>
                <a:spcPct val="0"/>
              </a:spcAft>
              <a:buClr>
                <a:srgbClr val="2B9938"/>
              </a:buClr>
              <a:buSzPct val="100000"/>
              <a:buFont typeface="Arial" panose="020B0604020202020204" pitchFamily="34" charset="0"/>
              <a:buChar char="•"/>
              <a:tabLst>
                <a:tab pos="182563" algn="l"/>
              </a:tabLst>
              <a:defRPr/>
            </a:pPr>
            <a:r>
              <a:rPr kumimoji="0" lang="en-US" sz="1600" b="0" i="0" u="none" strike="noStrike" kern="1200" cap="none" spc="0" normalizeH="0" baseline="0" noProof="0" dirty="0" err="1">
                <a:ln>
                  <a:noFill/>
                </a:ln>
                <a:solidFill>
                  <a:prstClr val="black"/>
                </a:solidFill>
                <a:effectLst/>
                <a:uLnTx/>
                <a:uFillTx/>
                <a:latin typeface="Calibri"/>
                <a:ea typeface="+mn-ea"/>
                <a:cs typeface="+mn-cs"/>
              </a:rPr>
              <a:t>ocenjeno</a:t>
            </a:r>
            <a:r>
              <a:rPr kumimoji="0" lang="en-US" sz="1600" b="0" i="0" u="none" strike="noStrike" kern="1200" cap="none" spc="0" normalizeH="0" baseline="0" noProof="0" dirty="0">
                <a:ln>
                  <a:noFill/>
                </a:ln>
                <a:solidFill>
                  <a:prstClr val="black"/>
                </a:solidFill>
                <a:effectLst/>
                <a:uLnTx/>
                <a:uFillTx/>
                <a:latin typeface="Calibri"/>
                <a:ea typeface="+mn-ea"/>
                <a:cs typeface="+mn-cs"/>
              </a:rPr>
              <a:t> </a:t>
            </a:r>
            <a:r>
              <a:rPr kumimoji="0" lang="en-US" sz="1600" b="0" i="0" u="none" strike="noStrike" kern="1200" cap="none" spc="0" normalizeH="0" baseline="0" noProof="0" dirty="0" err="1">
                <a:ln>
                  <a:noFill/>
                </a:ln>
                <a:solidFill>
                  <a:prstClr val="black"/>
                </a:solidFill>
                <a:effectLst/>
                <a:uLnTx/>
                <a:uFillTx/>
                <a:latin typeface="Calibri"/>
                <a:ea typeface="+mn-ea"/>
                <a:cs typeface="+mn-cs"/>
              </a:rPr>
              <a:t>število</a:t>
            </a:r>
            <a:r>
              <a:rPr kumimoji="0" lang="en-US" sz="1600" b="0" i="0" u="none" strike="noStrike" kern="1200" cap="none" spc="0" normalizeH="0" baseline="0" noProof="0" dirty="0">
                <a:ln>
                  <a:noFill/>
                </a:ln>
                <a:solidFill>
                  <a:prstClr val="black"/>
                </a:solidFill>
                <a:effectLst/>
                <a:uLnTx/>
                <a:uFillTx/>
                <a:latin typeface="Calibri"/>
                <a:ea typeface="+mn-ea"/>
                <a:cs typeface="+mn-cs"/>
              </a:rPr>
              <a:t> </a:t>
            </a:r>
            <a:r>
              <a:rPr kumimoji="0" lang="en-US" sz="1600" b="0" i="0" u="none" strike="noStrike" kern="1200" cap="none" spc="0" normalizeH="0" baseline="0" noProof="0" dirty="0" err="1">
                <a:ln>
                  <a:noFill/>
                </a:ln>
                <a:solidFill>
                  <a:prstClr val="black"/>
                </a:solidFill>
                <a:effectLst/>
                <a:uLnTx/>
                <a:uFillTx/>
                <a:latin typeface="Calibri"/>
                <a:ea typeface="+mn-ea"/>
                <a:cs typeface="+mn-cs"/>
              </a:rPr>
              <a:t>prebivalcev</a:t>
            </a:r>
            <a:r>
              <a:rPr kumimoji="0" lang="en-US" sz="1600" b="0" i="0" u="none" strike="noStrike" kern="1200" cap="none" spc="0" normalizeH="0" baseline="0" noProof="0" dirty="0">
                <a:ln>
                  <a:noFill/>
                </a:ln>
                <a:solidFill>
                  <a:prstClr val="black"/>
                </a:solidFill>
                <a:effectLst/>
                <a:uLnTx/>
                <a:uFillTx/>
                <a:latin typeface="Calibri"/>
                <a:ea typeface="+mn-ea"/>
                <a:cs typeface="+mn-cs"/>
              </a:rPr>
              <a:t> na </a:t>
            </a:r>
            <a:r>
              <a:rPr kumimoji="0" lang="en-US" sz="1600" b="0" i="0" u="none" strike="noStrike" kern="1200" cap="none" spc="0" normalizeH="0" baseline="0" noProof="0" dirty="0" err="1">
                <a:ln>
                  <a:noFill/>
                </a:ln>
                <a:solidFill>
                  <a:prstClr val="black"/>
                </a:solidFill>
                <a:effectLst/>
                <a:uLnTx/>
                <a:uFillTx/>
                <a:latin typeface="Calibri"/>
                <a:ea typeface="+mn-ea"/>
                <a:cs typeface="+mn-cs"/>
              </a:rPr>
              <a:t>območjih</a:t>
            </a:r>
            <a:r>
              <a:rPr kumimoji="0" lang="en-US" sz="1600" b="0" i="0" u="none" strike="noStrike" kern="1200" cap="none" spc="0" normalizeH="0" baseline="0" noProof="0" dirty="0">
                <a:ln>
                  <a:noFill/>
                </a:ln>
                <a:solidFill>
                  <a:prstClr val="black"/>
                </a:solidFill>
                <a:effectLst/>
                <a:uLnTx/>
                <a:uFillTx/>
                <a:latin typeface="Calibri"/>
                <a:ea typeface="+mn-ea"/>
                <a:cs typeface="+mn-cs"/>
              </a:rPr>
              <a:t> </a:t>
            </a:r>
            <a:r>
              <a:rPr kumimoji="0" lang="en-US" sz="1600" b="0" i="0" u="none" strike="noStrike" kern="1200" cap="none" spc="0" normalizeH="0" baseline="0" noProof="0" dirty="0" err="1">
                <a:ln>
                  <a:noFill/>
                </a:ln>
                <a:solidFill>
                  <a:prstClr val="black"/>
                </a:solidFill>
                <a:effectLst/>
                <a:uLnTx/>
                <a:uFillTx/>
                <a:latin typeface="Calibri"/>
                <a:ea typeface="+mn-ea"/>
                <a:cs typeface="+mn-cs"/>
              </a:rPr>
              <a:t>nepozidanih</a:t>
            </a:r>
            <a:r>
              <a:rPr kumimoji="0" lang="en-US" sz="1600" b="0" i="0" u="none" strike="noStrike" kern="1200" cap="none" spc="0" normalizeH="0" baseline="0" noProof="0" dirty="0">
                <a:ln>
                  <a:noFill/>
                </a:ln>
                <a:solidFill>
                  <a:prstClr val="black"/>
                </a:solidFill>
                <a:effectLst/>
                <a:uLnTx/>
                <a:uFillTx/>
                <a:latin typeface="Calibri"/>
                <a:ea typeface="+mn-ea"/>
                <a:cs typeface="+mn-cs"/>
              </a:rPr>
              <a:t> stavbnih zemljišč glede na starost </a:t>
            </a:r>
            <a:r>
              <a:rPr kumimoji="0" lang="en-US" sz="1600" b="0" i="0" u="none" strike="noStrike" kern="1200" cap="none" spc="0" normalizeH="0" baseline="0" noProof="0" dirty="0" err="1">
                <a:ln>
                  <a:noFill/>
                </a:ln>
                <a:solidFill>
                  <a:prstClr val="black"/>
                </a:solidFill>
                <a:effectLst/>
                <a:uLnTx/>
                <a:uFillTx/>
                <a:latin typeface="Calibri"/>
                <a:ea typeface="+mn-ea"/>
                <a:cs typeface="+mn-cs"/>
              </a:rPr>
              <a:t>omrežja</a:t>
            </a:r>
            <a:endParaRPr kumimoji="0" lang="en-US" sz="1600" b="0" i="0" u="none" strike="noStrike" kern="1200" cap="none" spc="0" normalizeH="0" baseline="0" noProof="0" dirty="0">
              <a:ln>
                <a:noFill/>
              </a:ln>
              <a:solidFill>
                <a:prstClr val="black"/>
              </a:solidFill>
              <a:effectLst/>
              <a:uLnTx/>
              <a:uFillTx/>
              <a:latin typeface="Calibri"/>
              <a:ea typeface="+mn-ea"/>
              <a:cs typeface="+mn-cs"/>
            </a:endParaRPr>
          </a:p>
          <a:p>
            <a:pPr marL="455612" marR="0" lvl="0" indent="-285750" algn="l" defTabSz="914400" rtl="0" eaLnBrk="1" fontAlgn="base" latinLnBrk="0" hangingPunct="1">
              <a:lnSpc>
                <a:spcPct val="90000"/>
              </a:lnSpc>
              <a:spcBef>
                <a:spcPct val="20000"/>
              </a:spcBef>
              <a:spcAft>
                <a:spcPct val="0"/>
              </a:spcAft>
              <a:buClr>
                <a:srgbClr val="2B9938"/>
              </a:buClr>
              <a:buSzPct val="100000"/>
              <a:buFont typeface="Arial" panose="020B0604020202020204" pitchFamily="34" charset="0"/>
              <a:buChar char="•"/>
              <a:tabLst>
                <a:tab pos="182563" algn="l"/>
              </a:tabLst>
              <a:defRPr/>
            </a:pPr>
            <a:endPar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pPr marL="455612" marR="0" lvl="0" indent="-285750" algn="l" defTabSz="914400" rtl="0" eaLnBrk="1" fontAlgn="base" latinLnBrk="0" hangingPunct="1">
              <a:lnSpc>
                <a:spcPct val="90000"/>
              </a:lnSpc>
              <a:spcBef>
                <a:spcPct val="20000"/>
              </a:spcBef>
              <a:spcAft>
                <a:spcPct val="0"/>
              </a:spcAft>
              <a:buClr>
                <a:srgbClr val="2B9938"/>
              </a:buClr>
              <a:buSzPct val="100000"/>
              <a:buFont typeface="Arial" panose="020B0604020202020204" pitchFamily="34" charset="0"/>
              <a:buChar char="•"/>
              <a:tabLst>
                <a:tab pos="182563" algn="l"/>
              </a:tabLst>
              <a:defRPr/>
            </a:pPr>
            <a:endParaRPr kumimoji="0" lang="sl-SI" sz="1600" b="0" i="0" u="none" strike="noStrike" kern="1200" cap="none" spc="0" normalizeH="0" baseline="0" noProof="0" dirty="0">
              <a:ln>
                <a:noFill/>
              </a:ln>
              <a:solidFill>
                <a:prstClr val="black"/>
              </a:solidFill>
              <a:effectLst/>
              <a:uLnTx/>
              <a:uFillTx/>
              <a:latin typeface="Calibri"/>
              <a:ea typeface="+mn-ea"/>
              <a:cs typeface="+mn-cs"/>
            </a:endParaRPr>
          </a:p>
          <a:p>
            <a:pPr marL="455612" marR="0" lvl="0" indent="-285750" algn="l" defTabSz="914400" rtl="0" eaLnBrk="1" fontAlgn="base" latinLnBrk="0" hangingPunct="1">
              <a:lnSpc>
                <a:spcPct val="90000"/>
              </a:lnSpc>
              <a:spcBef>
                <a:spcPct val="20000"/>
              </a:spcBef>
              <a:spcAft>
                <a:spcPct val="0"/>
              </a:spcAft>
              <a:buClr>
                <a:srgbClr val="E8BA00"/>
              </a:buClr>
              <a:buSzPct val="100000"/>
              <a:buFont typeface="Arial" panose="020B0604020202020204" pitchFamily="34" charset="0"/>
              <a:buChar char="•"/>
              <a:tabLst>
                <a:tab pos="182563" algn="l"/>
              </a:tabLst>
              <a:defRPr/>
            </a:pPr>
            <a:endParaRPr kumimoji="0" lang="sl-SI"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0" name="Rectangle 9">
            <a:extLst>
              <a:ext uri="{FF2B5EF4-FFF2-40B4-BE49-F238E27FC236}">
                <a16:creationId xmlns:a16="http://schemas.microsoft.com/office/drawing/2014/main" id="{1B7FDF5A-EDB7-4477-9697-7B6210E0F675}"/>
              </a:ext>
            </a:extLst>
          </p:cNvPr>
          <p:cNvSpPr/>
          <p:nvPr/>
        </p:nvSpPr>
        <p:spPr>
          <a:xfrm>
            <a:off x="633654" y="1131252"/>
            <a:ext cx="4572000" cy="492443"/>
          </a:xfrm>
          <a:prstGeom prst="rect">
            <a:avLst/>
          </a:prstGeom>
        </p:spPr>
        <p:txBody>
          <a:bodyPr>
            <a:spAutoFit/>
          </a:bodyPr>
          <a:lstStyle/>
          <a:p>
            <a:pPr marL="0" marR="0" lvl="0" indent="0" algn="l" defTabSz="914400" rtl="0" eaLnBrk="1" fontAlgn="auto" latinLnBrk="0" hangingPunct="1">
              <a:lnSpc>
                <a:spcPct val="100000"/>
              </a:lnSpc>
              <a:spcBef>
                <a:spcPct val="20000"/>
              </a:spcBef>
              <a:spcAft>
                <a:spcPts val="0"/>
              </a:spcAft>
              <a:buClrTx/>
              <a:buSzTx/>
              <a:buFontTx/>
              <a:buNone/>
              <a:tabLst/>
              <a:defRPr/>
            </a:pPr>
            <a:r>
              <a:rPr kumimoji="0" lang="en-US" sz="2600" b="0" i="0" u="none" strike="noStrike" kern="1200" cap="none" spc="0" normalizeH="0" baseline="0" noProof="0" dirty="0" err="1">
                <a:ln>
                  <a:noFill/>
                </a:ln>
                <a:solidFill>
                  <a:prstClr val="black"/>
                </a:solidFill>
                <a:effectLst/>
                <a:uLnTx/>
                <a:uFillTx/>
                <a:latin typeface="Calibri" pitchFamily="34" charset="0"/>
                <a:ea typeface="+mn-ea"/>
                <a:cs typeface="Arial" pitchFamily="34" charset="0"/>
              </a:rPr>
              <a:t>Vodovodno</a:t>
            </a:r>
            <a:r>
              <a:rPr kumimoji="0" lang="en-US" sz="2600" b="0" i="0" u="none" strike="noStrike" kern="1200" cap="none" spc="0" normalizeH="0" baseline="0" noProof="0" dirty="0">
                <a:ln>
                  <a:noFill/>
                </a:ln>
                <a:solidFill>
                  <a:prstClr val="black"/>
                </a:solidFill>
                <a:effectLst/>
                <a:uLnTx/>
                <a:uFillTx/>
                <a:latin typeface="Calibri" pitchFamily="34" charset="0"/>
                <a:ea typeface="+mn-ea"/>
                <a:cs typeface="Arial" pitchFamily="34" charset="0"/>
              </a:rPr>
              <a:t> </a:t>
            </a:r>
            <a:r>
              <a:rPr kumimoji="0" lang="en-US" sz="2600" b="0" i="0" u="none" strike="noStrike" kern="1200" cap="none" spc="0" normalizeH="0" baseline="0" noProof="0" dirty="0" err="1">
                <a:ln>
                  <a:noFill/>
                </a:ln>
                <a:solidFill>
                  <a:prstClr val="black"/>
                </a:solidFill>
                <a:effectLst/>
                <a:uLnTx/>
                <a:uFillTx/>
                <a:latin typeface="Calibri" pitchFamily="34" charset="0"/>
                <a:ea typeface="+mn-ea"/>
                <a:cs typeface="Arial" pitchFamily="34" charset="0"/>
              </a:rPr>
              <a:t>omrežje</a:t>
            </a:r>
            <a:endParaRPr kumimoji="0" lang="sl-SI" sz="2600" b="0" i="0" u="none" strike="noStrike" kern="1200" cap="none" spc="0" normalizeH="0" baseline="0" noProof="0" dirty="0">
              <a:ln>
                <a:noFill/>
              </a:ln>
              <a:solidFill>
                <a:prstClr val="black"/>
              </a:solidFill>
              <a:effectLst/>
              <a:uLnTx/>
              <a:uFillTx/>
              <a:latin typeface="Calibri" pitchFamily="34" charset="0"/>
              <a:ea typeface="+mn-ea"/>
              <a:cs typeface="Arial" pitchFamily="34" charset="0"/>
            </a:endParaRPr>
          </a:p>
        </p:txBody>
      </p:sp>
    </p:spTree>
    <p:extLst>
      <p:ext uri="{BB962C8B-B14F-4D97-AF65-F5344CB8AC3E}">
        <p14:creationId xmlns:p14="http://schemas.microsoft.com/office/powerpoint/2010/main" val="179126805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6">
            <a:extLst>
              <a:ext uri="{FF2B5EF4-FFF2-40B4-BE49-F238E27FC236}">
                <a16:creationId xmlns:a16="http://schemas.microsoft.com/office/drawing/2014/main" id="{2236F885-BD99-40BA-B0CF-88E3B14242C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26829" y="195798"/>
            <a:ext cx="1212513" cy="565201"/>
          </a:xfrm>
          <a:prstGeom prst="rect">
            <a:avLst/>
          </a:prstGeom>
        </p:spPr>
      </p:pic>
      <p:pic>
        <p:nvPicPr>
          <p:cNvPr id="9" name="Picture 7">
            <a:extLst>
              <a:ext uri="{FF2B5EF4-FFF2-40B4-BE49-F238E27FC236}">
                <a16:creationId xmlns:a16="http://schemas.microsoft.com/office/drawing/2014/main" id="{564FF858-598B-4B6C-BBAC-0B1999B6502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39342" y="313749"/>
            <a:ext cx="823250" cy="329300"/>
          </a:xfrm>
          <a:prstGeom prst="rect">
            <a:avLst/>
          </a:prstGeom>
        </p:spPr>
      </p:pic>
      <p:sp>
        <p:nvSpPr>
          <p:cNvPr id="7" name="Rectangle 6">
            <a:extLst>
              <a:ext uri="{FF2B5EF4-FFF2-40B4-BE49-F238E27FC236}">
                <a16:creationId xmlns:a16="http://schemas.microsoft.com/office/drawing/2014/main" id="{34BAD54B-9B24-4DC2-8ECD-6C0A1D6172C5}"/>
              </a:ext>
            </a:extLst>
          </p:cNvPr>
          <p:cNvSpPr/>
          <p:nvPr/>
        </p:nvSpPr>
        <p:spPr>
          <a:xfrm>
            <a:off x="605076" y="2529665"/>
            <a:ext cx="4600578" cy="2243691"/>
          </a:xfrm>
          <a:prstGeom prst="rect">
            <a:avLst/>
          </a:prstGeom>
        </p:spPr>
        <p:txBody>
          <a:bodyPr wrap="square">
            <a:spAutoFit/>
          </a:bodyPr>
          <a:lstStyle/>
          <a:p>
            <a:pPr marL="169862" marR="0" lvl="0" indent="0" algn="l" defTabSz="914400" rtl="0" eaLnBrk="1" fontAlgn="base" latinLnBrk="0" hangingPunct="1">
              <a:lnSpc>
                <a:spcPct val="90000"/>
              </a:lnSpc>
              <a:spcBef>
                <a:spcPct val="20000"/>
              </a:spcBef>
              <a:spcAft>
                <a:spcPct val="0"/>
              </a:spcAft>
              <a:buClr>
                <a:srgbClr val="2B9938"/>
              </a:buClr>
              <a:buSzPct val="100000"/>
              <a:buFontTx/>
              <a:buNone/>
              <a:tabLst>
                <a:tab pos="182563" algn="l"/>
              </a:tabLst>
              <a:defRPr/>
            </a:pPr>
            <a:r>
              <a:rPr kumimoji="0" lang="en-US" sz="1600" b="0" i="0" u="none" strike="noStrike" kern="1200" cap="none" spc="0" normalizeH="0" baseline="0" noProof="0" dirty="0">
                <a:ln>
                  <a:noFill/>
                </a:ln>
                <a:solidFill>
                  <a:prstClr val="black"/>
                </a:solidFill>
                <a:effectLst/>
                <a:uLnTx/>
                <a:uFillTx/>
                <a:latin typeface="Calibri"/>
                <a:ea typeface="+mn-ea"/>
                <a:cs typeface="+mn-cs"/>
              </a:rPr>
              <a:t>območje </a:t>
            </a:r>
            <a:r>
              <a:rPr kumimoji="0" lang="en-US" sz="1600" b="0" i="0" u="none" strike="noStrike" kern="1200" cap="none" spc="0" normalizeH="0" baseline="0" noProof="0" dirty="0" err="1">
                <a:ln>
                  <a:noFill/>
                </a:ln>
                <a:solidFill>
                  <a:prstClr val="black"/>
                </a:solidFill>
                <a:effectLst/>
                <a:uLnTx/>
                <a:uFillTx/>
                <a:latin typeface="Calibri"/>
                <a:ea typeface="+mn-ea"/>
                <a:cs typeface="+mn-cs"/>
              </a:rPr>
              <a:t>obravnave</a:t>
            </a:r>
            <a:r>
              <a:rPr kumimoji="0" lang="en-US" sz="1600" b="0" i="0" u="none" strike="noStrike" kern="1200" cap="none" spc="0" normalizeH="0" baseline="0" noProof="0" dirty="0">
                <a:ln>
                  <a:noFill/>
                </a:ln>
                <a:solidFill>
                  <a:prstClr val="black"/>
                </a:solidFill>
                <a:effectLst/>
                <a:uLnTx/>
                <a:uFillTx/>
                <a:latin typeface="Calibri"/>
                <a:ea typeface="+mn-ea"/>
                <a:cs typeface="+mn-cs"/>
              </a:rPr>
              <a:t>: UZ </a:t>
            </a:r>
            <a:r>
              <a:rPr kumimoji="0" lang="en-US" sz="1600" b="0" i="0" u="none" strike="noStrike" kern="1200" cap="none" spc="0" normalizeH="0" baseline="0" noProof="0" dirty="0" err="1">
                <a:ln>
                  <a:noFill/>
                </a:ln>
                <a:solidFill>
                  <a:prstClr val="black"/>
                </a:solidFill>
                <a:effectLst/>
                <a:uLnTx/>
                <a:uFillTx/>
                <a:latin typeface="Calibri"/>
                <a:ea typeface="+mn-ea"/>
                <a:cs typeface="+mn-cs"/>
              </a:rPr>
              <a:t>Grosuplje</a:t>
            </a:r>
            <a:endParaRPr kumimoji="0" lang="en-US" sz="1600" b="0" i="0" u="none" strike="noStrike" kern="1200" cap="none" spc="0" normalizeH="0" baseline="0" noProof="0" dirty="0">
              <a:ln>
                <a:noFill/>
              </a:ln>
              <a:solidFill>
                <a:prstClr val="black"/>
              </a:solidFill>
              <a:effectLst/>
              <a:uLnTx/>
              <a:uFillTx/>
              <a:latin typeface="Calibri"/>
              <a:ea typeface="+mn-ea"/>
              <a:cs typeface="+mn-cs"/>
            </a:endParaRPr>
          </a:p>
          <a:p>
            <a:pPr marL="455612" marR="0" lvl="0" indent="-285750" algn="l" defTabSz="914400" rtl="0" eaLnBrk="1" fontAlgn="base" latinLnBrk="0" hangingPunct="1">
              <a:lnSpc>
                <a:spcPct val="90000"/>
              </a:lnSpc>
              <a:spcBef>
                <a:spcPct val="20000"/>
              </a:spcBef>
              <a:spcAft>
                <a:spcPct val="0"/>
              </a:spcAft>
              <a:buClr>
                <a:srgbClr val="2B9938"/>
              </a:buClr>
              <a:buSzPct val="100000"/>
              <a:buFont typeface="Arial" panose="020B0604020202020204" pitchFamily="34" charset="0"/>
              <a:buChar char="•"/>
              <a:tabLst>
                <a:tab pos="182563" algn="l"/>
              </a:tabLst>
              <a:defRPr/>
            </a:pPr>
            <a:endParaRPr kumimoji="0" lang="en-US" sz="1600" b="0" i="0" u="none" strike="noStrike" kern="1200" cap="none" spc="0" normalizeH="0" baseline="0" noProof="0" dirty="0">
              <a:ln>
                <a:noFill/>
              </a:ln>
              <a:solidFill>
                <a:prstClr val="black"/>
              </a:solidFill>
              <a:effectLst/>
              <a:uLnTx/>
              <a:uFillTx/>
              <a:latin typeface="Calibri"/>
              <a:ea typeface="+mn-ea"/>
              <a:cs typeface="+mn-cs"/>
            </a:endParaRPr>
          </a:p>
          <a:p>
            <a:pPr marL="455612" marR="0" lvl="0" indent="-285750" algn="l" defTabSz="914400" rtl="0" eaLnBrk="1" fontAlgn="base" latinLnBrk="0" hangingPunct="1">
              <a:lnSpc>
                <a:spcPct val="90000"/>
              </a:lnSpc>
              <a:spcBef>
                <a:spcPct val="20000"/>
              </a:spcBef>
              <a:spcAft>
                <a:spcPct val="0"/>
              </a:spcAft>
              <a:buClr>
                <a:srgbClr val="2B9938"/>
              </a:buClr>
              <a:buSzPct val="100000"/>
              <a:buFont typeface="Arial" panose="020B0604020202020204" pitchFamily="34" charset="0"/>
              <a:buChar char="•"/>
              <a:tabLst>
                <a:tab pos="182563" algn="l"/>
              </a:tabLst>
              <a:defRPr/>
            </a:pPr>
            <a:endParaRPr kumimoji="0" lang="en-US" sz="1600" b="0" i="0" u="none" strike="noStrike" kern="1200" cap="none" spc="0" normalizeH="0" baseline="0" noProof="0" dirty="0">
              <a:ln>
                <a:noFill/>
              </a:ln>
              <a:solidFill>
                <a:prstClr val="black"/>
              </a:solidFill>
              <a:effectLst/>
              <a:uLnTx/>
              <a:uFillTx/>
              <a:latin typeface="Calibri"/>
              <a:ea typeface="+mn-ea"/>
              <a:cs typeface="+mn-cs"/>
            </a:endParaRPr>
          </a:p>
          <a:p>
            <a:pPr marL="455612" marR="0" lvl="0" indent="-285750" algn="l" defTabSz="914400" rtl="0" eaLnBrk="1" fontAlgn="base" latinLnBrk="0" hangingPunct="1">
              <a:lnSpc>
                <a:spcPct val="90000"/>
              </a:lnSpc>
              <a:spcBef>
                <a:spcPct val="20000"/>
              </a:spcBef>
              <a:spcAft>
                <a:spcPct val="0"/>
              </a:spcAft>
              <a:buClr>
                <a:srgbClr val="2B9938"/>
              </a:buClr>
              <a:buSzPct val="100000"/>
              <a:buFont typeface="Arial" panose="020B0604020202020204" pitchFamily="34" charset="0"/>
              <a:buChar char="•"/>
              <a:tabLst>
                <a:tab pos="182563" algn="l"/>
              </a:tabLst>
              <a:defRPr/>
            </a:pPr>
            <a:endParaRPr kumimoji="0" lang="en-US" sz="1600" b="0" i="0" u="none" strike="noStrike" kern="1200" cap="none" spc="0" normalizeH="0" baseline="0" noProof="0" dirty="0">
              <a:ln>
                <a:noFill/>
              </a:ln>
              <a:solidFill>
                <a:prstClr val="black"/>
              </a:solidFill>
              <a:effectLst/>
              <a:uLnTx/>
              <a:uFillTx/>
              <a:latin typeface="Calibri"/>
              <a:ea typeface="+mn-ea"/>
              <a:cs typeface="+mn-cs"/>
            </a:endParaRPr>
          </a:p>
          <a:p>
            <a:pPr marL="455612" marR="0" lvl="0" indent="-285750" algn="l" defTabSz="914400" rtl="0" eaLnBrk="1" fontAlgn="base" latinLnBrk="0" hangingPunct="1">
              <a:lnSpc>
                <a:spcPct val="90000"/>
              </a:lnSpc>
              <a:spcBef>
                <a:spcPct val="20000"/>
              </a:spcBef>
              <a:spcAft>
                <a:spcPct val="0"/>
              </a:spcAft>
              <a:buClr>
                <a:srgbClr val="2B9938"/>
              </a:buClr>
              <a:buSzPct val="100000"/>
              <a:buFont typeface="Arial" panose="020B0604020202020204" pitchFamily="34" charset="0"/>
              <a:buChar char="•"/>
              <a:tabLst>
                <a:tab pos="182563" algn="l"/>
              </a:tabLst>
              <a:defRPr/>
            </a:pPr>
            <a:endParaRPr kumimoji="0" lang="en-US" sz="1600" b="0" i="0" u="none" strike="noStrike" kern="1200" cap="none" spc="0" normalizeH="0" baseline="0" noProof="0" dirty="0">
              <a:ln>
                <a:noFill/>
              </a:ln>
              <a:solidFill>
                <a:prstClr val="black"/>
              </a:solidFill>
              <a:effectLst/>
              <a:uLnTx/>
              <a:uFillTx/>
              <a:latin typeface="Calibri"/>
              <a:ea typeface="+mn-ea"/>
              <a:cs typeface="+mn-cs"/>
            </a:endParaRPr>
          </a:p>
          <a:p>
            <a:pPr marL="455612" marR="0" lvl="0" indent="-285750" algn="l" defTabSz="914400" rtl="0" eaLnBrk="1" fontAlgn="base" latinLnBrk="0" hangingPunct="1">
              <a:lnSpc>
                <a:spcPct val="90000"/>
              </a:lnSpc>
              <a:spcBef>
                <a:spcPct val="20000"/>
              </a:spcBef>
              <a:spcAft>
                <a:spcPct val="0"/>
              </a:spcAft>
              <a:buClr>
                <a:srgbClr val="2B9938"/>
              </a:buClr>
              <a:buSzPct val="100000"/>
              <a:buFont typeface="Arial" panose="020B0604020202020204" pitchFamily="34" charset="0"/>
              <a:buChar char="•"/>
              <a:tabLst>
                <a:tab pos="182563" algn="l"/>
              </a:tabLst>
              <a:defRPr/>
            </a:pPr>
            <a:endPar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pPr marL="455612" marR="0" lvl="0" indent="-285750" algn="l" defTabSz="914400" rtl="0" eaLnBrk="1" fontAlgn="base" latinLnBrk="0" hangingPunct="1">
              <a:lnSpc>
                <a:spcPct val="90000"/>
              </a:lnSpc>
              <a:spcBef>
                <a:spcPct val="20000"/>
              </a:spcBef>
              <a:spcAft>
                <a:spcPct val="0"/>
              </a:spcAft>
              <a:buClr>
                <a:srgbClr val="2B9938"/>
              </a:buClr>
              <a:buSzPct val="100000"/>
              <a:buFont typeface="Arial" panose="020B0604020202020204" pitchFamily="34" charset="0"/>
              <a:buChar char="•"/>
              <a:tabLst>
                <a:tab pos="182563" algn="l"/>
              </a:tabLst>
              <a:defRPr/>
            </a:pPr>
            <a:endParaRPr kumimoji="0" lang="sl-SI" sz="1600" b="0" i="0" u="none" strike="noStrike" kern="1200" cap="none" spc="0" normalizeH="0" baseline="0" noProof="0" dirty="0">
              <a:ln>
                <a:noFill/>
              </a:ln>
              <a:solidFill>
                <a:prstClr val="black"/>
              </a:solidFill>
              <a:effectLst/>
              <a:uLnTx/>
              <a:uFillTx/>
              <a:latin typeface="Calibri"/>
              <a:ea typeface="+mn-ea"/>
              <a:cs typeface="+mn-cs"/>
            </a:endParaRPr>
          </a:p>
          <a:p>
            <a:pPr marL="455612" marR="0" lvl="0" indent="-285750" algn="l" defTabSz="914400" rtl="0" eaLnBrk="1" fontAlgn="base" latinLnBrk="0" hangingPunct="1">
              <a:lnSpc>
                <a:spcPct val="90000"/>
              </a:lnSpc>
              <a:spcBef>
                <a:spcPct val="20000"/>
              </a:spcBef>
              <a:spcAft>
                <a:spcPct val="0"/>
              </a:spcAft>
              <a:buClr>
                <a:srgbClr val="E8BA00"/>
              </a:buClr>
              <a:buSzPct val="100000"/>
              <a:buFont typeface="Arial" panose="020B0604020202020204" pitchFamily="34" charset="0"/>
              <a:buChar char="•"/>
              <a:tabLst>
                <a:tab pos="182563" algn="l"/>
              </a:tabLst>
              <a:defRPr/>
            </a:pPr>
            <a:endParaRPr kumimoji="0" lang="sl-SI"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0" name="Rectangle 9">
            <a:extLst>
              <a:ext uri="{FF2B5EF4-FFF2-40B4-BE49-F238E27FC236}">
                <a16:creationId xmlns:a16="http://schemas.microsoft.com/office/drawing/2014/main" id="{1B7FDF5A-EDB7-4477-9697-7B6210E0F675}"/>
              </a:ext>
            </a:extLst>
          </p:cNvPr>
          <p:cNvSpPr/>
          <p:nvPr/>
        </p:nvSpPr>
        <p:spPr>
          <a:xfrm>
            <a:off x="633654" y="1131252"/>
            <a:ext cx="4572000" cy="787908"/>
          </a:xfrm>
          <a:prstGeom prst="rect">
            <a:avLst/>
          </a:prstGeom>
        </p:spPr>
        <p:txBody>
          <a:bodyPr>
            <a:spAutoFit/>
          </a:bodyPr>
          <a:lstStyle/>
          <a:p>
            <a:pPr marL="0" marR="0" lvl="0" indent="0" algn="l" defTabSz="914400" rtl="0" eaLnBrk="1" fontAlgn="auto" latinLnBrk="0" hangingPunct="1">
              <a:lnSpc>
                <a:spcPct val="100000"/>
              </a:lnSpc>
              <a:spcBef>
                <a:spcPct val="20000"/>
              </a:spcBef>
              <a:spcAft>
                <a:spcPts val="0"/>
              </a:spcAft>
              <a:buClrTx/>
              <a:buSzTx/>
              <a:buFontTx/>
              <a:buNone/>
              <a:tabLst/>
              <a:defRPr/>
            </a:pPr>
            <a:r>
              <a:rPr kumimoji="0" lang="en-US" sz="2600" b="0" i="0" u="none" strike="noStrike" kern="1200" cap="none" spc="0" normalizeH="0" baseline="0" noProof="0" dirty="0" err="1">
                <a:ln>
                  <a:noFill/>
                </a:ln>
                <a:solidFill>
                  <a:prstClr val="black"/>
                </a:solidFill>
                <a:effectLst/>
                <a:uLnTx/>
                <a:uFillTx/>
                <a:latin typeface="Calibri" pitchFamily="34" charset="0"/>
                <a:ea typeface="+mn-ea"/>
                <a:cs typeface="Arial" pitchFamily="34" charset="0"/>
              </a:rPr>
              <a:t>Vodovodno</a:t>
            </a:r>
            <a:r>
              <a:rPr kumimoji="0" lang="en-US" sz="2600" b="0" i="0" u="none" strike="noStrike" kern="1200" cap="none" spc="0" normalizeH="0" baseline="0" noProof="0" dirty="0">
                <a:ln>
                  <a:noFill/>
                </a:ln>
                <a:solidFill>
                  <a:prstClr val="black"/>
                </a:solidFill>
                <a:effectLst/>
                <a:uLnTx/>
                <a:uFillTx/>
                <a:latin typeface="Calibri" pitchFamily="34" charset="0"/>
                <a:ea typeface="+mn-ea"/>
                <a:cs typeface="Arial" pitchFamily="34" charset="0"/>
              </a:rPr>
              <a:t> </a:t>
            </a:r>
            <a:r>
              <a:rPr kumimoji="0" lang="en-US" sz="2600" b="0" i="0" u="none" strike="noStrike" kern="1200" cap="none" spc="0" normalizeH="0" baseline="0" noProof="0" dirty="0" err="1">
                <a:ln>
                  <a:noFill/>
                </a:ln>
                <a:solidFill>
                  <a:prstClr val="black"/>
                </a:solidFill>
                <a:effectLst/>
                <a:uLnTx/>
                <a:uFillTx/>
                <a:latin typeface="Calibri" pitchFamily="34" charset="0"/>
                <a:ea typeface="+mn-ea"/>
                <a:cs typeface="Arial" pitchFamily="34" charset="0"/>
              </a:rPr>
              <a:t>omrežje</a:t>
            </a:r>
            <a:endParaRPr kumimoji="0" lang="en-US" sz="2600" b="0" i="0" u="none" strike="noStrike" kern="1200" cap="none" spc="0" normalizeH="0" baseline="0" noProof="0" dirty="0">
              <a:ln>
                <a:noFill/>
              </a:ln>
              <a:solidFill>
                <a:prstClr val="black"/>
              </a:solidFill>
              <a:effectLst/>
              <a:uLnTx/>
              <a:uFillTx/>
              <a:latin typeface="Calibri" pitchFamily="34" charset="0"/>
              <a:ea typeface="+mn-ea"/>
              <a:cs typeface="Arial" pitchFamily="34" charset="0"/>
            </a:endParaRPr>
          </a:p>
          <a:p>
            <a:pPr marL="0" marR="0" lvl="0" indent="0" algn="l" defTabSz="914400" rtl="0" eaLnBrk="1" fontAlgn="auto" latinLnBrk="0" hangingPunct="1">
              <a:lnSpc>
                <a:spcPct val="100000"/>
              </a:lnSpc>
              <a:spcBef>
                <a:spcPct val="20000"/>
              </a:spcBef>
              <a:spcAft>
                <a:spcPts val="0"/>
              </a:spcAft>
              <a:buClrTx/>
              <a:buSzTx/>
              <a:buFontTx/>
              <a:buNone/>
              <a:tabLst/>
              <a:defRPr/>
            </a:pPr>
            <a:r>
              <a:rPr kumimoji="0" lang="en-US" sz="1600" b="0" i="0" u="none" strike="noStrike" kern="1200" cap="none" spc="0" normalizeH="0" baseline="0" noProof="0" dirty="0" err="1">
                <a:ln>
                  <a:noFill/>
                </a:ln>
                <a:solidFill>
                  <a:srgbClr val="F79646">
                    <a:lumMod val="75000"/>
                  </a:srgbClr>
                </a:solidFill>
                <a:effectLst/>
                <a:uLnTx/>
                <a:uFillTx/>
                <a:latin typeface="Calibri" pitchFamily="34" charset="0"/>
                <a:ea typeface="+mn-ea"/>
                <a:cs typeface="Arial" pitchFamily="34" charset="0"/>
              </a:rPr>
              <a:t>statistični</a:t>
            </a:r>
            <a:r>
              <a:rPr kumimoji="0" lang="en-US" sz="1600" b="0" i="0" u="none" strike="noStrike" kern="1200" cap="none" spc="0" normalizeH="0" baseline="0" noProof="0" dirty="0">
                <a:ln>
                  <a:noFill/>
                </a:ln>
                <a:solidFill>
                  <a:srgbClr val="F79646">
                    <a:lumMod val="75000"/>
                  </a:srgbClr>
                </a:solidFill>
                <a:effectLst/>
                <a:uLnTx/>
                <a:uFillTx/>
                <a:latin typeface="Calibri" pitchFamily="34" charset="0"/>
                <a:ea typeface="+mn-ea"/>
                <a:cs typeface="Arial" pitchFamily="34" charset="0"/>
              </a:rPr>
              <a:t> </a:t>
            </a:r>
            <a:r>
              <a:rPr kumimoji="0" lang="en-US" sz="1600" b="0" i="0" u="none" strike="noStrike" kern="1200" cap="none" spc="0" normalizeH="0" baseline="0" noProof="0" dirty="0" err="1">
                <a:ln>
                  <a:noFill/>
                </a:ln>
                <a:solidFill>
                  <a:srgbClr val="F79646">
                    <a:lumMod val="75000"/>
                  </a:srgbClr>
                </a:solidFill>
                <a:effectLst/>
                <a:uLnTx/>
                <a:uFillTx/>
                <a:latin typeface="Calibri" pitchFamily="34" charset="0"/>
                <a:ea typeface="+mn-ea"/>
                <a:cs typeface="Arial" pitchFamily="34" charset="0"/>
              </a:rPr>
              <a:t>podatki</a:t>
            </a:r>
            <a:endParaRPr kumimoji="0" lang="sl-SI" sz="1600" b="0" i="0" u="none" strike="noStrike" kern="1200" cap="none" spc="0" normalizeH="0" baseline="0" noProof="0" dirty="0">
              <a:ln>
                <a:noFill/>
              </a:ln>
              <a:solidFill>
                <a:srgbClr val="F79646">
                  <a:lumMod val="75000"/>
                </a:srgbClr>
              </a:solidFill>
              <a:effectLst/>
              <a:uLnTx/>
              <a:uFillTx/>
              <a:latin typeface="Calibri" pitchFamily="34" charset="0"/>
              <a:ea typeface="+mn-ea"/>
              <a:cs typeface="Arial" pitchFamily="34" charset="0"/>
            </a:endParaRPr>
          </a:p>
        </p:txBody>
      </p:sp>
      <p:pic>
        <p:nvPicPr>
          <p:cNvPr id="3" name="Picture 2" descr="Map&#10;&#10;Description automatically generated">
            <a:extLst>
              <a:ext uri="{FF2B5EF4-FFF2-40B4-BE49-F238E27FC236}">
                <a16:creationId xmlns:a16="http://schemas.microsoft.com/office/drawing/2014/main" id="{22E7B94A-4BAE-4DAD-A077-B56C86B986F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66" y="3178460"/>
            <a:ext cx="5201188" cy="3679540"/>
          </a:xfrm>
          <a:prstGeom prst="rect">
            <a:avLst/>
          </a:prstGeom>
        </p:spPr>
      </p:pic>
      <p:sp>
        <p:nvSpPr>
          <p:cNvPr id="11" name="Rectangle 10">
            <a:extLst>
              <a:ext uri="{FF2B5EF4-FFF2-40B4-BE49-F238E27FC236}">
                <a16:creationId xmlns:a16="http://schemas.microsoft.com/office/drawing/2014/main" id="{417A23C5-FF95-4117-B0D1-53080C4A6FD1}"/>
              </a:ext>
            </a:extLst>
          </p:cNvPr>
          <p:cNvSpPr/>
          <p:nvPr/>
        </p:nvSpPr>
        <p:spPr>
          <a:xfrm>
            <a:off x="5195459" y="2529665"/>
            <a:ext cx="3767133" cy="4056495"/>
          </a:xfrm>
          <a:prstGeom prst="rect">
            <a:avLst/>
          </a:prstGeom>
        </p:spPr>
        <p:txBody>
          <a:bodyPr wrap="square">
            <a:spAutoFit/>
          </a:bodyPr>
          <a:lstStyle/>
          <a:p>
            <a:pPr marL="169862" marR="0" lvl="0" indent="0" algn="l" defTabSz="914400" rtl="0" eaLnBrk="1" fontAlgn="base" latinLnBrk="0" hangingPunct="1">
              <a:lnSpc>
                <a:spcPct val="90000"/>
              </a:lnSpc>
              <a:spcBef>
                <a:spcPct val="20000"/>
              </a:spcBef>
              <a:spcAft>
                <a:spcPct val="0"/>
              </a:spcAft>
              <a:buClr>
                <a:srgbClr val="2B9938"/>
              </a:buClr>
              <a:buSzPct val="100000"/>
              <a:buFontTx/>
              <a:buNone/>
              <a:tabLst>
                <a:tab pos="182563" algn="l"/>
              </a:tabLst>
              <a:defRPr/>
            </a:pPr>
            <a:r>
              <a:rPr kumimoji="0" lang="en-US" sz="1600" b="0" i="0" u="none" strike="noStrike" kern="1200" cap="none" spc="0" normalizeH="0" baseline="0" noProof="0" dirty="0" err="1">
                <a:ln>
                  <a:noFill/>
                </a:ln>
                <a:solidFill>
                  <a:prstClr val="black"/>
                </a:solidFill>
                <a:effectLst/>
                <a:uLnTx/>
                <a:uFillTx/>
                <a:latin typeface="Calibri"/>
                <a:ea typeface="+mn-ea"/>
                <a:cs typeface="+mn-cs"/>
              </a:rPr>
              <a:t>Statistika</a:t>
            </a:r>
            <a:endParaRPr kumimoji="0" lang="en-US" sz="1600" b="0" i="0" u="none" strike="noStrike" kern="1200" cap="none" spc="0" normalizeH="0" baseline="0" noProof="0" dirty="0">
              <a:ln>
                <a:noFill/>
              </a:ln>
              <a:solidFill>
                <a:prstClr val="black"/>
              </a:solidFill>
              <a:effectLst/>
              <a:uLnTx/>
              <a:uFillTx/>
              <a:latin typeface="Calibri"/>
              <a:ea typeface="+mn-ea"/>
              <a:cs typeface="+mn-cs"/>
            </a:endParaRPr>
          </a:p>
          <a:p>
            <a:pPr marL="455612" marR="0" lvl="0" indent="-285750" algn="l" defTabSz="914400" rtl="0" eaLnBrk="1" fontAlgn="base" latinLnBrk="0" hangingPunct="1">
              <a:lnSpc>
                <a:spcPct val="90000"/>
              </a:lnSpc>
              <a:spcBef>
                <a:spcPct val="20000"/>
              </a:spcBef>
              <a:spcAft>
                <a:spcPct val="0"/>
              </a:spcAft>
              <a:buClr>
                <a:srgbClr val="2B9938"/>
              </a:buClr>
              <a:buSzPct val="100000"/>
              <a:buFont typeface="Arial" panose="020B0604020202020204" pitchFamily="34" charset="0"/>
              <a:buChar char="•"/>
              <a:tabLst>
                <a:tab pos="182563" algn="l"/>
              </a:tabLst>
              <a:defRPr/>
            </a:pPr>
            <a:r>
              <a:rPr kumimoji="0" lang="en-US" sz="1600" b="0" i="0" u="none" strike="noStrike" kern="1200" cap="none" spc="0" normalizeH="0" baseline="0" noProof="0" dirty="0">
                <a:ln>
                  <a:noFill/>
                </a:ln>
                <a:solidFill>
                  <a:prstClr val="black"/>
                </a:solidFill>
                <a:effectLst/>
                <a:uLnTx/>
                <a:uFillTx/>
                <a:latin typeface="Calibri"/>
                <a:ea typeface="+mn-ea"/>
                <a:cs typeface="+mn-cs"/>
              </a:rPr>
              <a:t>dolžina </a:t>
            </a:r>
            <a:r>
              <a:rPr kumimoji="0" lang="en-US" sz="1600" b="0" i="0" u="none" strike="noStrike" kern="1200" cap="none" spc="0" normalizeH="0" baseline="0" noProof="0" dirty="0" err="1">
                <a:ln>
                  <a:noFill/>
                </a:ln>
                <a:solidFill>
                  <a:prstClr val="black"/>
                </a:solidFill>
                <a:effectLst/>
                <a:uLnTx/>
                <a:uFillTx/>
                <a:latin typeface="Calibri"/>
                <a:ea typeface="+mn-ea"/>
                <a:cs typeface="+mn-cs"/>
              </a:rPr>
              <a:t>vodovodnih</a:t>
            </a:r>
            <a:r>
              <a:rPr kumimoji="0" lang="en-US" sz="1600" b="0" i="0" u="none" strike="noStrike" kern="1200" cap="none" spc="0" normalizeH="0" baseline="0" noProof="0" dirty="0">
                <a:ln>
                  <a:noFill/>
                </a:ln>
                <a:solidFill>
                  <a:prstClr val="black"/>
                </a:solidFill>
                <a:effectLst/>
                <a:uLnTx/>
                <a:uFillTx/>
                <a:latin typeface="Calibri"/>
                <a:ea typeface="+mn-ea"/>
                <a:cs typeface="+mn-cs"/>
              </a:rPr>
              <a:t> </a:t>
            </a:r>
            <a:r>
              <a:rPr kumimoji="0" lang="en-US" sz="1600" b="0" i="0" u="none" strike="noStrike" kern="1200" cap="none" spc="0" normalizeH="0" baseline="0" noProof="0" dirty="0" err="1">
                <a:ln>
                  <a:noFill/>
                </a:ln>
                <a:solidFill>
                  <a:prstClr val="black"/>
                </a:solidFill>
                <a:effectLst/>
                <a:uLnTx/>
                <a:uFillTx/>
                <a:latin typeface="Calibri"/>
                <a:ea typeface="+mn-ea"/>
                <a:cs typeface="+mn-cs"/>
              </a:rPr>
              <a:t>cevi</a:t>
            </a:r>
            <a:r>
              <a:rPr kumimoji="0" lang="en-US" sz="1600" b="0" i="0" u="none" strike="noStrike" kern="1200" cap="none" spc="0" normalizeH="0" baseline="0" noProof="0" dirty="0">
                <a:ln>
                  <a:noFill/>
                </a:ln>
                <a:solidFill>
                  <a:prstClr val="black"/>
                </a:solidFill>
                <a:effectLst/>
                <a:uLnTx/>
                <a:uFillTx/>
                <a:latin typeface="Calibri"/>
                <a:ea typeface="+mn-ea"/>
                <a:cs typeface="+mn-cs"/>
              </a:rPr>
              <a:t>: 91,6 km</a:t>
            </a:r>
          </a:p>
          <a:p>
            <a:pPr marL="455612" marR="0" lvl="0" indent="-285750" algn="l" defTabSz="914400" rtl="0" eaLnBrk="1" fontAlgn="base" latinLnBrk="0" hangingPunct="1">
              <a:lnSpc>
                <a:spcPct val="90000"/>
              </a:lnSpc>
              <a:spcBef>
                <a:spcPct val="20000"/>
              </a:spcBef>
              <a:spcAft>
                <a:spcPct val="0"/>
              </a:spcAft>
              <a:buClr>
                <a:srgbClr val="2B9938"/>
              </a:buClr>
              <a:buSzPct val="100000"/>
              <a:buFont typeface="Arial" panose="020B0604020202020204" pitchFamily="34" charset="0"/>
              <a:buChar char="•"/>
              <a:tabLst>
                <a:tab pos="182563" algn="l"/>
              </a:tabLst>
              <a:defRPr/>
            </a:pPr>
            <a:r>
              <a:rPr kumimoji="0" lang="en-US" sz="1600" b="0" i="0" u="none" strike="noStrike" kern="1200" cap="none" spc="0" normalizeH="0" baseline="0" noProof="0" dirty="0" err="1">
                <a:ln>
                  <a:noFill/>
                </a:ln>
                <a:solidFill>
                  <a:prstClr val="black"/>
                </a:solidFill>
                <a:effectLst/>
                <a:uLnTx/>
                <a:uFillTx/>
                <a:latin typeface="Calibri"/>
                <a:ea typeface="+mn-ea"/>
                <a:cs typeface="+mn-cs"/>
              </a:rPr>
              <a:t>število</a:t>
            </a:r>
            <a:r>
              <a:rPr kumimoji="0" lang="en-US" sz="1600" b="0" i="0" u="none" strike="noStrike" kern="1200" cap="none" spc="0" normalizeH="0" baseline="0" noProof="0" dirty="0">
                <a:ln>
                  <a:noFill/>
                </a:ln>
                <a:solidFill>
                  <a:prstClr val="black"/>
                </a:solidFill>
                <a:effectLst/>
                <a:uLnTx/>
                <a:uFillTx/>
                <a:latin typeface="Calibri"/>
                <a:ea typeface="+mn-ea"/>
                <a:cs typeface="+mn-cs"/>
              </a:rPr>
              <a:t> </a:t>
            </a:r>
            <a:r>
              <a:rPr kumimoji="0" lang="en-US" sz="1600" b="0" i="0" u="none" strike="noStrike" kern="1200" cap="none" spc="0" normalizeH="0" baseline="0" noProof="0" dirty="0" err="1">
                <a:ln>
                  <a:noFill/>
                </a:ln>
                <a:solidFill>
                  <a:prstClr val="black"/>
                </a:solidFill>
                <a:effectLst/>
                <a:uLnTx/>
                <a:uFillTx/>
                <a:latin typeface="Calibri"/>
                <a:ea typeface="+mn-ea"/>
                <a:cs typeface="+mn-cs"/>
              </a:rPr>
              <a:t>hidrantov</a:t>
            </a:r>
            <a:r>
              <a:rPr kumimoji="0" lang="en-US" sz="1600" b="0" i="0" u="none" strike="noStrike" kern="1200" cap="none" spc="0" normalizeH="0" baseline="0" noProof="0" dirty="0">
                <a:ln>
                  <a:noFill/>
                </a:ln>
                <a:solidFill>
                  <a:prstClr val="black"/>
                </a:solidFill>
                <a:effectLst/>
                <a:uLnTx/>
                <a:uFillTx/>
                <a:latin typeface="Calibri"/>
                <a:ea typeface="+mn-ea"/>
                <a:cs typeface="+mn-cs"/>
              </a:rPr>
              <a:t>: 356</a:t>
            </a:r>
          </a:p>
          <a:p>
            <a:pPr marL="455612" marR="0" lvl="0" indent="-285750" algn="l" defTabSz="914400" rtl="0" eaLnBrk="1" fontAlgn="base" latinLnBrk="0" hangingPunct="1">
              <a:lnSpc>
                <a:spcPct val="90000"/>
              </a:lnSpc>
              <a:spcBef>
                <a:spcPct val="20000"/>
              </a:spcBef>
              <a:spcAft>
                <a:spcPct val="0"/>
              </a:spcAft>
              <a:buClr>
                <a:srgbClr val="2B9938"/>
              </a:buClr>
              <a:buSzPct val="100000"/>
              <a:buFont typeface="Arial" panose="020B0604020202020204" pitchFamily="34" charset="0"/>
              <a:buChar char="•"/>
              <a:tabLst>
                <a:tab pos="182563" algn="l"/>
              </a:tabLst>
              <a:defRPr/>
            </a:pPr>
            <a:r>
              <a:rPr kumimoji="0" lang="en-US" sz="1600" b="0" i="0" u="none" strike="noStrike" kern="1200" cap="none" spc="0" normalizeH="0" baseline="0" noProof="0" dirty="0" err="1">
                <a:ln>
                  <a:noFill/>
                </a:ln>
                <a:solidFill>
                  <a:prstClr val="black"/>
                </a:solidFill>
                <a:effectLst/>
                <a:uLnTx/>
                <a:uFillTx/>
                <a:latin typeface="Calibri"/>
                <a:ea typeface="+mn-ea"/>
                <a:cs typeface="+mn-cs"/>
              </a:rPr>
              <a:t>število</a:t>
            </a:r>
            <a:r>
              <a:rPr kumimoji="0" lang="en-US" sz="1600" b="0" i="0" u="none" strike="noStrike" kern="1200" cap="none" spc="0" normalizeH="0" baseline="0" noProof="0" dirty="0">
                <a:ln>
                  <a:noFill/>
                </a:ln>
                <a:solidFill>
                  <a:prstClr val="black"/>
                </a:solidFill>
                <a:effectLst/>
                <a:uLnTx/>
                <a:uFillTx/>
                <a:latin typeface="Calibri"/>
                <a:ea typeface="+mn-ea"/>
                <a:cs typeface="+mn-cs"/>
              </a:rPr>
              <a:t> </a:t>
            </a:r>
            <a:r>
              <a:rPr kumimoji="0" lang="en-US" sz="1600" b="0" i="0" u="none" strike="noStrike" kern="1200" cap="none" spc="0" normalizeH="0" baseline="0" noProof="0" dirty="0" err="1">
                <a:ln>
                  <a:noFill/>
                </a:ln>
                <a:solidFill>
                  <a:prstClr val="black"/>
                </a:solidFill>
                <a:effectLst/>
                <a:uLnTx/>
                <a:uFillTx/>
                <a:latin typeface="Calibri"/>
                <a:ea typeface="+mn-ea"/>
                <a:cs typeface="+mn-cs"/>
              </a:rPr>
              <a:t>vodohranov</a:t>
            </a:r>
            <a:r>
              <a:rPr kumimoji="0" lang="en-US" sz="1600" b="0" i="0" u="none" strike="noStrike" kern="1200" cap="none" spc="0" normalizeH="0" baseline="0" noProof="0" dirty="0">
                <a:ln>
                  <a:noFill/>
                </a:ln>
                <a:solidFill>
                  <a:prstClr val="black"/>
                </a:solidFill>
                <a:effectLst/>
                <a:uLnTx/>
                <a:uFillTx/>
                <a:latin typeface="Calibri"/>
                <a:ea typeface="+mn-ea"/>
                <a:cs typeface="+mn-cs"/>
              </a:rPr>
              <a:t>: 3</a:t>
            </a:r>
          </a:p>
          <a:p>
            <a:pPr marL="455612" marR="0" lvl="0" indent="-285750" algn="l" defTabSz="914400" rtl="0" eaLnBrk="1" fontAlgn="base" latinLnBrk="0" hangingPunct="1">
              <a:lnSpc>
                <a:spcPct val="90000"/>
              </a:lnSpc>
              <a:spcBef>
                <a:spcPct val="20000"/>
              </a:spcBef>
              <a:spcAft>
                <a:spcPct val="0"/>
              </a:spcAft>
              <a:buClr>
                <a:srgbClr val="2B9938"/>
              </a:buClr>
              <a:buSzPct val="100000"/>
              <a:buFont typeface="Arial" panose="020B0604020202020204" pitchFamily="34" charset="0"/>
              <a:buChar char="•"/>
              <a:tabLst>
                <a:tab pos="182563" algn="l"/>
              </a:tabLst>
              <a:defRPr/>
            </a:pPr>
            <a:endParaRPr kumimoji="0" lang="en-US" sz="1600" b="0" i="0" u="none" strike="noStrike" kern="1200" cap="none" spc="0" normalizeH="0" baseline="0" noProof="0" dirty="0">
              <a:ln>
                <a:noFill/>
              </a:ln>
              <a:solidFill>
                <a:prstClr val="black"/>
              </a:solidFill>
              <a:effectLst/>
              <a:uLnTx/>
              <a:uFillTx/>
              <a:latin typeface="Calibri"/>
              <a:ea typeface="+mn-ea"/>
              <a:cs typeface="+mn-cs"/>
            </a:endParaRPr>
          </a:p>
          <a:p>
            <a:pPr marL="455612" marR="0" lvl="0" indent="-285750" algn="l" defTabSz="914400" rtl="0" eaLnBrk="1" fontAlgn="base" latinLnBrk="0" hangingPunct="1">
              <a:lnSpc>
                <a:spcPct val="90000"/>
              </a:lnSpc>
              <a:spcBef>
                <a:spcPct val="20000"/>
              </a:spcBef>
              <a:spcAft>
                <a:spcPct val="0"/>
              </a:spcAft>
              <a:buClr>
                <a:srgbClr val="2B9938"/>
              </a:buClr>
              <a:buSzPct val="100000"/>
              <a:buFont typeface="Arial" panose="020B0604020202020204" pitchFamily="34" charset="0"/>
              <a:buChar char="•"/>
              <a:tabLst>
                <a:tab pos="182563" algn="l"/>
              </a:tabLst>
              <a:defRPr/>
            </a:pPr>
            <a:r>
              <a:rPr kumimoji="0" lang="en-US" sz="1600" b="0" i="0" u="none" strike="noStrike" kern="1200" cap="none" spc="0" normalizeH="0" baseline="0" noProof="0" dirty="0" err="1">
                <a:ln>
                  <a:noFill/>
                </a:ln>
                <a:solidFill>
                  <a:prstClr val="black"/>
                </a:solidFill>
                <a:effectLst/>
                <a:uLnTx/>
                <a:uFillTx/>
                <a:latin typeface="Calibri"/>
                <a:ea typeface="+mn-ea"/>
                <a:cs typeface="+mn-cs"/>
              </a:rPr>
              <a:t>povprečna</a:t>
            </a:r>
            <a:r>
              <a:rPr kumimoji="0" lang="en-US" sz="1600" b="0" i="0" u="none" strike="noStrike" kern="1200" cap="none" spc="0" normalizeH="0" baseline="0" noProof="0" dirty="0">
                <a:ln>
                  <a:noFill/>
                </a:ln>
                <a:solidFill>
                  <a:prstClr val="black"/>
                </a:solidFill>
                <a:effectLst/>
                <a:uLnTx/>
                <a:uFillTx/>
                <a:latin typeface="Calibri"/>
                <a:ea typeface="+mn-ea"/>
                <a:cs typeface="+mn-cs"/>
              </a:rPr>
              <a:t> starost </a:t>
            </a:r>
            <a:r>
              <a:rPr kumimoji="0" lang="en-US" sz="1600" b="0" i="0" u="none" strike="noStrike" kern="1200" cap="none" spc="0" normalizeH="0" baseline="0" noProof="0" dirty="0" err="1">
                <a:ln>
                  <a:noFill/>
                </a:ln>
                <a:solidFill>
                  <a:prstClr val="black"/>
                </a:solidFill>
                <a:effectLst/>
                <a:uLnTx/>
                <a:uFillTx/>
                <a:latin typeface="Calibri"/>
                <a:ea typeface="+mn-ea"/>
                <a:cs typeface="+mn-cs"/>
              </a:rPr>
              <a:t>omrežja</a:t>
            </a:r>
            <a:r>
              <a:rPr kumimoji="0" lang="en-US" sz="1600" b="0" i="0" u="none" strike="noStrike" kern="1200" cap="none" spc="0" normalizeH="0" baseline="0" noProof="0" dirty="0">
                <a:ln>
                  <a:noFill/>
                </a:ln>
                <a:solidFill>
                  <a:prstClr val="black"/>
                </a:solidFill>
                <a:effectLst/>
                <a:uLnTx/>
                <a:uFillTx/>
                <a:latin typeface="Calibri"/>
                <a:ea typeface="+mn-ea"/>
                <a:cs typeface="+mn-cs"/>
              </a:rPr>
              <a:t>: 22 let</a:t>
            </a:r>
          </a:p>
          <a:p>
            <a:pPr marL="455612" marR="0" lvl="0" indent="-285750" algn="l" defTabSz="914400" rtl="0" eaLnBrk="1" fontAlgn="base" latinLnBrk="0" hangingPunct="1">
              <a:lnSpc>
                <a:spcPct val="90000"/>
              </a:lnSpc>
              <a:spcBef>
                <a:spcPct val="20000"/>
              </a:spcBef>
              <a:spcAft>
                <a:spcPct val="0"/>
              </a:spcAft>
              <a:buClr>
                <a:srgbClr val="2B9938"/>
              </a:buClr>
              <a:buSzPct val="100000"/>
              <a:buFont typeface="Arial" panose="020B0604020202020204" pitchFamily="34" charset="0"/>
              <a:buChar char="•"/>
              <a:tabLst>
                <a:tab pos="182563" algn="l"/>
              </a:tabLst>
              <a:defRPr/>
            </a:pPr>
            <a:r>
              <a:rPr kumimoji="0" lang="en-US" sz="1600" b="0" i="0" u="none" strike="noStrike" kern="1200" cap="none" spc="0" normalizeH="0" baseline="0" noProof="0" dirty="0" err="1">
                <a:ln>
                  <a:noFill/>
                </a:ln>
                <a:solidFill>
                  <a:prstClr val="black"/>
                </a:solidFill>
                <a:effectLst/>
                <a:uLnTx/>
                <a:uFillTx/>
                <a:latin typeface="Calibri"/>
                <a:ea typeface="+mn-ea"/>
                <a:cs typeface="+mn-cs"/>
              </a:rPr>
              <a:t>najstarejša</a:t>
            </a:r>
            <a:r>
              <a:rPr kumimoji="0" lang="en-US" sz="1600" b="0" i="0" u="none" strike="noStrike" kern="1200" cap="none" spc="0" normalizeH="0" baseline="0" noProof="0" dirty="0">
                <a:ln>
                  <a:noFill/>
                </a:ln>
                <a:solidFill>
                  <a:prstClr val="black"/>
                </a:solidFill>
                <a:effectLst/>
                <a:uLnTx/>
                <a:uFillTx/>
                <a:latin typeface="Calibri"/>
                <a:ea typeface="+mn-ea"/>
                <a:cs typeface="+mn-cs"/>
              </a:rPr>
              <a:t> </a:t>
            </a:r>
            <a:r>
              <a:rPr kumimoji="0" lang="en-US" sz="1600" b="0" i="0" u="none" strike="noStrike" kern="1200" cap="none" spc="0" normalizeH="0" baseline="0" noProof="0" dirty="0" err="1">
                <a:ln>
                  <a:noFill/>
                </a:ln>
                <a:solidFill>
                  <a:prstClr val="black"/>
                </a:solidFill>
                <a:effectLst/>
                <a:uLnTx/>
                <a:uFillTx/>
                <a:latin typeface="Calibri"/>
                <a:ea typeface="+mn-ea"/>
                <a:cs typeface="+mn-cs"/>
              </a:rPr>
              <a:t>cev</a:t>
            </a:r>
            <a:r>
              <a:rPr kumimoji="0" lang="en-US" sz="1600" b="0" i="0" u="none" strike="noStrike" kern="1200" cap="none" spc="0" normalizeH="0" baseline="0" noProof="0" dirty="0">
                <a:ln>
                  <a:noFill/>
                </a:ln>
                <a:solidFill>
                  <a:prstClr val="black"/>
                </a:solidFill>
                <a:effectLst/>
                <a:uLnTx/>
                <a:uFillTx/>
                <a:latin typeface="Calibri"/>
                <a:ea typeface="+mn-ea"/>
                <a:cs typeface="+mn-cs"/>
              </a:rPr>
              <a:t>: l. 1912</a:t>
            </a:r>
          </a:p>
          <a:p>
            <a:pPr marL="455612" marR="0" lvl="0" indent="-285750" algn="l" defTabSz="914400" rtl="0" eaLnBrk="1" fontAlgn="base" latinLnBrk="0" hangingPunct="1">
              <a:lnSpc>
                <a:spcPct val="90000"/>
              </a:lnSpc>
              <a:spcBef>
                <a:spcPct val="20000"/>
              </a:spcBef>
              <a:spcAft>
                <a:spcPct val="0"/>
              </a:spcAft>
              <a:buClr>
                <a:srgbClr val="2B9938"/>
              </a:buClr>
              <a:buSzPct val="100000"/>
              <a:buFont typeface="Arial" panose="020B0604020202020204" pitchFamily="34" charset="0"/>
              <a:buChar char="•"/>
              <a:tabLst>
                <a:tab pos="182563" algn="l"/>
              </a:tabLst>
              <a:defRPr/>
            </a:pPr>
            <a:r>
              <a:rPr kumimoji="0" lang="en-US" sz="1600" b="0" i="0" u="none" strike="noStrike" kern="1200" cap="none" spc="0" normalizeH="0" baseline="0" noProof="0" dirty="0">
                <a:ln>
                  <a:noFill/>
                </a:ln>
                <a:solidFill>
                  <a:prstClr val="black"/>
                </a:solidFill>
                <a:effectLst/>
                <a:uLnTx/>
                <a:uFillTx/>
                <a:latin typeface="Calibri"/>
                <a:ea typeface="+mn-ea"/>
                <a:cs typeface="+mn-cs"/>
              </a:rPr>
              <a:t>31,21% </a:t>
            </a:r>
            <a:r>
              <a:rPr kumimoji="0" lang="en-US" sz="1600" b="0" i="0" u="none" strike="noStrike" kern="1200" cap="none" spc="0" normalizeH="0" baseline="0" noProof="0" dirty="0" err="1">
                <a:ln>
                  <a:noFill/>
                </a:ln>
                <a:solidFill>
                  <a:prstClr val="black"/>
                </a:solidFill>
                <a:effectLst/>
                <a:uLnTx/>
                <a:uFillTx/>
                <a:latin typeface="Calibri"/>
                <a:ea typeface="+mn-ea"/>
                <a:cs typeface="+mn-cs"/>
              </a:rPr>
              <a:t>cevi</a:t>
            </a:r>
            <a:r>
              <a:rPr kumimoji="0" lang="en-US" sz="1600" b="0" i="0" u="none" strike="noStrike" kern="1200" cap="none" spc="0" normalizeH="0" baseline="0" noProof="0" dirty="0">
                <a:ln>
                  <a:noFill/>
                </a:ln>
                <a:solidFill>
                  <a:prstClr val="black"/>
                </a:solidFill>
                <a:effectLst/>
                <a:uLnTx/>
                <a:uFillTx/>
                <a:latin typeface="Calibri"/>
                <a:ea typeface="+mn-ea"/>
                <a:cs typeface="+mn-cs"/>
              </a:rPr>
              <a:t> </a:t>
            </a:r>
            <a:r>
              <a:rPr kumimoji="0" lang="en-US" sz="1600" b="0" i="0" u="none" strike="noStrike" kern="1200" cap="none" spc="0" normalizeH="0" baseline="0" noProof="0" dirty="0" err="1">
                <a:ln>
                  <a:noFill/>
                </a:ln>
                <a:solidFill>
                  <a:prstClr val="black"/>
                </a:solidFill>
                <a:effectLst/>
                <a:uLnTx/>
                <a:uFillTx/>
                <a:latin typeface="Calibri"/>
                <a:ea typeface="+mn-ea"/>
                <a:cs typeface="+mn-cs"/>
              </a:rPr>
              <a:t>presega</a:t>
            </a:r>
            <a:r>
              <a:rPr kumimoji="0" lang="en-US" sz="1600" b="0" i="0" u="none" strike="noStrike" kern="1200" cap="none" spc="0" normalizeH="0" baseline="0" noProof="0" dirty="0">
                <a:ln>
                  <a:noFill/>
                </a:ln>
                <a:solidFill>
                  <a:prstClr val="black"/>
                </a:solidFill>
                <a:effectLst/>
                <a:uLnTx/>
                <a:uFillTx/>
                <a:latin typeface="Calibri"/>
                <a:ea typeface="+mn-ea"/>
                <a:cs typeface="+mn-cs"/>
              </a:rPr>
              <a:t> </a:t>
            </a:r>
            <a:r>
              <a:rPr kumimoji="0" lang="en-US" sz="1600" b="0" i="0" u="none" strike="noStrike" kern="1200" cap="none" spc="0" normalizeH="0" baseline="0" noProof="0" dirty="0" err="1">
                <a:ln>
                  <a:noFill/>
                </a:ln>
                <a:solidFill>
                  <a:prstClr val="black"/>
                </a:solidFill>
                <a:effectLst/>
                <a:uLnTx/>
                <a:uFillTx/>
                <a:latin typeface="Calibri"/>
                <a:ea typeface="+mn-ea"/>
                <a:cs typeface="+mn-cs"/>
              </a:rPr>
              <a:t>življenjsko</a:t>
            </a:r>
            <a:r>
              <a:rPr kumimoji="0" lang="en-US" sz="1600" b="0" i="0" u="none" strike="noStrike" kern="1200" cap="none" spc="0" normalizeH="0" baseline="0" noProof="0" dirty="0">
                <a:ln>
                  <a:noFill/>
                </a:ln>
                <a:solidFill>
                  <a:prstClr val="black"/>
                </a:solidFill>
                <a:effectLst/>
                <a:uLnTx/>
                <a:uFillTx/>
                <a:latin typeface="Calibri"/>
                <a:ea typeface="+mn-ea"/>
                <a:cs typeface="+mn-cs"/>
              </a:rPr>
              <a:t> </a:t>
            </a:r>
            <a:r>
              <a:rPr kumimoji="0" lang="en-US" sz="1600" b="0" i="0" u="none" strike="noStrike" kern="1200" cap="none" spc="0" normalizeH="0" baseline="0" noProof="0" dirty="0" err="1">
                <a:ln>
                  <a:noFill/>
                </a:ln>
                <a:solidFill>
                  <a:prstClr val="black"/>
                </a:solidFill>
                <a:effectLst/>
                <a:uLnTx/>
                <a:uFillTx/>
                <a:latin typeface="Calibri"/>
                <a:ea typeface="+mn-ea"/>
                <a:cs typeface="+mn-cs"/>
              </a:rPr>
              <a:t>dobo</a:t>
            </a:r>
            <a:r>
              <a:rPr kumimoji="0" lang="en-US" sz="1600" b="0" i="0" u="none" strike="noStrike" kern="1200" cap="none" spc="0" normalizeH="0" baseline="0" noProof="0" dirty="0">
                <a:ln>
                  <a:noFill/>
                </a:ln>
                <a:solidFill>
                  <a:prstClr val="black"/>
                </a:solidFill>
                <a:effectLst/>
                <a:uLnTx/>
                <a:uFillTx/>
                <a:latin typeface="Calibri"/>
                <a:ea typeface="+mn-ea"/>
                <a:cs typeface="+mn-cs"/>
              </a:rPr>
              <a:t> (14,8% za več kot 10 let)</a:t>
            </a:r>
          </a:p>
          <a:p>
            <a:pPr marL="455612" marR="0" lvl="0" indent="-285750" algn="l" defTabSz="914400" rtl="0" eaLnBrk="1" fontAlgn="base" latinLnBrk="0" hangingPunct="1">
              <a:lnSpc>
                <a:spcPct val="90000"/>
              </a:lnSpc>
              <a:spcBef>
                <a:spcPct val="20000"/>
              </a:spcBef>
              <a:spcAft>
                <a:spcPct val="0"/>
              </a:spcAft>
              <a:buClr>
                <a:srgbClr val="2B9938"/>
              </a:buClr>
              <a:buSzPct val="100000"/>
              <a:buFont typeface="Arial" panose="020B0604020202020204" pitchFamily="34" charset="0"/>
              <a:buChar char="•"/>
              <a:tabLst>
                <a:tab pos="182563" algn="l"/>
              </a:tabLst>
              <a:defRPr/>
            </a:pPr>
            <a:endParaRPr kumimoji="0" lang="en-US" sz="1600" b="0" i="0" u="none" strike="noStrike" kern="1200" cap="none" spc="0" normalizeH="0" baseline="0" noProof="0" dirty="0">
              <a:ln>
                <a:noFill/>
              </a:ln>
              <a:solidFill>
                <a:prstClr val="black"/>
              </a:solidFill>
              <a:effectLst/>
              <a:uLnTx/>
              <a:uFillTx/>
              <a:latin typeface="Calibri"/>
              <a:ea typeface="+mn-ea"/>
              <a:cs typeface="+mn-cs"/>
            </a:endParaRPr>
          </a:p>
          <a:p>
            <a:pPr marL="169862" marR="0" lvl="0" indent="0" algn="l" defTabSz="914400" rtl="0" eaLnBrk="1" fontAlgn="base" latinLnBrk="0" hangingPunct="1">
              <a:lnSpc>
                <a:spcPct val="90000"/>
              </a:lnSpc>
              <a:spcBef>
                <a:spcPct val="20000"/>
              </a:spcBef>
              <a:spcAft>
                <a:spcPct val="0"/>
              </a:spcAft>
              <a:buClr>
                <a:srgbClr val="2B9938"/>
              </a:buClr>
              <a:buSzPct val="100000"/>
              <a:buFontTx/>
              <a:buNone/>
              <a:tabLst>
                <a:tab pos="182563" algn="l"/>
              </a:tabLst>
              <a:defRPr/>
            </a:pPr>
            <a:r>
              <a:rPr kumimoji="0" lang="en-US" sz="1600" b="0" i="0" u="none" strike="noStrike" kern="1200" cap="none" spc="0" normalizeH="0" baseline="0" noProof="0" dirty="0" err="1">
                <a:ln>
                  <a:noFill/>
                </a:ln>
                <a:solidFill>
                  <a:prstClr val="black"/>
                </a:solidFill>
                <a:effectLst/>
                <a:uLnTx/>
                <a:uFillTx/>
                <a:latin typeface="Calibri"/>
                <a:ea typeface="+mn-ea"/>
                <a:cs typeface="+mn-cs"/>
              </a:rPr>
              <a:t>Cevi</a:t>
            </a:r>
            <a:r>
              <a:rPr kumimoji="0" lang="en-US" sz="1600" b="0" i="0" u="none" strike="noStrike" kern="1200" cap="none" spc="0" normalizeH="0" baseline="0" noProof="0" dirty="0">
                <a:ln>
                  <a:noFill/>
                </a:ln>
                <a:solidFill>
                  <a:prstClr val="black"/>
                </a:solidFill>
                <a:effectLst/>
                <a:uLnTx/>
                <a:uFillTx/>
                <a:latin typeface="Calibri"/>
                <a:ea typeface="+mn-ea"/>
                <a:cs typeface="+mn-cs"/>
              </a:rPr>
              <a:t> po </a:t>
            </a:r>
            <a:r>
              <a:rPr kumimoji="0" lang="en-US" sz="1600" b="0" i="0" u="none" strike="noStrike" kern="1200" cap="none" spc="0" normalizeH="0" baseline="0" noProof="0" dirty="0" err="1">
                <a:ln>
                  <a:noFill/>
                </a:ln>
                <a:solidFill>
                  <a:prstClr val="black"/>
                </a:solidFill>
                <a:effectLst/>
                <a:uLnTx/>
                <a:uFillTx/>
                <a:latin typeface="Calibri"/>
                <a:ea typeface="+mn-ea"/>
                <a:cs typeface="+mn-cs"/>
              </a:rPr>
              <a:t>vrsti</a:t>
            </a:r>
            <a:r>
              <a:rPr kumimoji="0" lang="en-US" sz="1600" b="0" i="0" u="none" strike="noStrike" kern="1200" cap="none" spc="0" normalizeH="0" baseline="0" noProof="0" dirty="0">
                <a:ln>
                  <a:noFill/>
                </a:ln>
                <a:solidFill>
                  <a:prstClr val="black"/>
                </a:solidFill>
                <a:effectLst/>
                <a:uLnTx/>
                <a:uFillTx/>
                <a:latin typeface="Calibri"/>
                <a:ea typeface="+mn-ea"/>
                <a:cs typeface="+mn-cs"/>
              </a:rPr>
              <a:t> </a:t>
            </a:r>
            <a:r>
              <a:rPr kumimoji="0" lang="en-US" sz="1600" b="0" i="0" u="none" strike="noStrike" kern="1200" cap="none" spc="0" normalizeH="0" baseline="0" noProof="0" dirty="0" err="1">
                <a:ln>
                  <a:noFill/>
                </a:ln>
                <a:solidFill>
                  <a:prstClr val="black"/>
                </a:solidFill>
                <a:effectLst/>
                <a:uLnTx/>
                <a:uFillTx/>
                <a:latin typeface="Calibri"/>
                <a:ea typeface="+mn-ea"/>
                <a:cs typeface="+mn-cs"/>
              </a:rPr>
              <a:t>materiala</a:t>
            </a:r>
            <a:endParaRPr kumimoji="0" lang="en-US" sz="1600" b="0" i="0" u="none" strike="noStrike" kern="1200" cap="none" spc="0" normalizeH="0" baseline="0" noProof="0" dirty="0">
              <a:ln>
                <a:noFill/>
              </a:ln>
              <a:solidFill>
                <a:prstClr val="black"/>
              </a:solidFill>
              <a:effectLst/>
              <a:uLnTx/>
              <a:uFillTx/>
              <a:latin typeface="Calibri"/>
              <a:ea typeface="+mn-ea"/>
              <a:cs typeface="+mn-cs"/>
            </a:endParaRPr>
          </a:p>
          <a:p>
            <a:pPr marL="455612" marR="0" lvl="0" indent="-285750" algn="l" defTabSz="914400" rtl="0" eaLnBrk="1" fontAlgn="base" latinLnBrk="0" hangingPunct="1">
              <a:lnSpc>
                <a:spcPct val="90000"/>
              </a:lnSpc>
              <a:spcBef>
                <a:spcPct val="20000"/>
              </a:spcBef>
              <a:spcAft>
                <a:spcPct val="0"/>
              </a:spcAft>
              <a:buClr>
                <a:srgbClr val="2B9938"/>
              </a:buClr>
              <a:buSzPct val="100000"/>
              <a:buFont typeface="Arial" panose="020B0604020202020204" pitchFamily="34" charset="0"/>
              <a:buChar char="•"/>
              <a:tabLst>
                <a:tab pos="182563" algn="l"/>
              </a:tabLst>
              <a:defRPr/>
            </a:pPr>
            <a:r>
              <a:rPr kumimoji="0" lang="en-US" sz="1600" b="0" i="0" u="none" strike="noStrike" kern="1200" cap="none" spc="0" normalizeH="0" baseline="0" noProof="0" dirty="0">
                <a:ln>
                  <a:noFill/>
                </a:ln>
                <a:solidFill>
                  <a:srgbClr val="FF0000"/>
                </a:solidFill>
                <a:effectLst/>
                <a:uLnTx/>
                <a:uFillTx/>
                <a:latin typeface="Calibri"/>
                <a:ea typeface="+mn-ea"/>
                <a:cs typeface="+mn-cs"/>
              </a:rPr>
              <a:t>5,76% </a:t>
            </a:r>
            <a:r>
              <a:rPr kumimoji="0" lang="en-US" sz="1600" b="0" i="0" u="none" strike="noStrike" kern="1200" cap="none" spc="0" normalizeH="0" baseline="0" noProof="0" dirty="0" err="1">
                <a:ln>
                  <a:noFill/>
                </a:ln>
                <a:solidFill>
                  <a:srgbClr val="FF0000"/>
                </a:solidFill>
                <a:effectLst/>
                <a:uLnTx/>
                <a:uFillTx/>
                <a:latin typeface="Calibri"/>
                <a:ea typeface="+mn-ea"/>
                <a:cs typeface="+mn-cs"/>
              </a:rPr>
              <a:t>azbestnih</a:t>
            </a:r>
            <a:r>
              <a:rPr kumimoji="0" lang="en-US" sz="1600" b="0" i="0" u="none" strike="noStrike" kern="1200" cap="none" spc="0" normalizeH="0" baseline="0" noProof="0" dirty="0">
                <a:ln>
                  <a:noFill/>
                </a:ln>
                <a:solidFill>
                  <a:srgbClr val="FF0000"/>
                </a:solidFill>
                <a:effectLst/>
                <a:uLnTx/>
                <a:uFillTx/>
                <a:latin typeface="Calibri"/>
                <a:ea typeface="+mn-ea"/>
                <a:cs typeface="+mn-cs"/>
              </a:rPr>
              <a:t> </a:t>
            </a:r>
            <a:r>
              <a:rPr kumimoji="0" lang="en-US" sz="1600" b="0" i="0" u="none" strike="noStrike" kern="1200" cap="none" spc="0" normalizeH="0" baseline="0" noProof="0" dirty="0" err="1">
                <a:ln>
                  <a:noFill/>
                </a:ln>
                <a:solidFill>
                  <a:srgbClr val="FF0000"/>
                </a:solidFill>
                <a:effectLst/>
                <a:uLnTx/>
                <a:uFillTx/>
                <a:latin typeface="Calibri"/>
                <a:ea typeface="+mn-ea"/>
                <a:cs typeface="+mn-cs"/>
              </a:rPr>
              <a:t>cevi</a:t>
            </a:r>
            <a:endParaRPr kumimoji="0" lang="en-US" sz="1600" b="0" i="0" u="none" strike="noStrike" kern="1200" cap="none" spc="0" normalizeH="0" baseline="0" noProof="0" dirty="0">
              <a:ln>
                <a:noFill/>
              </a:ln>
              <a:solidFill>
                <a:srgbClr val="FF0000"/>
              </a:solidFill>
              <a:effectLst/>
              <a:uLnTx/>
              <a:uFillTx/>
              <a:latin typeface="Calibri"/>
              <a:ea typeface="+mn-ea"/>
              <a:cs typeface="+mn-cs"/>
            </a:endParaRPr>
          </a:p>
          <a:p>
            <a:pPr marL="455612" marR="0" lvl="0" indent="-285750" algn="l" defTabSz="914400" rtl="0" eaLnBrk="1" fontAlgn="base" latinLnBrk="0" hangingPunct="1">
              <a:lnSpc>
                <a:spcPct val="90000"/>
              </a:lnSpc>
              <a:spcBef>
                <a:spcPct val="20000"/>
              </a:spcBef>
              <a:spcAft>
                <a:spcPct val="0"/>
              </a:spcAft>
              <a:buClr>
                <a:srgbClr val="2B9938"/>
              </a:buClr>
              <a:buSzPct val="100000"/>
              <a:buFont typeface="Arial" panose="020B0604020202020204" pitchFamily="34" charset="0"/>
              <a:buChar char="•"/>
              <a:tabLst>
                <a:tab pos="182563" algn="l"/>
              </a:tabLst>
              <a:defRPr/>
            </a:pPr>
            <a:r>
              <a:rPr kumimoji="0" lang="en-US" sz="1600" b="0" i="0" u="none" strike="noStrike" kern="1200" cap="none" spc="0" normalizeH="0" baseline="0" noProof="0" dirty="0">
                <a:ln>
                  <a:noFill/>
                </a:ln>
                <a:solidFill>
                  <a:prstClr val="black"/>
                </a:solidFill>
                <a:effectLst/>
                <a:uLnTx/>
                <a:uFillTx/>
                <a:latin typeface="Calibri"/>
                <a:ea typeface="+mn-ea"/>
                <a:cs typeface="+mn-cs"/>
              </a:rPr>
              <a:t>56,93 </a:t>
            </a:r>
            <a:r>
              <a:rPr kumimoji="0" lang="en-US" sz="1600" b="0" i="0" u="none" strike="noStrike" kern="1200" cap="none" spc="0" normalizeH="0" baseline="0" noProof="0" dirty="0" err="1">
                <a:ln>
                  <a:noFill/>
                </a:ln>
                <a:solidFill>
                  <a:prstClr val="black"/>
                </a:solidFill>
                <a:effectLst/>
                <a:uLnTx/>
                <a:uFillTx/>
                <a:latin typeface="Calibri"/>
                <a:ea typeface="+mn-ea"/>
                <a:cs typeface="+mn-cs"/>
              </a:rPr>
              <a:t>polietilen</a:t>
            </a:r>
            <a:endParaRPr kumimoji="0" lang="en-US" sz="1600" b="0" i="0" u="none" strike="noStrike" kern="1200" cap="none" spc="0" normalizeH="0" baseline="0" noProof="0" dirty="0">
              <a:ln>
                <a:noFill/>
              </a:ln>
              <a:solidFill>
                <a:prstClr val="black"/>
              </a:solidFill>
              <a:effectLst/>
              <a:uLnTx/>
              <a:uFillTx/>
              <a:latin typeface="Calibri"/>
              <a:ea typeface="+mn-ea"/>
              <a:cs typeface="+mn-cs"/>
            </a:endParaRPr>
          </a:p>
          <a:p>
            <a:pPr marL="455612" marR="0" lvl="0" indent="-285750" algn="l" defTabSz="914400" rtl="0" eaLnBrk="1" fontAlgn="base" latinLnBrk="0" hangingPunct="1">
              <a:lnSpc>
                <a:spcPct val="90000"/>
              </a:lnSpc>
              <a:spcBef>
                <a:spcPct val="20000"/>
              </a:spcBef>
              <a:spcAft>
                <a:spcPct val="0"/>
              </a:spcAft>
              <a:buClr>
                <a:srgbClr val="2B9938"/>
              </a:buClr>
              <a:buSzPct val="100000"/>
              <a:buFont typeface="Arial" panose="020B0604020202020204" pitchFamily="34" charset="0"/>
              <a:buChar char="•"/>
              <a:tabLst>
                <a:tab pos="182563" algn="l"/>
              </a:tabLst>
              <a:defRPr/>
            </a:pPr>
            <a:r>
              <a:rPr kumimoji="0" lang="en-US" sz="1600" b="0" i="0" u="none" strike="noStrike" kern="1200" cap="none" spc="0" normalizeH="0" baseline="0" noProof="0" dirty="0">
                <a:ln>
                  <a:noFill/>
                </a:ln>
                <a:solidFill>
                  <a:prstClr val="black"/>
                </a:solidFill>
                <a:effectLst/>
                <a:uLnTx/>
                <a:uFillTx/>
                <a:latin typeface="Calibri"/>
                <a:ea typeface="+mn-ea"/>
                <a:cs typeface="+mn-cs"/>
              </a:rPr>
              <a:t>25,76% nodularne </a:t>
            </a:r>
            <a:r>
              <a:rPr kumimoji="0" lang="en-US" sz="1600" b="0" i="0" u="none" strike="noStrike" kern="1200" cap="none" spc="0" normalizeH="0" baseline="0" noProof="0" dirty="0" err="1">
                <a:ln>
                  <a:noFill/>
                </a:ln>
                <a:solidFill>
                  <a:prstClr val="black"/>
                </a:solidFill>
                <a:effectLst/>
                <a:uLnTx/>
                <a:uFillTx/>
                <a:latin typeface="Calibri"/>
                <a:ea typeface="+mn-ea"/>
                <a:cs typeface="+mn-cs"/>
              </a:rPr>
              <a:t>litina</a:t>
            </a:r>
            <a:endParaRPr kumimoji="0" lang="en-US" sz="1600" b="0" i="0" u="none" strike="noStrike" kern="1200" cap="none" spc="0" normalizeH="0" baseline="0" noProof="0" dirty="0">
              <a:ln>
                <a:noFill/>
              </a:ln>
              <a:solidFill>
                <a:prstClr val="black"/>
              </a:solidFill>
              <a:effectLst/>
              <a:uLnTx/>
              <a:uFillTx/>
              <a:latin typeface="Calibri"/>
              <a:ea typeface="+mn-ea"/>
              <a:cs typeface="+mn-cs"/>
            </a:endParaRPr>
          </a:p>
          <a:p>
            <a:pPr marL="455612" marR="0" lvl="0" indent="-285750" algn="l" defTabSz="914400" rtl="0" eaLnBrk="1" fontAlgn="base" latinLnBrk="0" hangingPunct="1">
              <a:lnSpc>
                <a:spcPct val="90000"/>
              </a:lnSpc>
              <a:spcBef>
                <a:spcPct val="20000"/>
              </a:spcBef>
              <a:spcAft>
                <a:spcPct val="0"/>
              </a:spcAft>
              <a:buClr>
                <a:srgbClr val="2B9938"/>
              </a:buClr>
              <a:buSzPct val="100000"/>
              <a:buFont typeface="Arial" panose="020B0604020202020204" pitchFamily="34" charset="0"/>
              <a:buChar char="•"/>
              <a:tabLst>
                <a:tab pos="182563" algn="l"/>
              </a:tabLst>
              <a:defRPr/>
            </a:pPr>
            <a:r>
              <a:rPr kumimoji="0" lang="en-US" sz="1600" b="0" i="0" u="none" strike="noStrike" kern="1200" cap="none" spc="0" normalizeH="0" baseline="0" noProof="0" dirty="0">
                <a:ln>
                  <a:noFill/>
                </a:ln>
                <a:solidFill>
                  <a:prstClr val="black"/>
                </a:solidFill>
                <a:effectLst/>
                <a:uLnTx/>
                <a:uFillTx/>
                <a:latin typeface="Calibri"/>
                <a:ea typeface="+mn-ea"/>
                <a:cs typeface="+mn-cs"/>
              </a:rPr>
              <a:t>8,55% </a:t>
            </a:r>
            <a:r>
              <a:rPr kumimoji="0" lang="en-US" sz="1600" b="0" i="0" u="none" strike="noStrike" kern="1200" cap="none" spc="0" normalizeH="0" baseline="0" noProof="0" dirty="0" err="1">
                <a:ln>
                  <a:noFill/>
                </a:ln>
                <a:solidFill>
                  <a:prstClr val="black"/>
                </a:solidFill>
                <a:effectLst/>
                <a:uLnTx/>
                <a:uFillTx/>
                <a:latin typeface="Calibri"/>
                <a:ea typeface="+mn-ea"/>
                <a:cs typeface="+mn-cs"/>
              </a:rPr>
              <a:t>ostalo</a:t>
            </a:r>
            <a:endParaRPr kumimoji="0" lang="sl-SI" sz="18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98332400"/>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6F95342-F369-4D54-93FF-B85E8239D951}"/>
              </a:ext>
            </a:extLst>
          </p:cNvPr>
          <p:cNvSpPr/>
          <p:nvPr/>
        </p:nvSpPr>
        <p:spPr>
          <a:xfrm>
            <a:off x="633653" y="1131252"/>
            <a:ext cx="5163831" cy="1083374"/>
          </a:xfrm>
          <a:prstGeom prst="rect">
            <a:avLst/>
          </a:prstGeom>
        </p:spPr>
        <p:txBody>
          <a:bodyPr wrap="square">
            <a:spAutoFit/>
          </a:bodyPr>
          <a:lstStyle/>
          <a:p>
            <a:pPr marL="0" marR="0" lvl="0" indent="0" algn="l" defTabSz="914400" rtl="0" eaLnBrk="1" fontAlgn="auto" latinLnBrk="0" hangingPunct="1">
              <a:lnSpc>
                <a:spcPct val="100000"/>
              </a:lnSpc>
              <a:spcBef>
                <a:spcPct val="20000"/>
              </a:spcBef>
              <a:spcAft>
                <a:spcPts val="0"/>
              </a:spcAft>
              <a:buClrTx/>
              <a:buSzTx/>
              <a:buFontTx/>
              <a:buNone/>
              <a:tabLst/>
              <a:defRPr/>
            </a:pPr>
            <a:r>
              <a:rPr kumimoji="0" lang="en-US" sz="2600" b="0" i="0" u="none" strike="noStrike" kern="1200" cap="none" spc="0" normalizeH="0" baseline="0" noProof="0" dirty="0" err="1">
                <a:ln>
                  <a:noFill/>
                </a:ln>
                <a:solidFill>
                  <a:prstClr val="black"/>
                </a:solidFill>
                <a:effectLst/>
                <a:uLnTx/>
                <a:uFillTx/>
                <a:latin typeface="Calibri" pitchFamily="34" charset="0"/>
                <a:ea typeface="+mn-ea"/>
                <a:cs typeface="Arial" pitchFamily="34" charset="0"/>
              </a:rPr>
              <a:t>Vodovodno</a:t>
            </a:r>
            <a:r>
              <a:rPr kumimoji="0" lang="en-US" sz="2600" b="0" i="0" u="none" strike="noStrike" kern="1200" cap="none" spc="0" normalizeH="0" baseline="0" noProof="0" dirty="0">
                <a:ln>
                  <a:noFill/>
                </a:ln>
                <a:solidFill>
                  <a:prstClr val="black"/>
                </a:solidFill>
                <a:effectLst/>
                <a:uLnTx/>
                <a:uFillTx/>
                <a:latin typeface="Calibri" pitchFamily="34" charset="0"/>
                <a:ea typeface="+mn-ea"/>
                <a:cs typeface="Arial" pitchFamily="34" charset="0"/>
              </a:rPr>
              <a:t> </a:t>
            </a:r>
            <a:r>
              <a:rPr kumimoji="0" lang="en-US" sz="2600" b="0" i="0" u="none" strike="noStrike" kern="1200" cap="none" spc="0" normalizeH="0" baseline="0" noProof="0" dirty="0" err="1">
                <a:ln>
                  <a:noFill/>
                </a:ln>
                <a:solidFill>
                  <a:prstClr val="black"/>
                </a:solidFill>
                <a:effectLst/>
                <a:uLnTx/>
                <a:uFillTx/>
                <a:latin typeface="Calibri" pitchFamily="34" charset="0"/>
                <a:ea typeface="+mn-ea"/>
                <a:cs typeface="Arial" pitchFamily="34" charset="0"/>
              </a:rPr>
              <a:t>omrežje</a:t>
            </a:r>
            <a:endParaRPr kumimoji="0" lang="en-US" sz="2600" b="0" i="0" u="none" strike="noStrike" kern="1200" cap="none" spc="0" normalizeH="0" baseline="0" noProof="0" dirty="0">
              <a:ln>
                <a:noFill/>
              </a:ln>
              <a:solidFill>
                <a:prstClr val="black"/>
              </a:solidFill>
              <a:effectLst/>
              <a:uLnTx/>
              <a:uFillTx/>
              <a:latin typeface="Calibri" pitchFamily="34" charset="0"/>
              <a:ea typeface="+mn-ea"/>
              <a:cs typeface="Arial" pitchFamily="34" charset="0"/>
            </a:endParaRPr>
          </a:p>
          <a:p>
            <a:pPr marL="0" marR="0" lvl="0" indent="0" algn="l" defTabSz="914400" rtl="0" eaLnBrk="1" fontAlgn="auto" latinLnBrk="0" hangingPunct="1">
              <a:lnSpc>
                <a:spcPct val="100000"/>
              </a:lnSpc>
              <a:spcBef>
                <a:spcPct val="20000"/>
              </a:spcBef>
              <a:spcAft>
                <a:spcPts val="0"/>
              </a:spcAft>
              <a:buClrTx/>
              <a:buSzTx/>
              <a:buFontTx/>
              <a:buNone/>
              <a:tabLst/>
              <a:defRPr/>
            </a:pPr>
            <a:r>
              <a:rPr kumimoji="0" lang="en-US" sz="1600" b="0" i="0" u="none" strike="noStrike" kern="1200" cap="none" spc="0" normalizeH="0" baseline="0" noProof="0" dirty="0">
                <a:ln>
                  <a:noFill/>
                </a:ln>
                <a:solidFill>
                  <a:srgbClr val="F79646">
                    <a:lumMod val="75000"/>
                  </a:srgbClr>
                </a:solidFill>
                <a:effectLst/>
                <a:uLnTx/>
                <a:uFillTx/>
                <a:latin typeface="Calibri" pitchFamily="34" charset="0"/>
                <a:ea typeface="+mn-ea"/>
                <a:cs typeface="Arial" pitchFamily="34" charset="0"/>
              </a:rPr>
              <a:t>Starost </a:t>
            </a:r>
            <a:r>
              <a:rPr kumimoji="0" lang="en-US" sz="1600" b="0" i="0" u="none" strike="noStrike" kern="1200" cap="none" spc="0" normalizeH="0" baseline="0" noProof="0" dirty="0" err="1">
                <a:ln>
                  <a:noFill/>
                </a:ln>
                <a:solidFill>
                  <a:srgbClr val="F79646">
                    <a:lumMod val="75000"/>
                  </a:srgbClr>
                </a:solidFill>
                <a:effectLst/>
                <a:uLnTx/>
                <a:uFillTx/>
                <a:latin typeface="Calibri" pitchFamily="34" charset="0"/>
                <a:ea typeface="+mn-ea"/>
                <a:cs typeface="Arial" pitchFamily="34" charset="0"/>
              </a:rPr>
              <a:t>omrežja</a:t>
            </a:r>
            <a:r>
              <a:rPr kumimoji="0" lang="en-US" sz="1600" b="0" i="0" u="none" strike="noStrike" kern="1200" cap="none" spc="0" normalizeH="0" baseline="0" noProof="0" dirty="0">
                <a:ln>
                  <a:noFill/>
                </a:ln>
                <a:solidFill>
                  <a:srgbClr val="F79646">
                    <a:lumMod val="75000"/>
                  </a:srgbClr>
                </a:solidFill>
                <a:effectLst/>
                <a:uLnTx/>
                <a:uFillTx/>
                <a:latin typeface="Calibri" pitchFamily="34" charset="0"/>
                <a:ea typeface="+mn-ea"/>
                <a:cs typeface="Arial" pitchFamily="34" charset="0"/>
              </a:rPr>
              <a:t> na </a:t>
            </a:r>
            <a:r>
              <a:rPr kumimoji="0" lang="en-US" sz="1600" b="0" i="0" u="none" strike="noStrike" kern="1200" cap="none" spc="0" normalizeH="0" baseline="0" noProof="0" dirty="0" err="1">
                <a:ln>
                  <a:noFill/>
                </a:ln>
                <a:solidFill>
                  <a:srgbClr val="F79646">
                    <a:lumMod val="75000"/>
                  </a:srgbClr>
                </a:solidFill>
                <a:effectLst/>
                <a:uLnTx/>
                <a:uFillTx/>
                <a:latin typeface="Calibri" pitchFamily="34" charset="0"/>
                <a:ea typeface="+mn-ea"/>
                <a:cs typeface="Arial" pitchFamily="34" charset="0"/>
              </a:rPr>
              <a:t>območjih</a:t>
            </a:r>
            <a:r>
              <a:rPr kumimoji="0" lang="en-US" sz="1600" b="0" i="0" u="none" strike="noStrike" kern="1200" cap="none" spc="0" normalizeH="0" baseline="0" noProof="0" dirty="0">
                <a:ln>
                  <a:noFill/>
                </a:ln>
                <a:solidFill>
                  <a:srgbClr val="F79646">
                    <a:lumMod val="75000"/>
                  </a:srgbClr>
                </a:solidFill>
                <a:effectLst/>
                <a:uLnTx/>
                <a:uFillTx/>
                <a:latin typeface="Calibri" pitchFamily="34" charset="0"/>
                <a:ea typeface="+mn-ea"/>
                <a:cs typeface="Arial" pitchFamily="34" charset="0"/>
              </a:rPr>
              <a:t> </a:t>
            </a:r>
            <a:r>
              <a:rPr kumimoji="0" lang="en-US" sz="1600" b="0" i="0" u="none" strike="noStrike" kern="1200" cap="none" spc="0" normalizeH="0" baseline="0" noProof="0" dirty="0" err="1">
                <a:ln>
                  <a:noFill/>
                </a:ln>
                <a:solidFill>
                  <a:srgbClr val="F79646">
                    <a:lumMod val="75000"/>
                  </a:srgbClr>
                </a:solidFill>
                <a:effectLst/>
                <a:uLnTx/>
                <a:uFillTx/>
                <a:latin typeface="Calibri" pitchFamily="34" charset="0"/>
                <a:ea typeface="+mn-ea"/>
                <a:cs typeface="Arial" pitchFamily="34" charset="0"/>
              </a:rPr>
              <a:t>nepozidanih</a:t>
            </a:r>
            <a:r>
              <a:rPr kumimoji="0" lang="en-US" sz="1600" b="0" i="0" u="none" strike="noStrike" kern="1200" cap="none" spc="0" normalizeH="0" baseline="0" noProof="0" dirty="0">
                <a:ln>
                  <a:noFill/>
                </a:ln>
                <a:solidFill>
                  <a:srgbClr val="F79646">
                    <a:lumMod val="75000"/>
                  </a:srgbClr>
                </a:solidFill>
                <a:effectLst/>
                <a:uLnTx/>
                <a:uFillTx/>
                <a:latin typeface="Calibri" pitchFamily="34" charset="0"/>
                <a:ea typeface="+mn-ea"/>
                <a:cs typeface="Arial" pitchFamily="34" charset="0"/>
              </a:rPr>
              <a:t> stavbnih zemljišč</a:t>
            </a:r>
          </a:p>
          <a:p>
            <a:pPr marL="0" marR="0" lvl="0" indent="0" algn="l" defTabSz="914400" rtl="0" eaLnBrk="1" fontAlgn="auto" latinLnBrk="0" hangingPunct="1">
              <a:lnSpc>
                <a:spcPct val="100000"/>
              </a:lnSpc>
              <a:spcBef>
                <a:spcPct val="20000"/>
              </a:spcBef>
              <a:spcAft>
                <a:spcPts val="0"/>
              </a:spcAft>
              <a:buClrTx/>
              <a:buSzTx/>
              <a:buFontTx/>
              <a:buNone/>
              <a:tabLst/>
              <a:defRPr/>
            </a:pPr>
            <a:endParaRPr kumimoji="0" lang="sl-SI" sz="1600" b="0" i="0" u="none" strike="noStrike" kern="1200" cap="none" spc="0" normalizeH="0" baseline="0" noProof="0" dirty="0">
              <a:ln>
                <a:noFill/>
              </a:ln>
              <a:solidFill>
                <a:srgbClr val="F79646">
                  <a:lumMod val="75000"/>
                </a:srgbClr>
              </a:solidFill>
              <a:effectLst/>
              <a:uLnTx/>
              <a:uFillTx/>
              <a:latin typeface="Calibri" pitchFamily="34" charset="0"/>
              <a:ea typeface="+mn-ea"/>
              <a:cs typeface="Arial" pitchFamily="34" charset="0"/>
            </a:endParaRPr>
          </a:p>
        </p:txBody>
      </p:sp>
      <p:pic>
        <p:nvPicPr>
          <p:cNvPr id="6" name="Picture 6">
            <a:extLst>
              <a:ext uri="{FF2B5EF4-FFF2-40B4-BE49-F238E27FC236}">
                <a16:creationId xmlns:a16="http://schemas.microsoft.com/office/drawing/2014/main" id="{2236F885-BD99-40BA-B0CF-88E3B14242C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26829" y="195798"/>
            <a:ext cx="1212513" cy="565201"/>
          </a:xfrm>
          <a:prstGeom prst="rect">
            <a:avLst/>
          </a:prstGeom>
        </p:spPr>
      </p:pic>
      <p:pic>
        <p:nvPicPr>
          <p:cNvPr id="9" name="Picture 7">
            <a:extLst>
              <a:ext uri="{FF2B5EF4-FFF2-40B4-BE49-F238E27FC236}">
                <a16:creationId xmlns:a16="http://schemas.microsoft.com/office/drawing/2014/main" id="{564FF858-598B-4B6C-BBAC-0B1999B6502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39342" y="313749"/>
            <a:ext cx="823250" cy="329300"/>
          </a:xfrm>
          <a:prstGeom prst="rect">
            <a:avLst/>
          </a:prstGeom>
        </p:spPr>
      </p:pic>
      <p:graphicFrame>
        <p:nvGraphicFramePr>
          <p:cNvPr id="11" name="Chart 10">
            <a:extLst>
              <a:ext uri="{FF2B5EF4-FFF2-40B4-BE49-F238E27FC236}">
                <a16:creationId xmlns:a16="http://schemas.microsoft.com/office/drawing/2014/main" id="{BB6AB52A-94E8-4EBB-9B02-73D238406C22}"/>
              </a:ext>
            </a:extLst>
          </p:cNvPr>
          <p:cNvGraphicFramePr>
            <a:graphicFrameLocks/>
          </p:cNvGraphicFramePr>
          <p:nvPr/>
        </p:nvGraphicFramePr>
        <p:xfrm>
          <a:off x="0" y="1932495"/>
          <a:ext cx="9144000" cy="4925505"/>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859074273"/>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6F95342-F369-4D54-93FF-B85E8239D951}"/>
              </a:ext>
            </a:extLst>
          </p:cNvPr>
          <p:cNvSpPr/>
          <p:nvPr/>
        </p:nvSpPr>
        <p:spPr>
          <a:xfrm>
            <a:off x="633653" y="1131252"/>
            <a:ext cx="8328939" cy="787908"/>
          </a:xfrm>
          <a:prstGeom prst="rect">
            <a:avLst/>
          </a:prstGeom>
        </p:spPr>
        <p:txBody>
          <a:bodyPr wrap="square">
            <a:spAutoFit/>
          </a:bodyPr>
          <a:lstStyle/>
          <a:p>
            <a:pPr marL="0" marR="0" lvl="0" indent="0" algn="l" defTabSz="914400" rtl="0" eaLnBrk="1" fontAlgn="auto" latinLnBrk="0" hangingPunct="1">
              <a:lnSpc>
                <a:spcPct val="100000"/>
              </a:lnSpc>
              <a:spcBef>
                <a:spcPct val="20000"/>
              </a:spcBef>
              <a:spcAft>
                <a:spcPts val="0"/>
              </a:spcAft>
              <a:buClrTx/>
              <a:buSzTx/>
              <a:buFontTx/>
              <a:buNone/>
              <a:tabLst/>
              <a:defRPr/>
            </a:pPr>
            <a:r>
              <a:rPr kumimoji="0" lang="en-US" sz="2600" b="0" i="0" u="none" strike="noStrike" kern="1200" cap="none" spc="0" normalizeH="0" baseline="0" noProof="0" dirty="0" err="1">
                <a:ln>
                  <a:noFill/>
                </a:ln>
                <a:solidFill>
                  <a:prstClr val="black"/>
                </a:solidFill>
                <a:effectLst/>
                <a:uLnTx/>
                <a:uFillTx/>
                <a:latin typeface="Calibri" pitchFamily="34" charset="0"/>
                <a:ea typeface="+mn-ea"/>
                <a:cs typeface="Arial" pitchFamily="34" charset="0"/>
              </a:rPr>
              <a:t>Vodovodno</a:t>
            </a:r>
            <a:r>
              <a:rPr kumimoji="0" lang="en-US" sz="2600" b="0" i="0" u="none" strike="noStrike" kern="1200" cap="none" spc="0" normalizeH="0" baseline="0" noProof="0" dirty="0">
                <a:ln>
                  <a:noFill/>
                </a:ln>
                <a:solidFill>
                  <a:prstClr val="black"/>
                </a:solidFill>
                <a:effectLst/>
                <a:uLnTx/>
                <a:uFillTx/>
                <a:latin typeface="Calibri" pitchFamily="34" charset="0"/>
                <a:ea typeface="+mn-ea"/>
                <a:cs typeface="Arial" pitchFamily="34" charset="0"/>
              </a:rPr>
              <a:t> </a:t>
            </a:r>
            <a:r>
              <a:rPr kumimoji="0" lang="en-US" sz="2600" b="0" i="0" u="none" strike="noStrike" kern="1200" cap="none" spc="0" normalizeH="0" baseline="0" noProof="0" dirty="0" err="1">
                <a:ln>
                  <a:noFill/>
                </a:ln>
                <a:solidFill>
                  <a:prstClr val="black"/>
                </a:solidFill>
                <a:effectLst/>
                <a:uLnTx/>
                <a:uFillTx/>
                <a:latin typeface="Calibri" pitchFamily="34" charset="0"/>
                <a:ea typeface="+mn-ea"/>
                <a:cs typeface="Arial" pitchFamily="34" charset="0"/>
              </a:rPr>
              <a:t>omrežje</a:t>
            </a:r>
            <a:endParaRPr kumimoji="0" lang="en-US" sz="2600" b="0" i="0" u="none" strike="noStrike" kern="1200" cap="none" spc="0" normalizeH="0" baseline="0" noProof="0" dirty="0">
              <a:ln>
                <a:noFill/>
              </a:ln>
              <a:solidFill>
                <a:prstClr val="black"/>
              </a:solidFill>
              <a:effectLst/>
              <a:uLnTx/>
              <a:uFillTx/>
              <a:latin typeface="Calibri" pitchFamily="34" charset="0"/>
              <a:ea typeface="+mn-ea"/>
              <a:cs typeface="Arial" pitchFamily="34" charset="0"/>
            </a:endParaRPr>
          </a:p>
          <a:p>
            <a:pPr marL="0" marR="0" lvl="0" indent="0" algn="l" defTabSz="914400" rtl="0" eaLnBrk="1" fontAlgn="auto" latinLnBrk="0" hangingPunct="1">
              <a:lnSpc>
                <a:spcPct val="100000"/>
              </a:lnSpc>
              <a:spcBef>
                <a:spcPct val="20000"/>
              </a:spcBef>
              <a:spcAft>
                <a:spcPts val="0"/>
              </a:spcAft>
              <a:buClrTx/>
              <a:buSzTx/>
              <a:buFontTx/>
              <a:buNone/>
              <a:tabLst/>
              <a:defRPr/>
            </a:pPr>
            <a:r>
              <a:rPr kumimoji="0" lang="en-US" sz="1600" b="0" i="0" u="none" strike="noStrike" kern="1200" cap="none" spc="0" normalizeH="0" baseline="0" noProof="0" dirty="0" err="1">
                <a:ln>
                  <a:noFill/>
                </a:ln>
                <a:solidFill>
                  <a:srgbClr val="F79646">
                    <a:lumMod val="75000"/>
                  </a:srgbClr>
                </a:solidFill>
                <a:effectLst/>
                <a:uLnTx/>
                <a:uFillTx/>
                <a:latin typeface="Calibri" pitchFamily="34" charset="0"/>
                <a:ea typeface="+mn-ea"/>
                <a:cs typeface="Arial" pitchFamily="34" charset="0"/>
              </a:rPr>
              <a:t>Ocenjeno</a:t>
            </a:r>
            <a:r>
              <a:rPr kumimoji="0" lang="en-US" sz="1600" b="0" i="0" u="none" strike="noStrike" kern="1200" cap="none" spc="0" normalizeH="0" baseline="0" noProof="0" dirty="0">
                <a:ln>
                  <a:noFill/>
                </a:ln>
                <a:solidFill>
                  <a:srgbClr val="F79646">
                    <a:lumMod val="75000"/>
                  </a:srgbClr>
                </a:solidFill>
                <a:effectLst/>
                <a:uLnTx/>
                <a:uFillTx/>
                <a:latin typeface="Calibri" pitchFamily="34" charset="0"/>
                <a:ea typeface="+mn-ea"/>
                <a:cs typeface="Arial" pitchFamily="34" charset="0"/>
              </a:rPr>
              <a:t> </a:t>
            </a:r>
            <a:r>
              <a:rPr kumimoji="0" lang="en-US" sz="1600" b="0" i="0" u="none" strike="noStrike" kern="1200" cap="none" spc="0" normalizeH="0" baseline="0" noProof="0" dirty="0" err="1">
                <a:ln>
                  <a:noFill/>
                </a:ln>
                <a:solidFill>
                  <a:srgbClr val="F79646">
                    <a:lumMod val="75000"/>
                  </a:srgbClr>
                </a:solidFill>
                <a:effectLst/>
                <a:uLnTx/>
                <a:uFillTx/>
                <a:latin typeface="Calibri" pitchFamily="34" charset="0"/>
                <a:ea typeface="+mn-ea"/>
                <a:cs typeface="Arial" pitchFamily="34" charset="0"/>
              </a:rPr>
              <a:t>število</a:t>
            </a:r>
            <a:r>
              <a:rPr kumimoji="0" lang="en-US" sz="1600" b="0" i="0" u="none" strike="noStrike" kern="1200" cap="none" spc="0" normalizeH="0" baseline="0" noProof="0" dirty="0">
                <a:ln>
                  <a:noFill/>
                </a:ln>
                <a:solidFill>
                  <a:srgbClr val="F79646">
                    <a:lumMod val="75000"/>
                  </a:srgbClr>
                </a:solidFill>
                <a:effectLst/>
                <a:uLnTx/>
                <a:uFillTx/>
                <a:latin typeface="Calibri" pitchFamily="34" charset="0"/>
                <a:ea typeface="+mn-ea"/>
                <a:cs typeface="Arial" pitchFamily="34" charset="0"/>
              </a:rPr>
              <a:t> </a:t>
            </a:r>
            <a:r>
              <a:rPr kumimoji="0" lang="en-US" sz="1600" b="0" i="0" u="none" strike="noStrike" kern="1200" cap="none" spc="0" normalizeH="0" baseline="0" noProof="0" dirty="0" err="1">
                <a:ln>
                  <a:noFill/>
                </a:ln>
                <a:solidFill>
                  <a:srgbClr val="F79646">
                    <a:lumMod val="75000"/>
                  </a:srgbClr>
                </a:solidFill>
                <a:effectLst/>
                <a:uLnTx/>
                <a:uFillTx/>
                <a:latin typeface="Calibri" pitchFamily="34" charset="0"/>
                <a:ea typeface="+mn-ea"/>
                <a:cs typeface="Arial" pitchFamily="34" charset="0"/>
              </a:rPr>
              <a:t>prebivalcev</a:t>
            </a:r>
            <a:r>
              <a:rPr kumimoji="0" lang="en-US" sz="1600" b="0" i="0" u="none" strike="noStrike" kern="1200" cap="none" spc="0" normalizeH="0" baseline="0" noProof="0" dirty="0">
                <a:ln>
                  <a:noFill/>
                </a:ln>
                <a:solidFill>
                  <a:srgbClr val="F79646">
                    <a:lumMod val="75000"/>
                  </a:srgbClr>
                </a:solidFill>
                <a:effectLst/>
                <a:uLnTx/>
                <a:uFillTx/>
                <a:latin typeface="Calibri" pitchFamily="34" charset="0"/>
                <a:ea typeface="+mn-ea"/>
                <a:cs typeface="Arial" pitchFamily="34" charset="0"/>
              </a:rPr>
              <a:t> na </a:t>
            </a:r>
            <a:r>
              <a:rPr kumimoji="0" lang="en-US" sz="1600" b="0" i="0" u="none" strike="noStrike" kern="1200" cap="none" spc="0" normalizeH="0" baseline="0" noProof="0" dirty="0" err="1">
                <a:ln>
                  <a:noFill/>
                </a:ln>
                <a:solidFill>
                  <a:srgbClr val="F79646">
                    <a:lumMod val="75000"/>
                  </a:srgbClr>
                </a:solidFill>
                <a:effectLst/>
                <a:uLnTx/>
                <a:uFillTx/>
                <a:latin typeface="Calibri" pitchFamily="34" charset="0"/>
                <a:ea typeface="+mn-ea"/>
                <a:cs typeface="Arial" pitchFamily="34" charset="0"/>
              </a:rPr>
              <a:t>območjih</a:t>
            </a:r>
            <a:r>
              <a:rPr kumimoji="0" lang="en-US" sz="1600" b="0" i="0" u="none" strike="noStrike" kern="1200" cap="none" spc="0" normalizeH="0" baseline="0" noProof="0" dirty="0">
                <a:ln>
                  <a:noFill/>
                </a:ln>
                <a:solidFill>
                  <a:srgbClr val="F79646">
                    <a:lumMod val="75000"/>
                  </a:srgbClr>
                </a:solidFill>
                <a:effectLst/>
                <a:uLnTx/>
                <a:uFillTx/>
                <a:latin typeface="Calibri" pitchFamily="34" charset="0"/>
                <a:ea typeface="+mn-ea"/>
                <a:cs typeface="Arial" pitchFamily="34" charset="0"/>
              </a:rPr>
              <a:t> </a:t>
            </a:r>
            <a:r>
              <a:rPr kumimoji="0" lang="en-US" sz="1600" b="0" i="0" u="none" strike="noStrike" kern="1200" cap="none" spc="0" normalizeH="0" baseline="0" noProof="0" dirty="0" err="1">
                <a:ln>
                  <a:noFill/>
                </a:ln>
                <a:solidFill>
                  <a:srgbClr val="F79646">
                    <a:lumMod val="75000"/>
                  </a:srgbClr>
                </a:solidFill>
                <a:effectLst/>
                <a:uLnTx/>
                <a:uFillTx/>
                <a:latin typeface="Calibri" pitchFamily="34" charset="0"/>
                <a:ea typeface="+mn-ea"/>
                <a:cs typeface="Arial" pitchFamily="34" charset="0"/>
              </a:rPr>
              <a:t>nepozidanih</a:t>
            </a:r>
            <a:r>
              <a:rPr kumimoji="0" lang="en-US" sz="1600" b="0" i="0" u="none" strike="noStrike" kern="1200" cap="none" spc="0" normalizeH="0" baseline="0" noProof="0" dirty="0">
                <a:ln>
                  <a:noFill/>
                </a:ln>
                <a:solidFill>
                  <a:srgbClr val="F79646">
                    <a:lumMod val="75000"/>
                  </a:srgbClr>
                </a:solidFill>
                <a:effectLst/>
                <a:uLnTx/>
                <a:uFillTx/>
                <a:latin typeface="Calibri" pitchFamily="34" charset="0"/>
                <a:ea typeface="+mn-ea"/>
                <a:cs typeface="Arial" pitchFamily="34" charset="0"/>
              </a:rPr>
              <a:t> stavbnih zemljišč glede na starost </a:t>
            </a:r>
            <a:r>
              <a:rPr kumimoji="0" lang="en-US" sz="1600" b="0" i="0" u="none" strike="noStrike" kern="1200" cap="none" spc="0" normalizeH="0" baseline="0" noProof="0" dirty="0" err="1">
                <a:ln>
                  <a:noFill/>
                </a:ln>
                <a:solidFill>
                  <a:srgbClr val="F79646">
                    <a:lumMod val="75000"/>
                  </a:srgbClr>
                </a:solidFill>
                <a:effectLst/>
                <a:uLnTx/>
                <a:uFillTx/>
                <a:latin typeface="Calibri" pitchFamily="34" charset="0"/>
                <a:ea typeface="+mn-ea"/>
                <a:cs typeface="Arial" pitchFamily="34" charset="0"/>
              </a:rPr>
              <a:t>omrežja</a:t>
            </a:r>
            <a:endParaRPr kumimoji="0" lang="en-US" sz="1600" b="0" i="0" u="none" strike="noStrike" kern="1200" cap="none" spc="0" normalizeH="0" baseline="0" noProof="0" dirty="0">
              <a:ln>
                <a:noFill/>
              </a:ln>
              <a:solidFill>
                <a:srgbClr val="F79646">
                  <a:lumMod val="75000"/>
                </a:srgbClr>
              </a:solidFill>
              <a:effectLst/>
              <a:uLnTx/>
              <a:uFillTx/>
              <a:latin typeface="Calibri" pitchFamily="34" charset="0"/>
              <a:ea typeface="+mn-ea"/>
              <a:cs typeface="Arial" pitchFamily="34" charset="0"/>
            </a:endParaRPr>
          </a:p>
        </p:txBody>
      </p:sp>
      <p:pic>
        <p:nvPicPr>
          <p:cNvPr id="6" name="Picture 6">
            <a:extLst>
              <a:ext uri="{FF2B5EF4-FFF2-40B4-BE49-F238E27FC236}">
                <a16:creationId xmlns:a16="http://schemas.microsoft.com/office/drawing/2014/main" id="{2236F885-BD99-40BA-B0CF-88E3B14242C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26829" y="195798"/>
            <a:ext cx="1212513" cy="565201"/>
          </a:xfrm>
          <a:prstGeom prst="rect">
            <a:avLst/>
          </a:prstGeom>
        </p:spPr>
      </p:pic>
      <p:pic>
        <p:nvPicPr>
          <p:cNvPr id="9" name="Picture 7">
            <a:extLst>
              <a:ext uri="{FF2B5EF4-FFF2-40B4-BE49-F238E27FC236}">
                <a16:creationId xmlns:a16="http://schemas.microsoft.com/office/drawing/2014/main" id="{564FF858-598B-4B6C-BBAC-0B1999B6502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39342" y="313749"/>
            <a:ext cx="823250" cy="329300"/>
          </a:xfrm>
          <a:prstGeom prst="rect">
            <a:avLst/>
          </a:prstGeom>
        </p:spPr>
      </p:pic>
      <p:graphicFrame>
        <p:nvGraphicFramePr>
          <p:cNvPr id="8" name="Chart 7">
            <a:extLst>
              <a:ext uri="{FF2B5EF4-FFF2-40B4-BE49-F238E27FC236}">
                <a16:creationId xmlns:a16="http://schemas.microsoft.com/office/drawing/2014/main" id="{A4C3B761-1295-485B-B576-04BEAA57E7E7}"/>
              </a:ext>
            </a:extLst>
          </p:cNvPr>
          <p:cNvGraphicFramePr>
            <a:graphicFrameLocks/>
          </p:cNvGraphicFramePr>
          <p:nvPr/>
        </p:nvGraphicFramePr>
        <p:xfrm>
          <a:off x="2172878" y="4114800"/>
          <a:ext cx="4572000" cy="27432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 name="Table 1">
            <a:extLst>
              <a:ext uri="{FF2B5EF4-FFF2-40B4-BE49-F238E27FC236}">
                <a16:creationId xmlns:a16="http://schemas.microsoft.com/office/drawing/2014/main" id="{9ECCEEA7-6475-4730-9BAD-59910CE833D3}"/>
              </a:ext>
            </a:extLst>
          </p:cNvPr>
          <p:cNvGraphicFramePr>
            <a:graphicFrameLocks noGrp="1"/>
          </p:cNvGraphicFramePr>
          <p:nvPr/>
        </p:nvGraphicFramePr>
        <p:xfrm>
          <a:off x="312628" y="2160949"/>
          <a:ext cx="8518744" cy="1858383"/>
        </p:xfrm>
        <a:graphic>
          <a:graphicData uri="http://schemas.openxmlformats.org/drawingml/2006/table">
            <a:tbl>
              <a:tblPr firstRow="1">
                <a:tableStyleId>{616DA210-FB5B-4158-B5E0-FEB733F419BA}</a:tableStyleId>
              </a:tblPr>
              <a:tblGrid>
                <a:gridCol w="1273474">
                  <a:extLst>
                    <a:ext uri="{9D8B030D-6E8A-4147-A177-3AD203B41FA5}">
                      <a16:colId xmlns:a16="http://schemas.microsoft.com/office/drawing/2014/main" val="3258080521"/>
                    </a:ext>
                  </a:extLst>
                </a:gridCol>
                <a:gridCol w="524808">
                  <a:extLst>
                    <a:ext uri="{9D8B030D-6E8A-4147-A177-3AD203B41FA5}">
                      <a16:colId xmlns:a16="http://schemas.microsoft.com/office/drawing/2014/main" val="2397610892"/>
                    </a:ext>
                  </a:extLst>
                </a:gridCol>
                <a:gridCol w="809080">
                  <a:extLst>
                    <a:ext uri="{9D8B030D-6E8A-4147-A177-3AD203B41FA5}">
                      <a16:colId xmlns:a16="http://schemas.microsoft.com/office/drawing/2014/main" val="2228735820"/>
                    </a:ext>
                  </a:extLst>
                </a:gridCol>
                <a:gridCol w="577991">
                  <a:extLst>
                    <a:ext uri="{9D8B030D-6E8A-4147-A177-3AD203B41FA5}">
                      <a16:colId xmlns:a16="http://schemas.microsoft.com/office/drawing/2014/main" val="1275508651"/>
                    </a:ext>
                  </a:extLst>
                </a:gridCol>
                <a:gridCol w="577991">
                  <a:extLst>
                    <a:ext uri="{9D8B030D-6E8A-4147-A177-3AD203B41FA5}">
                      <a16:colId xmlns:a16="http://schemas.microsoft.com/office/drawing/2014/main" val="1102355710"/>
                    </a:ext>
                  </a:extLst>
                </a:gridCol>
                <a:gridCol w="577991">
                  <a:extLst>
                    <a:ext uri="{9D8B030D-6E8A-4147-A177-3AD203B41FA5}">
                      <a16:colId xmlns:a16="http://schemas.microsoft.com/office/drawing/2014/main" val="3689245940"/>
                    </a:ext>
                  </a:extLst>
                </a:gridCol>
                <a:gridCol w="577991">
                  <a:extLst>
                    <a:ext uri="{9D8B030D-6E8A-4147-A177-3AD203B41FA5}">
                      <a16:colId xmlns:a16="http://schemas.microsoft.com/office/drawing/2014/main" val="503281066"/>
                    </a:ext>
                  </a:extLst>
                </a:gridCol>
                <a:gridCol w="577991">
                  <a:extLst>
                    <a:ext uri="{9D8B030D-6E8A-4147-A177-3AD203B41FA5}">
                      <a16:colId xmlns:a16="http://schemas.microsoft.com/office/drawing/2014/main" val="552707874"/>
                    </a:ext>
                  </a:extLst>
                </a:gridCol>
                <a:gridCol w="577991">
                  <a:extLst>
                    <a:ext uri="{9D8B030D-6E8A-4147-A177-3AD203B41FA5}">
                      <a16:colId xmlns:a16="http://schemas.microsoft.com/office/drawing/2014/main" val="3290964776"/>
                    </a:ext>
                  </a:extLst>
                </a:gridCol>
                <a:gridCol w="577991">
                  <a:extLst>
                    <a:ext uri="{9D8B030D-6E8A-4147-A177-3AD203B41FA5}">
                      <a16:colId xmlns:a16="http://schemas.microsoft.com/office/drawing/2014/main" val="962246670"/>
                    </a:ext>
                  </a:extLst>
                </a:gridCol>
                <a:gridCol w="577991">
                  <a:extLst>
                    <a:ext uri="{9D8B030D-6E8A-4147-A177-3AD203B41FA5}">
                      <a16:colId xmlns:a16="http://schemas.microsoft.com/office/drawing/2014/main" val="1436895559"/>
                    </a:ext>
                  </a:extLst>
                </a:gridCol>
                <a:gridCol w="577991">
                  <a:extLst>
                    <a:ext uri="{9D8B030D-6E8A-4147-A177-3AD203B41FA5}">
                      <a16:colId xmlns:a16="http://schemas.microsoft.com/office/drawing/2014/main" val="2815788298"/>
                    </a:ext>
                  </a:extLst>
                </a:gridCol>
                <a:gridCol w="709463">
                  <a:extLst>
                    <a:ext uri="{9D8B030D-6E8A-4147-A177-3AD203B41FA5}">
                      <a16:colId xmlns:a16="http://schemas.microsoft.com/office/drawing/2014/main" val="229087787"/>
                    </a:ext>
                  </a:extLst>
                </a:gridCol>
              </a:tblGrid>
              <a:tr h="196195">
                <a:tc rowSpan="2">
                  <a:txBody>
                    <a:bodyPr/>
                    <a:lstStyle/>
                    <a:p>
                      <a:pPr algn="ctr" fontAlgn="ctr"/>
                      <a:r>
                        <a:rPr lang="sl-SI" sz="800" b="1" u="none" strike="noStrike" dirty="0">
                          <a:effectLst/>
                        </a:rPr>
                        <a:t>LETA DO AMORTIZACIJE</a:t>
                      </a:r>
                      <a:endParaRPr lang="sl-SI" sz="800" b="1" i="0" u="none" strike="noStrike" dirty="0">
                        <a:solidFill>
                          <a:srgbClr val="000000"/>
                        </a:solidFill>
                        <a:effectLst/>
                        <a:latin typeface="Calibri" panose="020F0502020204030204" pitchFamily="34" charset="0"/>
                      </a:endParaRPr>
                    </a:p>
                  </a:txBody>
                  <a:tcPr marL="7293" marR="7293" marT="729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85000"/>
                      </a:schemeClr>
                    </a:solidFill>
                  </a:tcPr>
                </a:tc>
                <a:tc rowSpan="2">
                  <a:txBody>
                    <a:bodyPr/>
                    <a:lstStyle/>
                    <a:p>
                      <a:pPr algn="ctr" fontAlgn="ctr"/>
                      <a:r>
                        <a:rPr lang="sl-SI" sz="800" b="1" u="none" strike="noStrike" dirty="0">
                          <a:effectLst/>
                        </a:rPr>
                        <a:t>POVRŠINA</a:t>
                      </a:r>
                      <a:endParaRPr lang="en-US" sz="800" b="1" u="none" strike="noStrike" dirty="0">
                        <a:effectLst/>
                      </a:endParaRPr>
                    </a:p>
                    <a:p>
                      <a:pPr algn="ctr" fontAlgn="ctr"/>
                      <a:r>
                        <a:rPr lang="en-US" sz="800" b="1" i="0" u="none" strike="noStrike" dirty="0">
                          <a:solidFill>
                            <a:srgbClr val="000000"/>
                          </a:solidFill>
                          <a:effectLst/>
                          <a:latin typeface="Calibri" panose="020F0502020204030204" pitchFamily="34" charset="0"/>
                        </a:rPr>
                        <a:t>NSZ</a:t>
                      </a:r>
                    </a:p>
                    <a:p>
                      <a:pPr algn="ctr" fontAlgn="ctr"/>
                      <a:r>
                        <a:rPr lang="en-US" sz="800" b="1" i="0" u="none" strike="noStrike" dirty="0">
                          <a:solidFill>
                            <a:srgbClr val="000000"/>
                          </a:solidFill>
                          <a:effectLst/>
                          <a:latin typeface="Calibri" panose="020F0502020204030204" pitchFamily="34" charset="0"/>
                        </a:rPr>
                        <a:t>[m</a:t>
                      </a:r>
                      <a:r>
                        <a:rPr lang="en-US" sz="800" b="1" i="0" u="none" strike="noStrike" baseline="30000" dirty="0">
                          <a:solidFill>
                            <a:srgbClr val="000000"/>
                          </a:solidFill>
                          <a:effectLst/>
                          <a:latin typeface="Calibri" panose="020F0502020204030204" pitchFamily="34" charset="0"/>
                        </a:rPr>
                        <a:t>2</a:t>
                      </a:r>
                      <a:r>
                        <a:rPr lang="en-US" sz="800" b="1" i="0" u="none" strike="noStrike" dirty="0">
                          <a:solidFill>
                            <a:srgbClr val="000000"/>
                          </a:solidFill>
                          <a:effectLst/>
                          <a:latin typeface="Calibri" panose="020F0502020204030204" pitchFamily="34" charset="0"/>
                        </a:rPr>
                        <a:t>]</a:t>
                      </a:r>
                      <a:endParaRPr lang="sl-SI" sz="800" b="1" i="0" u="none" strike="noStrike" dirty="0">
                        <a:solidFill>
                          <a:srgbClr val="000000"/>
                        </a:solidFill>
                        <a:effectLst/>
                        <a:latin typeface="Calibri" panose="020F0502020204030204" pitchFamily="34" charset="0"/>
                      </a:endParaRPr>
                    </a:p>
                  </a:txBody>
                  <a:tcPr marL="7293" marR="7293" marT="729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85000"/>
                      </a:schemeClr>
                    </a:solidFill>
                  </a:tcPr>
                </a:tc>
                <a:tc rowSpan="2">
                  <a:txBody>
                    <a:bodyPr/>
                    <a:lstStyle/>
                    <a:p>
                      <a:pPr algn="ctr" fontAlgn="ctr"/>
                      <a:r>
                        <a:rPr lang="en-US" sz="800" b="1" u="none" strike="noStrike" dirty="0">
                          <a:effectLst/>
                        </a:rPr>
                        <a:t>OCENJENO </a:t>
                      </a:r>
                      <a:r>
                        <a:rPr lang="sl-SI" sz="800" b="1" u="none" strike="noStrike" dirty="0">
                          <a:effectLst/>
                        </a:rPr>
                        <a:t>ŠT</a:t>
                      </a:r>
                      <a:r>
                        <a:rPr lang="en-US" sz="800" b="1" u="none" strike="noStrike" dirty="0">
                          <a:effectLst/>
                        </a:rPr>
                        <a:t>.</a:t>
                      </a:r>
                      <a:r>
                        <a:rPr lang="sl-SI" sz="800" b="1" u="none" strike="noStrike" dirty="0">
                          <a:effectLst/>
                        </a:rPr>
                        <a:t> PREB</a:t>
                      </a:r>
                      <a:r>
                        <a:rPr lang="en-US" sz="800" b="1" u="none" strike="noStrike" dirty="0">
                          <a:effectLst/>
                        </a:rPr>
                        <a:t>IVALCEV</a:t>
                      </a:r>
                      <a:endParaRPr lang="sl-SI" sz="800" b="1" i="0" u="none" strike="noStrike" dirty="0">
                        <a:solidFill>
                          <a:srgbClr val="000000"/>
                        </a:solidFill>
                        <a:effectLst/>
                        <a:latin typeface="Calibri" panose="020F0502020204030204" pitchFamily="34" charset="0"/>
                      </a:endParaRPr>
                    </a:p>
                  </a:txBody>
                  <a:tcPr marL="7293" marR="7293" marT="729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85000"/>
                      </a:schemeClr>
                    </a:solidFill>
                  </a:tcPr>
                </a:tc>
                <a:tc gridSpan="9">
                  <a:txBody>
                    <a:bodyPr/>
                    <a:lstStyle/>
                    <a:p>
                      <a:pPr algn="ctr"/>
                      <a:r>
                        <a:rPr lang="en-US" sz="800" b="1" dirty="0"/>
                        <a:t>PNRP</a:t>
                      </a:r>
                      <a:endParaRPr lang="sl-SI" sz="800" b="1" dirty="0"/>
                    </a:p>
                  </a:txBody>
                  <a:tcPr marL="7293" marR="7293" marT="729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85000"/>
                      </a:schemeClr>
                    </a:solidFill>
                  </a:tcPr>
                </a:tc>
                <a:tc hMerge="1">
                  <a:txBody>
                    <a:bodyPr/>
                    <a:lstStyle/>
                    <a:p>
                      <a:endParaRPr lang="sl-SI" dirty="0"/>
                    </a:p>
                  </a:txBody>
                  <a:tcPr marL="7293" marR="7293" marT="7293" marB="0" anchor="ctr"/>
                </a:tc>
                <a:tc hMerge="1">
                  <a:txBody>
                    <a:bodyPr/>
                    <a:lstStyle/>
                    <a:p>
                      <a:endParaRPr lang="sl-SI"/>
                    </a:p>
                  </a:txBody>
                  <a:tcPr marL="7293" marR="7293" marT="7293" marB="0" anchor="ctr"/>
                </a:tc>
                <a:tc hMerge="1">
                  <a:txBody>
                    <a:bodyPr/>
                    <a:lstStyle/>
                    <a:p>
                      <a:endParaRPr lang="sl-SI"/>
                    </a:p>
                  </a:txBody>
                  <a:tcPr marL="7293" marR="7293" marT="7293" marB="0" anchor="ctr"/>
                </a:tc>
                <a:tc hMerge="1">
                  <a:txBody>
                    <a:bodyPr/>
                    <a:lstStyle/>
                    <a:p>
                      <a:endParaRPr lang="sl-SI" dirty="0"/>
                    </a:p>
                  </a:txBody>
                  <a:tcPr marL="7293" marR="7293" marT="7293" marB="0" anchor="ctr"/>
                </a:tc>
                <a:tc hMerge="1">
                  <a:txBody>
                    <a:bodyPr/>
                    <a:lstStyle/>
                    <a:p>
                      <a:endParaRPr lang="sl-SI"/>
                    </a:p>
                  </a:txBody>
                  <a:tcPr marL="7293" marR="7293" marT="7293" marB="0" anchor="ctr"/>
                </a:tc>
                <a:tc hMerge="1">
                  <a:txBody>
                    <a:bodyPr/>
                    <a:lstStyle/>
                    <a:p>
                      <a:endParaRPr lang="sl-SI" dirty="0"/>
                    </a:p>
                  </a:txBody>
                  <a:tcPr marL="7293" marR="7293" marT="7293" marB="0" anchor="ctr"/>
                </a:tc>
                <a:tc hMerge="1">
                  <a:txBody>
                    <a:bodyPr/>
                    <a:lstStyle/>
                    <a:p>
                      <a:endParaRPr lang="sl-SI" dirty="0"/>
                    </a:p>
                  </a:txBody>
                  <a:tcPr marL="7293" marR="7293" marT="7293" marB="0" anchor="ctr"/>
                </a:tc>
                <a:tc hMerge="1">
                  <a:txBody>
                    <a:bodyPr/>
                    <a:lstStyle/>
                    <a:p>
                      <a:endParaRPr lang="sl-SI" dirty="0"/>
                    </a:p>
                  </a:txBody>
                  <a:tcPr marL="7293" marR="7293" marT="7293" marB="0" anchor="ctr"/>
                </a:tc>
                <a:tc rowSpan="2">
                  <a:txBody>
                    <a:bodyPr/>
                    <a:lstStyle/>
                    <a:p>
                      <a:pPr algn="ctr" fontAlgn="ctr"/>
                      <a:r>
                        <a:rPr lang="sl-SI" sz="800" b="1" u="none" strike="noStrike" dirty="0">
                          <a:effectLst/>
                        </a:rPr>
                        <a:t>DELEŽ_SKUPAJ</a:t>
                      </a:r>
                      <a:endParaRPr lang="sl-SI" sz="800" b="1" i="0" u="none" strike="noStrike" dirty="0">
                        <a:solidFill>
                          <a:srgbClr val="000000"/>
                        </a:solidFill>
                        <a:effectLst/>
                        <a:latin typeface="Calibri" panose="020F0502020204030204" pitchFamily="34" charset="0"/>
                      </a:endParaRPr>
                    </a:p>
                  </a:txBody>
                  <a:tcPr marL="7293" marR="7293" marT="729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068758917"/>
                  </a:ext>
                </a:extLst>
              </a:tr>
              <a:tr h="196195">
                <a:tc vMerge="1">
                  <a:txBody>
                    <a:bodyPr/>
                    <a:lstStyle/>
                    <a:p>
                      <a:endParaRPr lang="sl-SI"/>
                    </a:p>
                  </a:txBody>
                  <a:tcPr/>
                </a:tc>
                <a:tc vMerge="1">
                  <a:txBody>
                    <a:bodyPr/>
                    <a:lstStyle/>
                    <a:p>
                      <a:endParaRPr lang="sl-SI"/>
                    </a:p>
                  </a:txBody>
                  <a:tcPr/>
                </a:tc>
                <a:tc vMerge="1">
                  <a:txBody>
                    <a:bodyPr/>
                    <a:lstStyle/>
                    <a:p>
                      <a:endParaRPr lang="sl-SI"/>
                    </a:p>
                  </a:txBody>
                  <a:tcPr/>
                </a:tc>
                <a:tc>
                  <a:txBody>
                    <a:bodyPr/>
                    <a:lstStyle/>
                    <a:p>
                      <a:pPr algn="ctr" fontAlgn="ctr"/>
                      <a:r>
                        <a:rPr lang="sl-SI" sz="800" b="1" u="none" strike="noStrike" dirty="0">
                          <a:effectLst/>
                        </a:rPr>
                        <a:t>A</a:t>
                      </a:r>
                      <a:endParaRPr lang="sl-SI" sz="800" b="1" i="0" u="none" strike="noStrike" dirty="0">
                        <a:solidFill>
                          <a:srgbClr val="000000"/>
                        </a:solidFill>
                        <a:effectLst/>
                        <a:latin typeface="Calibri" panose="020F0502020204030204" pitchFamily="34" charset="0"/>
                      </a:endParaRPr>
                    </a:p>
                  </a:txBody>
                  <a:tcPr marL="7293" marR="7293" marT="729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r>
                        <a:rPr lang="sl-SI" sz="800" b="1" u="none" strike="noStrike" dirty="0">
                          <a:effectLst/>
                        </a:rPr>
                        <a:t>CD</a:t>
                      </a:r>
                      <a:endParaRPr lang="sl-SI" sz="800" b="1" i="0" u="none" strike="noStrike" dirty="0">
                        <a:solidFill>
                          <a:srgbClr val="000000"/>
                        </a:solidFill>
                        <a:effectLst/>
                        <a:latin typeface="Calibri" panose="020F0502020204030204" pitchFamily="34" charset="0"/>
                      </a:endParaRPr>
                    </a:p>
                  </a:txBody>
                  <a:tcPr marL="7293" marR="7293" marT="729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r>
                        <a:rPr lang="sl-SI" sz="800" b="1" u="none" strike="noStrike" dirty="0">
                          <a:effectLst/>
                        </a:rPr>
                        <a:t>Co</a:t>
                      </a:r>
                      <a:endParaRPr lang="sl-SI" sz="800" b="1" i="0" u="none" strike="noStrike" dirty="0">
                        <a:solidFill>
                          <a:srgbClr val="000000"/>
                        </a:solidFill>
                        <a:effectLst/>
                        <a:latin typeface="Calibri" panose="020F0502020204030204" pitchFamily="34" charset="0"/>
                      </a:endParaRPr>
                    </a:p>
                  </a:txBody>
                  <a:tcPr marL="7293" marR="7293" marT="729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r>
                        <a:rPr lang="sl-SI" sz="800" b="1" u="none" strike="noStrike" dirty="0">
                          <a:effectLst/>
                        </a:rPr>
                        <a:t>Cos</a:t>
                      </a:r>
                      <a:endParaRPr lang="sl-SI" sz="800" b="1" i="0" u="none" strike="noStrike" dirty="0">
                        <a:solidFill>
                          <a:srgbClr val="000000"/>
                        </a:solidFill>
                        <a:effectLst/>
                        <a:latin typeface="Calibri" panose="020F0502020204030204" pitchFamily="34" charset="0"/>
                      </a:endParaRPr>
                    </a:p>
                  </a:txBody>
                  <a:tcPr marL="7293" marR="7293" marT="729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r>
                        <a:rPr lang="sl-SI" sz="800" b="1" u="none" strike="noStrike" dirty="0" err="1">
                          <a:effectLst/>
                        </a:rPr>
                        <a:t>Cs</a:t>
                      </a:r>
                      <a:endParaRPr lang="sl-SI" sz="800" b="1" i="0" u="none" strike="noStrike" dirty="0">
                        <a:solidFill>
                          <a:srgbClr val="000000"/>
                        </a:solidFill>
                        <a:effectLst/>
                        <a:latin typeface="Calibri" panose="020F0502020204030204" pitchFamily="34" charset="0"/>
                      </a:endParaRPr>
                    </a:p>
                  </a:txBody>
                  <a:tcPr marL="7293" marR="7293" marT="729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r>
                        <a:rPr lang="sl-SI" sz="800" b="1" u="none" strike="noStrike" dirty="0">
                          <a:effectLst/>
                        </a:rPr>
                        <a:t>CU</a:t>
                      </a:r>
                      <a:endParaRPr lang="sl-SI" sz="800" b="1" i="0" u="none" strike="noStrike" dirty="0">
                        <a:solidFill>
                          <a:srgbClr val="000000"/>
                        </a:solidFill>
                        <a:effectLst/>
                        <a:latin typeface="Calibri" panose="020F0502020204030204" pitchFamily="34" charset="0"/>
                      </a:endParaRPr>
                    </a:p>
                  </a:txBody>
                  <a:tcPr marL="7293" marR="7293" marT="729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r>
                        <a:rPr lang="sl-SI" sz="800" b="1" u="none" strike="noStrike" dirty="0">
                          <a:effectLst/>
                        </a:rPr>
                        <a:t>SK</a:t>
                      </a:r>
                      <a:endParaRPr lang="sl-SI" sz="800" b="1" i="0" u="none" strike="noStrike" dirty="0">
                        <a:solidFill>
                          <a:srgbClr val="000000"/>
                        </a:solidFill>
                        <a:effectLst/>
                        <a:latin typeface="Calibri" panose="020F0502020204030204" pitchFamily="34" charset="0"/>
                      </a:endParaRPr>
                    </a:p>
                  </a:txBody>
                  <a:tcPr marL="7293" marR="7293" marT="729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r>
                        <a:rPr lang="sl-SI" sz="800" b="1" u="none" strike="noStrike" dirty="0">
                          <a:effectLst/>
                        </a:rPr>
                        <a:t>SSe</a:t>
                      </a:r>
                      <a:endParaRPr lang="sl-SI" sz="800" b="1" i="0" u="none" strike="noStrike" dirty="0">
                        <a:solidFill>
                          <a:srgbClr val="000000"/>
                        </a:solidFill>
                        <a:effectLst/>
                        <a:latin typeface="Calibri" panose="020F0502020204030204" pitchFamily="34" charset="0"/>
                      </a:endParaRPr>
                    </a:p>
                  </a:txBody>
                  <a:tcPr marL="7293" marR="7293" marT="729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r>
                        <a:rPr lang="sl-SI" sz="800" b="1" u="none" strike="noStrike" dirty="0" err="1">
                          <a:effectLst/>
                        </a:rPr>
                        <a:t>SSv</a:t>
                      </a:r>
                      <a:endParaRPr lang="sl-SI" sz="800" b="1" i="0" u="none" strike="noStrike" dirty="0">
                        <a:solidFill>
                          <a:srgbClr val="000000"/>
                        </a:solidFill>
                        <a:effectLst/>
                        <a:latin typeface="Calibri" panose="020F0502020204030204" pitchFamily="34" charset="0"/>
                      </a:endParaRPr>
                    </a:p>
                  </a:txBody>
                  <a:tcPr marL="7293" marR="7293" marT="729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85000"/>
                      </a:schemeClr>
                    </a:solidFill>
                  </a:tcPr>
                </a:tc>
                <a:tc vMerge="1">
                  <a:txBody>
                    <a:bodyPr/>
                    <a:lstStyle/>
                    <a:p>
                      <a:endParaRPr lang="sl-SI"/>
                    </a:p>
                  </a:txBody>
                  <a:tcPr/>
                </a:tc>
                <a:extLst>
                  <a:ext uri="{0D108BD9-81ED-4DB2-BD59-A6C34878D82A}">
                    <a16:rowId xmlns:a16="http://schemas.microsoft.com/office/drawing/2014/main" val="782407279"/>
                  </a:ext>
                </a:extLst>
              </a:tr>
              <a:tr h="437610">
                <a:tc>
                  <a:txBody>
                    <a:bodyPr/>
                    <a:lstStyle/>
                    <a:p>
                      <a:pPr algn="l" fontAlgn="ctr">
                        <a:spcBef>
                          <a:spcPts val="0"/>
                        </a:spcBef>
                      </a:pPr>
                      <a:r>
                        <a:rPr lang="sl-SI" sz="800" u="none" strike="noStrike" dirty="0">
                          <a:effectLst/>
                        </a:rPr>
                        <a:t>več kot 10 let do </a:t>
                      </a:r>
                      <a:r>
                        <a:rPr lang="sl-SI" sz="800" u="none" strike="noStrike" dirty="0" err="1">
                          <a:effectLst/>
                        </a:rPr>
                        <a:t>amo</a:t>
                      </a:r>
                      <a:r>
                        <a:rPr lang="en-US" sz="800" u="none" strike="noStrike" dirty="0">
                          <a:effectLst/>
                        </a:rPr>
                        <a:t>r</a:t>
                      </a:r>
                      <a:r>
                        <a:rPr lang="sl-SI" sz="800" u="none" strike="noStrike" dirty="0" err="1">
                          <a:effectLst/>
                        </a:rPr>
                        <a:t>tizacije</a:t>
                      </a:r>
                      <a:endParaRPr lang="sl-SI" sz="800" b="0" i="0" u="none" strike="noStrike" dirty="0">
                        <a:solidFill>
                          <a:srgbClr val="000000"/>
                        </a:solidFill>
                        <a:effectLst/>
                        <a:latin typeface="Calibri" panose="020F0502020204030204" pitchFamily="34" charset="0"/>
                      </a:endParaRPr>
                    </a:p>
                  </a:txBody>
                  <a:tcPr marL="7293" marR="7293" marT="729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fontAlgn="ctr">
                        <a:spcBef>
                          <a:spcPts val="0"/>
                        </a:spcBef>
                      </a:pPr>
                      <a:r>
                        <a:rPr lang="sl-SI" sz="800" u="none" strike="noStrike" dirty="0">
                          <a:effectLst/>
                        </a:rPr>
                        <a:t>183.576</a:t>
                      </a:r>
                      <a:endParaRPr lang="sl-SI" sz="800" b="0" i="0" u="none" strike="noStrike" dirty="0">
                        <a:solidFill>
                          <a:srgbClr val="000000"/>
                        </a:solidFill>
                        <a:effectLst/>
                        <a:latin typeface="Calibri" panose="020F0502020204030204" pitchFamily="34" charset="0"/>
                      </a:endParaRPr>
                    </a:p>
                  </a:txBody>
                  <a:tcPr marL="7293" marR="7293" marT="729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fontAlgn="ctr">
                        <a:spcBef>
                          <a:spcPts val="0"/>
                        </a:spcBef>
                      </a:pPr>
                      <a:r>
                        <a:rPr lang="sl-SI" sz="800" u="none" strike="noStrike" dirty="0">
                          <a:effectLst/>
                        </a:rPr>
                        <a:t>871</a:t>
                      </a:r>
                      <a:endParaRPr lang="sl-SI" sz="800" b="0" i="0" u="none" strike="noStrike" dirty="0">
                        <a:solidFill>
                          <a:srgbClr val="000000"/>
                        </a:solidFill>
                        <a:effectLst/>
                        <a:latin typeface="Calibri" panose="020F0502020204030204" pitchFamily="34" charset="0"/>
                      </a:endParaRPr>
                    </a:p>
                  </a:txBody>
                  <a:tcPr marL="7293" marR="7293" marT="729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fontAlgn="ctr">
                        <a:spcBef>
                          <a:spcPts val="0"/>
                        </a:spcBef>
                      </a:pPr>
                      <a:r>
                        <a:rPr lang="sl-SI" sz="800" u="none" strike="noStrike" dirty="0">
                          <a:effectLst/>
                        </a:rPr>
                        <a:t>5</a:t>
                      </a:r>
                      <a:endParaRPr lang="sl-SI" sz="800" b="0" i="0" u="none" strike="noStrike" dirty="0">
                        <a:solidFill>
                          <a:srgbClr val="000000"/>
                        </a:solidFill>
                        <a:effectLst/>
                        <a:latin typeface="Calibri" panose="020F0502020204030204" pitchFamily="34" charset="0"/>
                      </a:endParaRPr>
                    </a:p>
                  </a:txBody>
                  <a:tcPr marL="7293" marR="7293" marT="729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fontAlgn="ctr">
                        <a:spcBef>
                          <a:spcPts val="0"/>
                        </a:spcBef>
                      </a:pPr>
                      <a:r>
                        <a:rPr lang="sl-SI" sz="800" u="none" strike="noStrike">
                          <a:effectLst/>
                        </a:rPr>
                        <a:t>87</a:t>
                      </a:r>
                      <a:endParaRPr lang="sl-SI" sz="800" b="0" i="0" u="none" strike="noStrike">
                        <a:solidFill>
                          <a:srgbClr val="000000"/>
                        </a:solidFill>
                        <a:effectLst/>
                        <a:latin typeface="Calibri" panose="020F0502020204030204" pitchFamily="34" charset="0"/>
                      </a:endParaRPr>
                    </a:p>
                  </a:txBody>
                  <a:tcPr marL="7293" marR="7293" marT="729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fontAlgn="ctr">
                        <a:spcBef>
                          <a:spcPts val="0"/>
                        </a:spcBef>
                      </a:pPr>
                      <a:r>
                        <a:rPr lang="sl-SI" sz="800" u="none" strike="noStrike">
                          <a:effectLst/>
                        </a:rPr>
                        <a:t>40</a:t>
                      </a:r>
                      <a:endParaRPr lang="sl-SI" sz="800" b="0" i="0" u="none" strike="noStrike">
                        <a:solidFill>
                          <a:srgbClr val="000000"/>
                        </a:solidFill>
                        <a:effectLst/>
                        <a:latin typeface="Calibri" panose="020F0502020204030204" pitchFamily="34" charset="0"/>
                      </a:endParaRPr>
                    </a:p>
                  </a:txBody>
                  <a:tcPr marL="7293" marR="7293" marT="729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fontAlgn="ctr">
                        <a:spcBef>
                          <a:spcPts val="0"/>
                        </a:spcBef>
                      </a:pPr>
                      <a:r>
                        <a:rPr lang="sl-SI" sz="800" u="none" strike="noStrike">
                          <a:effectLst/>
                        </a:rPr>
                        <a:t>27</a:t>
                      </a:r>
                      <a:endParaRPr lang="sl-SI" sz="800" b="0" i="0" u="none" strike="noStrike">
                        <a:solidFill>
                          <a:srgbClr val="000000"/>
                        </a:solidFill>
                        <a:effectLst/>
                        <a:latin typeface="Calibri" panose="020F0502020204030204" pitchFamily="34" charset="0"/>
                      </a:endParaRPr>
                    </a:p>
                  </a:txBody>
                  <a:tcPr marL="7293" marR="7293" marT="729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fontAlgn="ctr">
                        <a:spcBef>
                          <a:spcPts val="0"/>
                        </a:spcBef>
                      </a:pPr>
                      <a:r>
                        <a:rPr lang="sl-SI" sz="800" u="none" strike="noStrike">
                          <a:effectLst/>
                        </a:rPr>
                        <a:t>48</a:t>
                      </a:r>
                      <a:endParaRPr lang="sl-SI" sz="800" b="0" i="0" u="none" strike="noStrike">
                        <a:solidFill>
                          <a:srgbClr val="000000"/>
                        </a:solidFill>
                        <a:effectLst/>
                        <a:latin typeface="Calibri" panose="020F0502020204030204" pitchFamily="34" charset="0"/>
                      </a:endParaRPr>
                    </a:p>
                  </a:txBody>
                  <a:tcPr marL="7293" marR="7293" marT="729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fontAlgn="ctr">
                        <a:spcBef>
                          <a:spcPts val="0"/>
                        </a:spcBef>
                      </a:pPr>
                      <a:r>
                        <a:rPr lang="sl-SI" sz="800" u="none" strike="noStrike" dirty="0">
                          <a:effectLst/>
                        </a:rPr>
                        <a:t>147</a:t>
                      </a:r>
                      <a:endParaRPr lang="sl-SI" sz="800" b="0" i="0" u="none" strike="noStrike" dirty="0">
                        <a:solidFill>
                          <a:srgbClr val="000000"/>
                        </a:solidFill>
                        <a:effectLst/>
                        <a:latin typeface="Calibri" panose="020F0502020204030204" pitchFamily="34" charset="0"/>
                      </a:endParaRPr>
                    </a:p>
                  </a:txBody>
                  <a:tcPr marL="7293" marR="7293" marT="729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fontAlgn="ctr">
                        <a:spcBef>
                          <a:spcPts val="0"/>
                        </a:spcBef>
                      </a:pPr>
                      <a:r>
                        <a:rPr lang="sl-SI" sz="800" u="none" strike="noStrike">
                          <a:effectLst/>
                        </a:rPr>
                        <a:t>254</a:t>
                      </a:r>
                      <a:endParaRPr lang="sl-SI" sz="800" b="0" i="0" u="none" strike="noStrike">
                        <a:solidFill>
                          <a:srgbClr val="000000"/>
                        </a:solidFill>
                        <a:effectLst/>
                        <a:latin typeface="Calibri" panose="020F0502020204030204" pitchFamily="34" charset="0"/>
                      </a:endParaRPr>
                    </a:p>
                  </a:txBody>
                  <a:tcPr marL="7293" marR="7293" marT="729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fontAlgn="ctr">
                        <a:spcBef>
                          <a:spcPts val="0"/>
                        </a:spcBef>
                      </a:pPr>
                      <a:r>
                        <a:rPr lang="sl-SI" sz="800" u="none" strike="noStrike">
                          <a:effectLst/>
                        </a:rPr>
                        <a:t>1982</a:t>
                      </a:r>
                      <a:endParaRPr lang="sl-SI" sz="800" b="0" i="0" u="none" strike="noStrike">
                        <a:solidFill>
                          <a:srgbClr val="000000"/>
                        </a:solidFill>
                        <a:effectLst/>
                        <a:latin typeface="Calibri" panose="020F0502020204030204" pitchFamily="34" charset="0"/>
                      </a:endParaRPr>
                    </a:p>
                  </a:txBody>
                  <a:tcPr marL="7293" marR="7293" marT="729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fontAlgn="ctr">
                        <a:spcBef>
                          <a:spcPts val="0"/>
                        </a:spcBef>
                      </a:pPr>
                      <a:r>
                        <a:rPr lang="sl-SI" sz="800" u="none" strike="noStrike">
                          <a:effectLst/>
                        </a:rPr>
                        <a:t>542</a:t>
                      </a:r>
                      <a:endParaRPr lang="sl-SI" sz="800" b="0" i="0" u="none" strike="noStrike">
                        <a:solidFill>
                          <a:srgbClr val="000000"/>
                        </a:solidFill>
                        <a:effectLst/>
                        <a:latin typeface="Calibri" panose="020F0502020204030204" pitchFamily="34" charset="0"/>
                      </a:endParaRPr>
                    </a:p>
                  </a:txBody>
                  <a:tcPr marL="7293" marR="7293" marT="729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fontAlgn="ctr">
                        <a:spcBef>
                          <a:spcPts val="0"/>
                        </a:spcBef>
                      </a:pPr>
                      <a:r>
                        <a:rPr lang="sl-SI" sz="800" u="none" strike="noStrike">
                          <a:effectLst/>
                        </a:rPr>
                        <a:t>56,30%</a:t>
                      </a:r>
                      <a:endParaRPr lang="sl-SI" sz="800" b="0" i="0" u="none" strike="noStrike">
                        <a:solidFill>
                          <a:srgbClr val="000000"/>
                        </a:solidFill>
                        <a:effectLst/>
                        <a:latin typeface="Calibri" panose="020F0502020204030204" pitchFamily="34" charset="0"/>
                      </a:endParaRPr>
                    </a:p>
                  </a:txBody>
                  <a:tcPr marL="7293" marR="7293" marT="729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55872435"/>
                  </a:ext>
                </a:extLst>
              </a:tr>
              <a:tr h="291740">
                <a:tc>
                  <a:txBody>
                    <a:bodyPr/>
                    <a:lstStyle/>
                    <a:p>
                      <a:pPr algn="l" fontAlgn="ctr">
                        <a:spcBef>
                          <a:spcPts val="0"/>
                        </a:spcBef>
                      </a:pPr>
                      <a:r>
                        <a:rPr lang="sl-SI" sz="800" u="none" strike="noStrike" dirty="0">
                          <a:effectLst/>
                        </a:rPr>
                        <a:t>do 10 let do </a:t>
                      </a:r>
                      <a:r>
                        <a:rPr lang="sl-SI" sz="800" u="none" strike="noStrike" dirty="0" err="1">
                          <a:effectLst/>
                        </a:rPr>
                        <a:t>amo</a:t>
                      </a:r>
                      <a:r>
                        <a:rPr lang="en-US" sz="800" u="none" strike="noStrike" dirty="0">
                          <a:effectLst/>
                        </a:rPr>
                        <a:t>rt</a:t>
                      </a:r>
                      <a:r>
                        <a:rPr lang="sl-SI" sz="800" u="none" strike="noStrike" dirty="0" err="1">
                          <a:effectLst/>
                        </a:rPr>
                        <a:t>izacije</a:t>
                      </a:r>
                      <a:endParaRPr lang="sl-SI" sz="800" b="0" i="0" u="none" strike="noStrike" dirty="0">
                        <a:solidFill>
                          <a:srgbClr val="000000"/>
                        </a:solidFill>
                        <a:effectLst/>
                        <a:latin typeface="Calibri" panose="020F0502020204030204" pitchFamily="34" charset="0"/>
                      </a:endParaRPr>
                    </a:p>
                  </a:txBody>
                  <a:tcPr marL="7293" marR="7293" marT="729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fontAlgn="ctr">
                        <a:spcBef>
                          <a:spcPts val="0"/>
                        </a:spcBef>
                      </a:pPr>
                      <a:r>
                        <a:rPr lang="sl-SI" sz="800" u="none" strike="noStrike">
                          <a:effectLst/>
                        </a:rPr>
                        <a:t>31.731</a:t>
                      </a:r>
                      <a:endParaRPr lang="sl-SI" sz="800" b="0" i="0" u="none" strike="noStrike">
                        <a:solidFill>
                          <a:srgbClr val="000000"/>
                        </a:solidFill>
                        <a:effectLst/>
                        <a:latin typeface="Calibri" panose="020F0502020204030204" pitchFamily="34" charset="0"/>
                      </a:endParaRPr>
                    </a:p>
                  </a:txBody>
                  <a:tcPr marL="7293" marR="7293" marT="729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fontAlgn="ctr">
                        <a:spcBef>
                          <a:spcPts val="0"/>
                        </a:spcBef>
                      </a:pPr>
                      <a:r>
                        <a:rPr lang="sl-SI" sz="800" u="none" strike="noStrike" dirty="0">
                          <a:effectLst/>
                        </a:rPr>
                        <a:t>153</a:t>
                      </a:r>
                      <a:endParaRPr lang="sl-SI" sz="800" b="0" i="0" u="none" strike="noStrike" dirty="0">
                        <a:solidFill>
                          <a:srgbClr val="000000"/>
                        </a:solidFill>
                        <a:effectLst/>
                        <a:latin typeface="Calibri" panose="020F0502020204030204" pitchFamily="34" charset="0"/>
                      </a:endParaRPr>
                    </a:p>
                  </a:txBody>
                  <a:tcPr marL="7293" marR="7293" marT="729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fontAlgn="ctr">
                        <a:spcBef>
                          <a:spcPts val="0"/>
                        </a:spcBef>
                      </a:pPr>
                      <a:r>
                        <a:rPr lang="sl-SI" sz="800" u="none" strike="noStrike" dirty="0">
                          <a:effectLst/>
                        </a:rPr>
                        <a:t>2</a:t>
                      </a:r>
                      <a:endParaRPr lang="sl-SI" sz="800" b="0" i="0" u="none" strike="noStrike" dirty="0">
                        <a:solidFill>
                          <a:srgbClr val="000000"/>
                        </a:solidFill>
                        <a:effectLst/>
                        <a:latin typeface="Calibri" panose="020F0502020204030204" pitchFamily="34" charset="0"/>
                      </a:endParaRPr>
                    </a:p>
                  </a:txBody>
                  <a:tcPr marL="7293" marR="7293" marT="729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fontAlgn="ctr">
                        <a:spcBef>
                          <a:spcPts val="0"/>
                        </a:spcBef>
                      </a:pPr>
                      <a:r>
                        <a:rPr lang="sl-SI" sz="800" u="none" strike="noStrike" dirty="0">
                          <a:effectLst/>
                        </a:rPr>
                        <a:t>0</a:t>
                      </a:r>
                      <a:endParaRPr lang="sl-SI" sz="800" b="0" i="0" u="none" strike="noStrike" dirty="0">
                        <a:solidFill>
                          <a:srgbClr val="000000"/>
                        </a:solidFill>
                        <a:effectLst/>
                        <a:latin typeface="Arial" panose="020B0604020202020204" pitchFamily="34" charset="0"/>
                      </a:endParaRPr>
                    </a:p>
                  </a:txBody>
                  <a:tcPr marL="7293" marR="7293" marT="729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fontAlgn="ctr">
                        <a:spcBef>
                          <a:spcPts val="0"/>
                        </a:spcBef>
                      </a:pPr>
                      <a:r>
                        <a:rPr lang="sl-SI" sz="800" u="none" strike="noStrike" dirty="0">
                          <a:effectLst/>
                        </a:rPr>
                        <a:t>0</a:t>
                      </a:r>
                      <a:endParaRPr lang="sl-SI" sz="800" b="0" i="0" u="none" strike="noStrike" dirty="0">
                        <a:solidFill>
                          <a:srgbClr val="000000"/>
                        </a:solidFill>
                        <a:effectLst/>
                        <a:latin typeface="Arial" panose="020B0604020202020204" pitchFamily="34" charset="0"/>
                      </a:endParaRPr>
                    </a:p>
                  </a:txBody>
                  <a:tcPr marL="7293" marR="7293" marT="729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fontAlgn="ctr">
                        <a:spcBef>
                          <a:spcPts val="0"/>
                        </a:spcBef>
                      </a:pPr>
                      <a:r>
                        <a:rPr lang="sl-SI" sz="800" u="none" strike="noStrike">
                          <a:effectLst/>
                        </a:rPr>
                        <a:t>0</a:t>
                      </a:r>
                      <a:endParaRPr lang="sl-SI" sz="800" b="0" i="0" u="none" strike="noStrike">
                        <a:solidFill>
                          <a:srgbClr val="000000"/>
                        </a:solidFill>
                        <a:effectLst/>
                        <a:latin typeface="Arial" panose="020B0604020202020204" pitchFamily="34" charset="0"/>
                      </a:endParaRPr>
                    </a:p>
                  </a:txBody>
                  <a:tcPr marL="7293" marR="7293" marT="729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fontAlgn="ctr">
                        <a:spcBef>
                          <a:spcPts val="0"/>
                        </a:spcBef>
                      </a:pPr>
                      <a:r>
                        <a:rPr lang="sl-SI" sz="800" u="none" strike="noStrike">
                          <a:effectLst/>
                        </a:rPr>
                        <a:t>0</a:t>
                      </a:r>
                      <a:endParaRPr lang="sl-SI" sz="800" b="0" i="0" u="none" strike="noStrike">
                        <a:solidFill>
                          <a:srgbClr val="000000"/>
                        </a:solidFill>
                        <a:effectLst/>
                        <a:latin typeface="Arial" panose="020B0604020202020204" pitchFamily="34" charset="0"/>
                      </a:endParaRPr>
                    </a:p>
                  </a:txBody>
                  <a:tcPr marL="7293" marR="7293" marT="729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fontAlgn="ctr">
                        <a:spcBef>
                          <a:spcPts val="0"/>
                        </a:spcBef>
                      </a:pPr>
                      <a:r>
                        <a:rPr lang="sl-SI" sz="800" u="none" strike="noStrike">
                          <a:effectLst/>
                        </a:rPr>
                        <a:t>0</a:t>
                      </a:r>
                      <a:endParaRPr lang="sl-SI" sz="800" b="0" i="0" u="none" strike="noStrike">
                        <a:solidFill>
                          <a:srgbClr val="000000"/>
                        </a:solidFill>
                        <a:effectLst/>
                        <a:latin typeface="Arial" panose="020B0604020202020204" pitchFamily="34" charset="0"/>
                      </a:endParaRPr>
                    </a:p>
                  </a:txBody>
                  <a:tcPr marL="7293" marR="7293" marT="729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fontAlgn="ctr">
                        <a:spcBef>
                          <a:spcPts val="0"/>
                        </a:spcBef>
                      </a:pPr>
                      <a:r>
                        <a:rPr lang="sl-SI" sz="800" u="none" strike="noStrike" dirty="0">
                          <a:effectLst/>
                        </a:rPr>
                        <a:t>81</a:t>
                      </a:r>
                      <a:endParaRPr lang="sl-SI" sz="800" b="0" i="0" u="none" strike="noStrike" dirty="0">
                        <a:solidFill>
                          <a:srgbClr val="000000"/>
                        </a:solidFill>
                        <a:effectLst/>
                        <a:latin typeface="Calibri" panose="020F0502020204030204" pitchFamily="34" charset="0"/>
                      </a:endParaRPr>
                    </a:p>
                  </a:txBody>
                  <a:tcPr marL="7293" marR="7293" marT="729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fontAlgn="ctr">
                        <a:spcBef>
                          <a:spcPts val="0"/>
                        </a:spcBef>
                      </a:pPr>
                      <a:r>
                        <a:rPr lang="sl-SI" sz="800" u="none" strike="noStrike" dirty="0">
                          <a:effectLst/>
                        </a:rPr>
                        <a:t>289</a:t>
                      </a:r>
                      <a:endParaRPr lang="sl-SI" sz="800" b="0" i="0" u="none" strike="noStrike" dirty="0">
                        <a:solidFill>
                          <a:srgbClr val="000000"/>
                        </a:solidFill>
                        <a:effectLst/>
                        <a:latin typeface="Calibri" panose="020F0502020204030204" pitchFamily="34" charset="0"/>
                      </a:endParaRPr>
                    </a:p>
                  </a:txBody>
                  <a:tcPr marL="7293" marR="7293" marT="729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fontAlgn="ctr">
                        <a:spcBef>
                          <a:spcPts val="0"/>
                        </a:spcBef>
                      </a:pPr>
                      <a:r>
                        <a:rPr lang="sl-SI" sz="800" u="none" strike="noStrike">
                          <a:effectLst/>
                        </a:rPr>
                        <a:t>0</a:t>
                      </a:r>
                      <a:endParaRPr lang="sl-SI" sz="800" b="0" i="0" u="none" strike="noStrike">
                        <a:solidFill>
                          <a:srgbClr val="000000"/>
                        </a:solidFill>
                        <a:effectLst/>
                        <a:latin typeface="Arial" panose="020B0604020202020204" pitchFamily="34" charset="0"/>
                      </a:endParaRPr>
                    </a:p>
                  </a:txBody>
                  <a:tcPr marL="7293" marR="7293" marT="729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fontAlgn="ctr">
                        <a:spcBef>
                          <a:spcPts val="0"/>
                        </a:spcBef>
                      </a:pPr>
                      <a:r>
                        <a:rPr lang="sl-SI" sz="800" u="none" strike="noStrike" dirty="0">
                          <a:effectLst/>
                        </a:rPr>
                        <a:t>9,89%</a:t>
                      </a:r>
                      <a:endParaRPr lang="sl-SI" sz="800" b="0" i="0" u="none" strike="noStrike" dirty="0">
                        <a:solidFill>
                          <a:srgbClr val="000000"/>
                        </a:solidFill>
                        <a:effectLst/>
                        <a:latin typeface="Calibri" panose="020F0502020204030204" pitchFamily="34" charset="0"/>
                      </a:endParaRPr>
                    </a:p>
                  </a:txBody>
                  <a:tcPr marL="7293" marR="7293" marT="729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28222176"/>
                  </a:ext>
                </a:extLst>
              </a:tr>
              <a:tr h="291740">
                <a:tc>
                  <a:txBody>
                    <a:bodyPr/>
                    <a:lstStyle/>
                    <a:p>
                      <a:pPr algn="l" fontAlgn="ctr">
                        <a:spcBef>
                          <a:spcPts val="0"/>
                        </a:spcBef>
                      </a:pPr>
                      <a:r>
                        <a:rPr lang="sl-SI" sz="800" u="none" strike="noStrike" dirty="0">
                          <a:solidFill>
                            <a:sysClr val="windowText" lastClr="000000"/>
                          </a:solidFill>
                          <a:effectLst/>
                        </a:rPr>
                        <a:t>10 let čez amortizacijo</a:t>
                      </a:r>
                      <a:endParaRPr lang="sl-SI" sz="800" b="0" i="0" u="none" strike="noStrike" dirty="0">
                        <a:solidFill>
                          <a:sysClr val="windowText" lastClr="000000"/>
                        </a:solidFill>
                        <a:effectLst/>
                        <a:latin typeface="Calibri" panose="020F0502020204030204" pitchFamily="34" charset="0"/>
                      </a:endParaRPr>
                    </a:p>
                  </a:txBody>
                  <a:tcPr marL="7293" marR="7293" marT="729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ctr">
                        <a:spcBef>
                          <a:spcPts val="0"/>
                        </a:spcBef>
                      </a:pPr>
                      <a:r>
                        <a:rPr lang="sl-SI" sz="800" u="none" strike="noStrike" dirty="0">
                          <a:solidFill>
                            <a:sysClr val="windowText" lastClr="000000"/>
                          </a:solidFill>
                          <a:effectLst/>
                        </a:rPr>
                        <a:t>82.045</a:t>
                      </a:r>
                      <a:endParaRPr lang="sl-SI" sz="800" b="0" i="0" u="none" strike="noStrike" dirty="0">
                        <a:solidFill>
                          <a:sysClr val="windowText" lastClr="000000"/>
                        </a:solidFill>
                        <a:effectLst/>
                        <a:latin typeface="Calibri" panose="020F0502020204030204" pitchFamily="34" charset="0"/>
                      </a:endParaRPr>
                    </a:p>
                  </a:txBody>
                  <a:tcPr marL="7293" marR="7293" marT="729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ctr">
                        <a:spcBef>
                          <a:spcPts val="0"/>
                        </a:spcBef>
                      </a:pPr>
                      <a:r>
                        <a:rPr lang="sl-SI" sz="800" u="none" strike="noStrike" dirty="0">
                          <a:solidFill>
                            <a:sysClr val="windowText" lastClr="000000"/>
                          </a:solidFill>
                          <a:effectLst/>
                        </a:rPr>
                        <a:t>425</a:t>
                      </a:r>
                      <a:endParaRPr lang="sl-SI" sz="800" b="0" i="0" u="none" strike="noStrike" dirty="0">
                        <a:solidFill>
                          <a:sysClr val="windowText" lastClr="000000"/>
                        </a:solidFill>
                        <a:effectLst/>
                        <a:latin typeface="Calibri" panose="020F0502020204030204" pitchFamily="34" charset="0"/>
                      </a:endParaRPr>
                    </a:p>
                  </a:txBody>
                  <a:tcPr marL="7293" marR="7293" marT="729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ctr">
                        <a:spcBef>
                          <a:spcPts val="0"/>
                        </a:spcBef>
                      </a:pPr>
                      <a:r>
                        <a:rPr lang="sl-SI" sz="800" u="none" strike="noStrike">
                          <a:solidFill>
                            <a:sysClr val="windowText" lastClr="000000"/>
                          </a:solidFill>
                          <a:effectLst/>
                        </a:rPr>
                        <a:t>0</a:t>
                      </a:r>
                      <a:endParaRPr lang="sl-SI" sz="800" b="0" i="0" u="none" strike="noStrike">
                        <a:solidFill>
                          <a:sysClr val="windowText" lastClr="000000"/>
                        </a:solidFill>
                        <a:effectLst/>
                        <a:latin typeface="Arial" panose="020B0604020202020204" pitchFamily="34" charset="0"/>
                      </a:endParaRPr>
                    </a:p>
                  </a:txBody>
                  <a:tcPr marL="7293" marR="7293" marT="729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ctr">
                        <a:spcBef>
                          <a:spcPts val="0"/>
                        </a:spcBef>
                      </a:pPr>
                      <a:r>
                        <a:rPr lang="sl-SI" sz="800" u="none" strike="noStrike">
                          <a:solidFill>
                            <a:sysClr val="windowText" lastClr="000000"/>
                          </a:solidFill>
                          <a:effectLst/>
                        </a:rPr>
                        <a:t>48</a:t>
                      </a:r>
                      <a:endParaRPr lang="sl-SI" sz="800" b="0" i="0" u="none" strike="noStrike">
                        <a:solidFill>
                          <a:sysClr val="windowText" lastClr="000000"/>
                        </a:solidFill>
                        <a:effectLst/>
                        <a:latin typeface="Calibri" panose="020F0502020204030204" pitchFamily="34" charset="0"/>
                      </a:endParaRPr>
                    </a:p>
                  </a:txBody>
                  <a:tcPr marL="7293" marR="7293" marT="729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ctr">
                        <a:spcBef>
                          <a:spcPts val="0"/>
                        </a:spcBef>
                      </a:pPr>
                      <a:r>
                        <a:rPr lang="sl-SI" sz="800" u="none" strike="noStrike">
                          <a:solidFill>
                            <a:sysClr val="windowText" lastClr="000000"/>
                          </a:solidFill>
                          <a:effectLst/>
                        </a:rPr>
                        <a:t>0</a:t>
                      </a:r>
                      <a:endParaRPr lang="sl-SI" sz="800" b="0" i="0" u="none" strike="noStrike">
                        <a:solidFill>
                          <a:sysClr val="windowText" lastClr="000000"/>
                        </a:solidFill>
                        <a:effectLst/>
                        <a:latin typeface="Arial" panose="020B0604020202020204" pitchFamily="34" charset="0"/>
                      </a:endParaRPr>
                    </a:p>
                  </a:txBody>
                  <a:tcPr marL="7293" marR="7293" marT="729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ctr">
                        <a:spcBef>
                          <a:spcPts val="0"/>
                        </a:spcBef>
                      </a:pPr>
                      <a:r>
                        <a:rPr lang="sl-SI" sz="800" u="none" strike="noStrike">
                          <a:solidFill>
                            <a:sysClr val="windowText" lastClr="000000"/>
                          </a:solidFill>
                          <a:effectLst/>
                        </a:rPr>
                        <a:t>0</a:t>
                      </a:r>
                      <a:endParaRPr lang="sl-SI" sz="800" b="0" i="0" u="none" strike="noStrike">
                        <a:solidFill>
                          <a:sysClr val="windowText" lastClr="000000"/>
                        </a:solidFill>
                        <a:effectLst/>
                        <a:latin typeface="Arial" panose="020B0604020202020204" pitchFamily="34" charset="0"/>
                      </a:endParaRPr>
                    </a:p>
                  </a:txBody>
                  <a:tcPr marL="7293" marR="7293" marT="729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ctr">
                        <a:spcBef>
                          <a:spcPts val="0"/>
                        </a:spcBef>
                      </a:pPr>
                      <a:r>
                        <a:rPr lang="sl-SI" sz="800" u="none" strike="noStrike" dirty="0">
                          <a:solidFill>
                            <a:sysClr val="windowText" lastClr="000000"/>
                          </a:solidFill>
                          <a:effectLst/>
                        </a:rPr>
                        <a:t>37</a:t>
                      </a:r>
                      <a:endParaRPr lang="sl-SI" sz="800" b="0" i="0" u="none" strike="noStrike" dirty="0">
                        <a:solidFill>
                          <a:sysClr val="windowText" lastClr="000000"/>
                        </a:solidFill>
                        <a:effectLst/>
                        <a:latin typeface="Calibri" panose="020F0502020204030204" pitchFamily="34" charset="0"/>
                      </a:endParaRPr>
                    </a:p>
                  </a:txBody>
                  <a:tcPr marL="7293" marR="7293" marT="729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ctr">
                        <a:spcBef>
                          <a:spcPts val="0"/>
                        </a:spcBef>
                      </a:pPr>
                      <a:r>
                        <a:rPr lang="sl-SI" sz="800" u="none" strike="noStrike" dirty="0">
                          <a:solidFill>
                            <a:sysClr val="windowText" lastClr="000000"/>
                          </a:solidFill>
                          <a:effectLst/>
                        </a:rPr>
                        <a:t>162</a:t>
                      </a:r>
                      <a:endParaRPr lang="sl-SI" sz="800" b="0" i="0" u="none" strike="noStrike" dirty="0">
                        <a:solidFill>
                          <a:sysClr val="windowText" lastClr="000000"/>
                        </a:solidFill>
                        <a:effectLst/>
                        <a:latin typeface="Calibri" panose="020F0502020204030204" pitchFamily="34" charset="0"/>
                      </a:endParaRPr>
                    </a:p>
                  </a:txBody>
                  <a:tcPr marL="7293" marR="7293" marT="729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ctr">
                        <a:spcBef>
                          <a:spcPts val="0"/>
                        </a:spcBef>
                      </a:pPr>
                      <a:r>
                        <a:rPr lang="sl-SI" sz="800" u="none" strike="noStrike" dirty="0">
                          <a:solidFill>
                            <a:sysClr val="windowText" lastClr="000000"/>
                          </a:solidFill>
                          <a:effectLst/>
                        </a:rPr>
                        <a:t>91</a:t>
                      </a:r>
                      <a:endParaRPr lang="sl-SI" sz="800" b="0" i="0" u="none" strike="noStrike" dirty="0">
                        <a:solidFill>
                          <a:sysClr val="windowText" lastClr="000000"/>
                        </a:solidFill>
                        <a:effectLst/>
                        <a:latin typeface="Calibri" panose="020F0502020204030204" pitchFamily="34" charset="0"/>
                      </a:endParaRPr>
                    </a:p>
                  </a:txBody>
                  <a:tcPr marL="7293" marR="7293" marT="729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ctr">
                        <a:spcBef>
                          <a:spcPts val="0"/>
                        </a:spcBef>
                      </a:pPr>
                      <a:r>
                        <a:rPr lang="sl-SI" sz="800" u="none" strike="noStrike" dirty="0">
                          <a:solidFill>
                            <a:sysClr val="windowText" lastClr="000000"/>
                          </a:solidFill>
                          <a:effectLst/>
                        </a:rPr>
                        <a:t>162</a:t>
                      </a:r>
                      <a:endParaRPr lang="sl-SI" sz="800" b="0" i="0" u="none" strike="noStrike" dirty="0">
                        <a:solidFill>
                          <a:sysClr val="windowText" lastClr="000000"/>
                        </a:solidFill>
                        <a:effectLst/>
                        <a:latin typeface="Calibri" panose="020F0502020204030204" pitchFamily="34" charset="0"/>
                      </a:endParaRPr>
                    </a:p>
                  </a:txBody>
                  <a:tcPr marL="7293" marR="7293" marT="729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ctr">
                        <a:spcBef>
                          <a:spcPts val="0"/>
                        </a:spcBef>
                      </a:pPr>
                      <a:r>
                        <a:rPr lang="sl-SI" sz="800" u="none" strike="noStrike" dirty="0">
                          <a:solidFill>
                            <a:sysClr val="windowText" lastClr="000000"/>
                          </a:solidFill>
                          <a:effectLst/>
                        </a:rPr>
                        <a:t>88</a:t>
                      </a:r>
                      <a:endParaRPr lang="sl-SI" sz="800" b="0" i="0" u="none" strike="noStrike" dirty="0">
                        <a:solidFill>
                          <a:sysClr val="windowText" lastClr="000000"/>
                        </a:solidFill>
                        <a:effectLst/>
                        <a:latin typeface="Calibri" panose="020F0502020204030204" pitchFamily="34" charset="0"/>
                      </a:endParaRPr>
                    </a:p>
                  </a:txBody>
                  <a:tcPr marL="7293" marR="7293" marT="729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ctr">
                        <a:spcBef>
                          <a:spcPts val="0"/>
                        </a:spcBef>
                      </a:pPr>
                      <a:r>
                        <a:rPr lang="sl-SI" sz="800" u="none" strike="noStrike" dirty="0">
                          <a:solidFill>
                            <a:sysClr val="windowText" lastClr="000000"/>
                          </a:solidFill>
                          <a:effectLst/>
                        </a:rPr>
                        <a:t>27,47%</a:t>
                      </a:r>
                      <a:endParaRPr lang="sl-SI" sz="800" b="0" i="0" u="none" strike="noStrike" dirty="0">
                        <a:solidFill>
                          <a:sysClr val="windowText" lastClr="000000"/>
                        </a:solidFill>
                        <a:effectLst/>
                        <a:latin typeface="Calibri" panose="020F0502020204030204" pitchFamily="34" charset="0"/>
                      </a:endParaRPr>
                    </a:p>
                  </a:txBody>
                  <a:tcPr marL="7293" marR="7293" marT="729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314118514"/>
                  </a:ext>
                </a:extLst>
              </a:tr>
              <a:tr h="444903">
                <a:tc>
                  <a:txBody>
                    <a:bodyPr/>
                    <a:lstStyle/>
                    <a:p>
                      <a:pPr algn="l" fontAlgn="ctr">
                        <a:spcBef>
                          <a:spcPts val="0"/>
                        </a:spcBef>
                      </a:pPr>
                      <a:r>
                        <a:rPr lang="es-ES" sz="800" u="none" strike="noStrike" dirty="0">
                          <a:solidFill>
                            <a:sysClr val="windowText" lastClr="000000"/>
                          </a:solidFill>
                          <a:effectLst/>
                        </a:rPr>
                        <a:t>več kot 10 </a:t>
                      </a:r>
                      <a:r>
                        <a:rPr lang="es-ES" sz="800" u="none" strike="noStrike" dirty="0" err="1">
                          <a:solidFill>
                            <a:sysClr val="windowText" lastClr="000000"/>
                          </a:solidFill>
                          <a:effectLst/>
                        </a:rPr>
                        <a:t>let</a:t>
                      </a:r>
                      <a:r>
                        <a:rPr lang="es-ES" sz="800" u="none" strike="noStrike" dirty="0">
                          <a:solidFill>
                            <a:sysClr val="windowText" lastClr="000000"/>
                          </a:solidFill>
                          <a:effectLst/>
                        </a:rPr>
                        <a:t> </a:t>
                      </a:r>
                      <a:r>
                        <a:rPr lang="es-ES" sz="800" u="none" strike="noStrike" dirty="0" err="1">
                          <a:solidFill>
                            <a:sysClr val="windowText" lastClr="000000"/>
                          </a:solidFill>
                          <a:effectLst/>
                        </a:rPr>
                        <a:t>čez</a:t>
                      </a:r>
                      <a:r>
                        <a:rPr lang="es-ES" sz="800" u="none" strike="noStrike" dirty="0">
                          <a:solidFill>
                            <a:sysClr val="windowText" lastClr="000000"/>
                          </a:solidFill>
                          <a:effectLst/>
                        </a:rPr>
                        <a:t> </a:t>
                      </a:r>
                      <a:r>
                        <a:rPr lang="es-ES" sz="800" u="none" strike="noStrike" dirty="0" err="1">
                          <a:solidFill>
                            <a:sysClr val="windowText" lastClr="000000"/>
                          </a:solidFill>
                          <a:effectLst/>
                        </a:rPr>
                        <a:t>amortizacijo</a:t>
                      </a:r>
                      <a:endParaRPr lang="es-ES" sz="800" b="0" i="0" u="none" strike="noStrike" dirty="0">
                        <a:solidFill>
                          <a:sysClr val="windowText" lastClr="000000"/>
                        </a:solidFill>
                        <a:effectLst/>
                        <a:latin typeface="Calibri" panose="020F0502020204030204" pitchFamily="34" charset="0"/>
                      </a:endParaRPr>
                    </a:p>
                  </a:txBody>
                  <a:tcPr marL="7293" marR="7293" marT="729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ctr">
                        <a:spcBef>
                          <a:spcPts val="0"/>
                        </a:spcBef>
                      </a:pPr>
                      <a:r>
                        <a:rPr lang="sl-SI" sz="800" u="none" strike="noStrike" dirty="0">
                          <a:solidFill>
                            <a:sysClr val="windowText" lastClr="000000"/>
                          </a:solidFill>
                          <a:effectLst/>
                        </a:rPr>
                        <a:t>22.221</a:t>
                      </a:r>
                      <a:endParaRPr lang="sl-SI" sz="800" b="0" i="0" u="none" strike="noStrike" dirty="0">
                        <a:solidFill>
                          <a:sysClr val="windowText" lastClr="000000"/>
                        </a:solidFill>
                        <a:effectLst/>
                        <a:latin typeface="Calibri" panose="020F0502020204030204" pitchFamily="34" charset="0"/>
                      </a:endParaRPr>
                    </a:p>
                  </a:txBody>
                  <a:tcPr marL="7293" marR="7293" marT="729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ctr">
                        <a:spcBef>
                          <a:spcPts val="0"/>
                        </a:spcBef>
                      </a:pPr>
                      <a:r>
                        <a:rPr lang="sl-SI" sz="800" u="none" strike="noStrike" dirty="0">
                          <a:solidFill>
                            <a:sysClr val="windowText" lastClr="000000"/>
                          </a:solidFill>
                          <a:effectLst/>
                        </a:rPr>
                        <a:t>98</a:t>
                      </a:r>
                      <a:endParaRPr lang="sl-SI" sz="800" b="0" i="0" u="none" strike="noStrike" dirty="0">
                        <a:solidFill>
                          <a:sysClr val="windowText" lastClr="000000"/>
                        </a:solidFill>
                        <a:effectLst/>
                        <a:latin typeface="Calibri" panose="020F0502020204030204" pitchFamily="34" charset="0"/>
                      </a:endParaRPr>
                    </a:p>
                  </a:txBody>
                  <a:tcPr marL="7293" marR="7293" marT="729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ctr">
                        <a:spcBef>
                          <a:spcPts val="0"/>
                        </a:spcBef>
                      </a:pPr>
                      <a:r>
                        <a:rPr lang="sl-SI" sz="800" u="none" strike="noStrike" dirty="0">
                          <a:solidFill>
                            <a:sysClr val="windowText" lastClr="000000"/>
                          </a:solidFill>
                          <a:effectLst/>
                        </a:rPr>
                        <a:t>8</a:t>
                      </a:r>
                      <a:endParaRPr lang="sl-SI" sz="800" b="0" i="0" u="none" strike="noStrike" dirty="0">
                        <a:solidFill>
                          <a:sysClr val="windowText" lastClr="000000"/>
                        </a:solidFill>
                        <a:effectLst/>
                        <a:latin typeface="Calibri" panose="020F0502020204030204" pitchFamily="34" charset="0"/>
                      </a:endParaRPr>
                    </a:p>
                  </a:txBody>
                  <a:tcPr marL="7293" marR="7293" marT="729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ctr">
                        <a:spcBef>
                          <a:spcPts val="0"/>
                        </a:spcBef>
                      </a:pPr>
                      <a:r>
                        <a:rPr lang="sl-SI" sz="800" u="none" strike="noStrike" dirty="0">
                          <a:solidFill>
                            <a:sysClr val="windowText" lastClr="000000"/>
                          </a:solidFill>
                          <a:effectLst/>
                        </a:rPr>
                        <a:t> </a:t>
                      </a:r>
                      <a:r>
                        <a:rPr lang="en-US" sz="800" u="none" strike="noStrike" dirty="0">
                          <a:solidFill>
                            <a:sysClr val="windowText" lastClr="000000"/>
                          </a:solidFill>
                          <a:effectLst/>
                        </a:rPr>
                        <a:t>0</a:t>
                      </a:r>
                      <a:endParaRPr lang="sl-SI" sz="800" b="0" i="0" u="none" strike="noStrike" dirty="0">
                        <a:solidFill>
                          <a:sysClr val="windowText" lastClr="000000"/>
                        </a:solidFill>
                        <a:effectLst/>
                        <a:latin typeface="Arial" panose="020B0604020202020204" pitchFamily="34" charset="0"/>
                      </a:endParaRPr>
                    </a:p>
                  </a:txBody>
                  <a:tcPr marL="7293" marR="7293" marT="729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ctr">
                        <a:spcBef>
                          <a:spcPts val="0"/>
                        </a:spcBef>
                      </a:pPr>
                      <a:r>
                        <a:rPr lang="sl-SI" sz="800" u="none" strike="noStrike" dirty="0">
                          <a:solidFill>
                            <a:sysClr val="windowText" lastClr="000000"/>
                          </a:solidFill>
                          <a:effectLst/>
                        </a:rPr>
                        <a:t>0</a:t>
                      </a:r>
                      <a:endParaRPr lang="sl-SI" sz="800" b="0" i="0" u="none" strike="noStrike" dirty="0">
                        <a:solidFill>
                          <a:sysClr val="windowText" lastClr="000000"/>
                        </a:solidFill>
                        <a:effectLst/>
                        <a:latin typeface="Arial" panose="020B0604020202020204" pitchFamily="34" charset="0"/>
                      </a:endParaRPr>
                    </a:p>
                  </a:txBody>
                  <a:tcPr marL="7293" marR="7293" marT="729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ctr">
                        <a:spcBef>
                          <a:spcPts val="0"/>
                        </a:spcBef>
                      </a:pPr>
                      <a:r>
                        <a:rPr lang="sl-SI" sz="800" u="none" strike="noStrike" dirty="0">
                          <a:solidFill>
                            <a:sysClr val="windowText" lastClr="000000"/>
                          </a:solidFill>
                          <a:effectLst/>
                        </a:rPr>
                        <a:t>23</a:t>
                      </a:r>
                      <a:endParaRPr lang="sl-SI" sz="800" b="0" i="0" u="none" strike="noStrike" dirty="0">
                        <a:solidFill>
                          <a:sysClr val="windowText" lastClr="000000"/>
                        </a:solidFill>
                        <a:effectLst/>
                        <a:latin typeface="Calibri" panose="020F0502020204030204" pitchFamily="34" charset="0"/>
                      </a:endParaRPr>
                    </a:p>
                  </a:txBody>
                  <a:tcPr marL="7293" marR="7293" marT="729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ctr">
                        <a:spcBef>
                          <a:spcPts val="0"/>
                        </a:spcBef>
                      </a:pPr>
                      <a:r>
                        <a:rPr lang="sl-SI" sz="800" u="none" strike="noStrike" dirty="0">
                          <a:solidFill>
                            <a:sysClr val="windowText" lastClr="000000"/>
                          </a:solidFill>
                          <a:effectLst/>
                        </a:rPr>
                        <a:t>0</a:t>
                      </a:r>
                      <a:endParaRPr lang="sl-SI" sz="800" b="0" i="0" u="none" strike="noStrike" dirty="0">
                        <a:solidFill>
                          <a:sysClr val="windowText" lastClr="000000"/>
                        </a:solidFill>
                        <a:effectLst/>
                        <a:latin typeface="Arial" panose="020B0604020202020204" pitchFamily="34" charset="0"/>
                      </a:endParaRPr>
                    </a:p>
                  </a:txBody>
                  <a:tcPr marL="7293" marR="7293" marT="729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ctr">
                        <a:spcBef>
                          <a:spcPts val="0"/>
                        </a:spcBef>
                      </a:pPr>
                      <a:r>
                        <a:rPr lang="sl-SI" sz="800" u="none" strike="noStrike" dirty="0">
                          <a:solidFill>
                            <a:sysClr val="windowText" lastClr="000000"/>
                          </a:solidFill>
                          <a:effectLst/>
                        </a:rPr>
                        <a:t>32</a:t>
                      </a:r>
                      <a:endParaRPr lang="sl-SI" sz="800" b="0" i="0" u="none" strike="noStrike" dirty="0">
                        <a:solidFill>
                          <a:sysClr val="windowText" lastClr="000000"/>
                        </a:solidFill>
                        <a:effectLst/>
                        <a:latin typeface="Calibri" panose="020F0502020204030204" pitchFamily="34" charset="0"/>
                      </a:endParaRPr>
                    </a:p>
                  </a:txBody>
                  <a:tcPr marL="7293" marR="7293" marT="729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ctr">
                        <a:spcBef>
                          <a:spcPts val="0"/>
                        </a:spcBef>
                      </a:pPr>
                      <a:r>
                        <a:rPr lang="sl-SI" sz="800" u="none" strike="noStrike" dirty="0">
                          <a:solidFill>
                            <a:sysClr val="windowText" lastClr="000000"/>
                          </a:solidFill>
                          <a:effectLst/>
                        </a:rPr>
                        <a:t>84</a:t>
                      </a:r>
                      <a:endParaRPr lang="sl-SI" sz="800" b="0" i="0" u="none" strike="noStrike" dirty="0">
                        <a:solidFill>
                          <a:sysClr val="windowText" lastClr="000000"/>
                        </a:solidFill>
                        <a:effectLst/>
                        <a:latin typeface="Calibri" panose="020F0502020204030204" pitchFamily="34" charset="0"/>
                      </a:endParaRPr>
                    </a:p>
                  </a:txBody>
                  <a:tcPr marL="7293" marR="7293" marT="729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ctr">
                        <a:spcBef>
                          <a:spcPts val="0"/>
                        </a:spcBef>
                      </a:pPr>
                      <a:r>
                        <a:rPr lang="sl-SI" sz="800" u="none" strike="noStrike" dirty="0">
                          <a:solidFill>
                            <a:sysClr val="windowText" lastClr="000000"/>
                          </a:solidFill>
                          <a:effectLst/>
                        </a:rPr>
                        <a:t>132</a:t>
                      </a:r>
                      <a:endParaRPr lang="sl-SI" sz="800" b="0" i="0" u="none" strike="noStrike" dirty="0">
                        <a:solidFill>
                          <a:sysClr val="windowText" lastClr="000000"/>
                        </a:solidFill>
                        <a:effectLst/>
                        <a:latin typeface="Calibri" panose="020F0502020204030204" pitchFamily="34" charset="0"/>
                      </a:endParaRPr>
                    </a:p>
                  </a:txBody>
                  <a:tcPr marL="7293" marR="7293" marT="729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ctr">
                        <a:spcBef>
                          <a:spcPts val="0"/>
                        </a:spcBef>
                      </a:pPr>
                      <a:r>
                        <a:rPr lang="sl-SI" sz="800" u="none" strike="noStrike" dirty="0">
                          <a:solidFill>
                            <a:sysClr val="windowText" lastClr="000000"/>
                          </a:solidFill>
                          <a:effectLst/>
                        </a:rPr>
                        <a:t>0</a:t>
                      </a:r>
                      <a:endParaRPr lang="sl-SI" sz="800" b="0" i="0" u="none" strike="noStrike" dirty="0">
                        <a:solidFill>
                          <a:sysClr val="windowText" lastClr="000000"/>
                        </a:solidFill>
                        <a:effectLst/>
                        <a:latin typeface="Arial" panose="020B0604020202020204" pitchFamily="34" charset="0"/>
                      </a:endParaRPr>
                    </a:p>
                  </a:txBody>
                  <a:tcPr marL="7293" marR="7293" marT="729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ctr">
                        <a:spcBef>
                          <a:spcPts val="0"/>
                        </a:spcBef>
                      </a:pPr>
                      <a:r>
                        <a:rPr lang="sl-SI" sz="800" u="none" strike="noStrike" dirty="0">
                          <a:solidFill>
                            <a:sysClr val="windowText" lastClr="000000"/>
                          </a:solidFill>
                          <a:effectLst/>
                        </a:rPr>
                        <a:t>6,33%</a:t>
                      </a:r>
                      <a:endParaRPr lang="sl-SI" sz="800" b="0" i="0" u="none" strike="noStrike" dirty="0">
                        <a:solidFill>
                          <a:sysClr val="windowText" lastClr="000000"/>
                        </a:solidFill>
                        <a:effectLst/>
                        <a:latin typeface="Calibri" panose="020F0502020204030204" pitchFamily="34" charset="0"/>
                      </a:endParaRPr>
                    </a:p>
                  </a:txBody>
                  <a:tcPr marL="7293" marR="7293" marT="729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183867735"/>
                  </a:ext>
                </a:extLst>
              </a:tr>
            </a:tbl>
          </a:graphicData>
        </a:graphic>
      </p:graphicFrame>
    </p:spTree>
    <p:extLst>
      <p:ext uri="{BB962C8B-B14F-4D97-AF65-F5344CB8AC3E}">
        <p14:creationId xmlns:p14="http://schemas.microsoft.com/office/powerpoint/2010/main" val="260817485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6">
            <a:extLst>
              <a:ext uri="{FF2B5EF4-FFF2-40B4-BE49-F238E27FC236}">
                <a16:creationId xmlns:a16="http://schemas.microsoft.com/office/drawing/2014/main" id="{2236F885-BD99-40BA-B0CF-88E3B14242C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26829" y="195798"/>
            <a:ext cx="1212513" cy="565201"/>
          </a:xfrm>
          <a:prstGeom prst="rect">
            <a:avLst/>
          </a:prstGeom>
        </p:spPr>
      </p:pic>
      <p:pic>
        <p:nvPicPr>
          <p:cNvPr id="9" name="Picture 7">
            <a:extLst>
              <a:ext uri="{FF2B5EF4-FFF2-40B4-BE49-F238E27FC236}">
                <a16:creationId xmlns:a16="http://schemas.microsoft.com/office/drawing/2014/main" id="{564FF858-598B-4B6C-BBAC-0B1999B6502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39342" y="313749"/>
            <a:ext cx="823250" cy="329300"/>
          </a:xfrm>
          <a:prstGeom prst="rect">
            <a:avLst/>
          </a:prstGeom>
        </p:spPr>
      </p:pic>
      <p:pic>
        <p:nvPicPr>
          <p:cNvPr id="3" name="Slika 2">
            <a:extLst>
              <a:ext uri="{FF2B5EF4-FFF2-40B4-BE49-F238E27FC236}">
                <a16:creationId xmlns:a16="http://schemas.microsoft.com/office/drawing/2014/main" id="{89C05912-62B3-4608-B3B3-D9575E19D25B}"/>
              </a:ext>
            </a:extLst>
          </p:cNvPr>
          <p:cNvPicPr>
            <a:picLocks noChangeAspect="1"/>
          </p:cNvPicPr>
          <p:nvPr/>
        </p:nvPicPr>
        <p:blipFill>
          <a:blip r:embed="rId4"/>
          <a:stretch>
            <a:fillRect/>
          </a:stretch>
        </p:blipFill>
        <p:spPr>
          <a:xfrm>
            <a:off x="316992" y="973414"/>
            <a:ext cx="8510016" cy="5884586"/>
          </a:xfrm>
          <a:prstGeom prst="rect">
            <a:avLst/>
          </a:prstGeom>
        </p:spPr>
      </p:pic>
      <p:pic>
        <p:nvPicPr>
          <p:cNvPr id="7" name="Slika 6">
            <a:extLst>
              <a:ext uri="{FF2B5EF4-FFF2-40B4-BE49-F238E27FC236}">
                <a16:creationId xmlns:a16="http://schemas.microsoft.com/office/drawing/2014/main" id="{D9310BD4-8EAE-4FAE-8808-1405E932475D}"/>
              </a:ext>
            </a:extLst>
          </p:cNvPr>
          <p:cNvPicPr>
            <a:picLocks noChangeAspect="1"/>
          </p:cNvPicPr>
          <p:nvPr/>
        </p:nvPicPr>
        <p:blipFill>
          <a:blip r:embed="rId5"/>
          <a:stretch>
            <a:fillRect/>
          </a:stretch>
        </p:blipFill>
        <p:spPr>
          <a:xfrm>
            <a:off x="6911147" y="5768246"/>
            <a:ext cx="2232853" cy="1089754"/>
          </a:xfrm>
          <a:prstGeom prst="rect">
            <a:avLst/>
          </a:prstGeom>
        </p:spPr>
      </p:pic>
    </p:spTree>
    <p:extLst>
      <p:ext uri="{BB962C8B-B14F-4D97-AF65-F5344CB8AC3E}">
        <p14:creationId xmlns:p14="http://schemas.microsoft.com/office/powerpoint/2010/main" val="28059407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83A0032-1781-4BE3-87EF-2F8F5575819A}"/>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7455447" y="270220"/>
            <a:ext cx="1458781" cy="679996"/>
          </a:xfrm>
          <a:prstGeom prst="rect">
            <a:avLst/>
          </a:prstGeom>
        </p:spPr>
      </p:pic>
      <p:pic>
        <p:nvPicPr>
          <p:cNvPr id="8" name="Picture 7">
            <a:extLst>
              <a:ext uri="{FF2B5EF4-FFF2-40B4-BE49-F238E27FC236}">
                <a16:creationId xmlns:a16="http://schemas.microsoft.com/office/drawing/2014/main" id="{8F91FFCD-5C6E-4F02-A32F-A09345E22418}"/>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464990" y="412126"/>
            <a:ext cx="990457" cy="396183"/>
          </a:xfrm>
          <a:prstGeom prst="rect">
            <a:avLst/>
          </a:prstGeom>
        </p:spPr>
      </p:pic>
      <p:sp>
        <p:nvSpPr>
          <p:cNvPr id="4" name="Rectangle 3">
            <a:extLst>
              <a:ext uri="{FF2B5EF4-FFF2-40B4-BE49-F238E27FC236}">
                <a16:creationId xmlns:a16="http://schemas.microsoft.com/office/drawing/2014/main" id="{F6E007E5-A2AC-44C1-84A3-A8D03D595433}"/>
              </a:ext>
            </a:extLst>
          </p:cNvPr>
          <p:cNvSpPr/>
          <p:nvPr/>
        </p:nvSpPr>
        <p:spPr>
          <a:xfrm>
            <a:off x="447760" y="1623695"/>
            <a:ext cx="8538924" cy="889474"/>
          </a:xfrm>
          <a:prstGeom prst="rect">
            <a:avLst/>
          </a:prstGeom>
        </p:spPr>
        <p:txBody>
          <a:bodyPr wrap="square">
            <a:spAutoFit/>
          </a:bodyPr>
          <a:lstStyle/>
          <a:p>
            <a:pPr marL="455612" lvl="0" indent="-285750">
              <a:lnSpc>
                <a:spcPct val="90000"/>
              </a:lnSpc>
              <a:spcBef>
                <a:spcPct val="20000"/>
              </a:spcBef>
              <a:buClr>
                <a:srgbClr val="2B9938"/>
              </a:buClr>
              <a:buSzPct val="100000"/>
              <a:buFont typeface="Arial" panose="020B0604020202020204" pitchFamily="34" charset="0"/>
              <a:buChar char="•"/>
              <a:tabLst>
                <a:tab pos="182563" algn="l"/>
              </a:tabLst>
              <a:defRPr/>
            </a:pPr>
            <a:endParaRPr lang="en-US" sz="16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endParaRPr>
          </a:p>
          <a:p>
            <a:pPr marL="455612" lvl="0" indent="-285750">
              <a:lnSpc>
                <a:spcPct val="90000"/>
              </a:lnSpc>
              <a:spcBef>
                <a:spcPct val="20000"/>
              </a:spcBef>
              <a:buClr>
                <a:srgbClr val="2B9938"/>
              </a:buClr>
              <a:buSzPct val="100000"/>
              <a:buFont typeface="Arial" panose="020B0604020202020204" pitchFamily="34" charset="0"/>
              <a:buChar char="•"/>
              <a:tabLst>
                <a:tab pos="182563" algn="l"/>
              </a:tabLst>
              <a:defRPr/>
            </a:pPr>
            <a:endParaRPr lang="sl-SI" sz="1600" dirty="0">
              <a:latin typeface="Calibri"/>
            </a:endParaRPr>
          </a:p>
          <a:p>
            <a:pPr marL="455612" lvl="0" indent="-285750">
              <a:lnSpc>
                <a:spcPct val="90000"/>
              </a:lnSpc>
              <a:spcBef>
                <a:spcPct val="20000"/>
              </a:spcBef>
              <a:buClr>
                <a:srgbClr val="E8BA00"/>
              </a:buClr>
              <a:buSzPct val="100000"/>
              <a:buFont typeface="Arial" panose="020B0604020202020204" pitchFamily="34" charset="0"/>
              <a:buChar char="•"/>
              <a:tabLst>
                <a:tab pos="182563" algn="l"/>
              </a:tabLst>
              <a:defRPr/>
            </a:pPr>
            <a:endParaRPr lang="sl-SI" dirty="0">
              <a:latin typeface="Calibri"/>
            </a:endParaRPr>
          </a:p>
        </p:txBody>
      </p:sp>
      <p:sp>
        <p:nvSpPr>
          <p:cNvPr id="3" name="Rectangle 2">
            <a:extLst>
              <a:ext uri="{FF2B5EF4-FFF2-40B4-BE49-F238E27FC236}">
                <a16:creationId xmlns:a16="http://schemas.microsoft.com/office/drawing/2014/main" id="{06F95342-F369-4D54-93FF-B85E8239D951}"/>
              </a:ext>
            </a:extLst>
          </p:cNvPr>
          <p:cNvSpPr/>
          <p:nvPr/>
        </p:nvSpPr>
        <p:spPr>
          <a:xfrm>
            <a:off x="633654" y="1131252"/>
            <a:ext cx="4572000" cy="523220"/>
          </a:xfrm>
          <a:prstGeom prst="rect">
            <a:avLst/>
          </a:prstGeom>
        </p:spPr>
        <p:txBody>
          <a:bodyPr>
            <a:spAutoFit/>
          </a:bodyPr>
          <a:lstStyle/>
          <a:p>
            <a:pPr lvl="0" fontAlgn="auto">
              <a:spcBef>
                <a:spcPct val="20000"/>
              </a:spcBef>
              <a:spcAft>
                <a:spcPts val="0"/>
              </a:spcAft>
              <a:defRPr/>
            </a:pPr>
            <a:r>
              <a:rPr lang="sl-SI" sz="2800" dirty="0">
                <a:latin typeface="Calibri"/>
              </a:rPr>
              <a:t>Analitični del UZ</a:t>
            </a:r>
            <a:endParaRPr lang="sl-SI" sz="2600" dirty="0">
              <a:latin typeface="Calibri" pitchFamily="34" charset="0"/>
              <a:cs typeface="Arial" pitchFamily="34" charset="0"/>
            </a:endParaRPr>
          </a:p>
        </p:txBody>
      </p:sp>
    </p:spTree>
    <p:extLst>
      <p:ext uri="{BB962C8B-B14F-4D97-AF65-F5344CB8AC3E}">
        <p14:creationId xmlns:p14="http://schemas.microsoft.com/office/powerpoint/2010/main" val="2976831636"/>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6">
            <a:extLst>
              <a:ext uri="{FF2B5EF4-FFF2-40B4-BE49-F238E27FC236}">
                <a16:creationId xmlns:a16="http://schemas.microsoft.com/office/drawing/2014/main" id="{2236F885-BD99-40BA-B0CF-88E3B14242C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26829" y="195798"/>
            <a:ext cx="1212513" cy="565201"/>
          </a:xfrm>
          <a:prstGeom prst="rect">
            <a:avLst/>
          </a:prstGeom>
        </p:spPr>
      </p:pic>
      <p:pic>
        <p:nvPicPr>
          <p:cNvPr id="9" name="Picture 7">
            <a:extLst>
              <a:ext uri="{FF2B5EF4-FFF2-40B4-BE49-F238E27FC236}">
                <a16:creationId xmlns:a16="http://schemas.microsoft.com/office/drawing/2014/main" id="{564FF858-598B-4B6C-BBAC-0B1999B6502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39342" y="313749"/>
            <a:ext cx="823250" cy="329300"/>
          </a:xfrm>
          <a:prstGeom prst="rect">
            <a:avLst/>
          </a:prstGeom>
        </p:spPr>
      </p:pic>
      <p:pic>
        <p:nvPicPr>
          <p:cNvPr id="5" name="Picture 4" descr="Map&#10;&#10;Description automatically generated">
            <a:extLst>
              <a:ext uri="{FF2B5EF4-FFF2-40B4-BE49-F238E27FC236}">
                <a16:creationId xmlns:a16="http://schemas.microsoft.com/office/drawing/2014/main" id="{FF53BE0C-477E-4D72-B79E-5D983BBC7C9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6819" y="724221"/>
            <a:ext cx="8670361" cy="6133779"/>
          </a:xfrm>
          <a:prstGeom prst="rect">
            <a:avLst/>
          </a:prstGeom>
        </p:spPr>
      </p:pic>
    </p:spTree>
    <p:extLst>
      <p:ext uri="{BB962C8B-B14F-4D97-AF65-F5344CB8AC3E}">
        <p14:creationId xmlns:p14="http://schemas.microsoft.com/office/powerpoint/2010/main" val="1578065670"/>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6">
            <a:extLst>
              <a:ext uri="{FF2B5EF4-FFF2-40B4-BE49-F238E27FC236}">
                <a16:creationId xmlns:a16="http://schemas.microsoft.com/office/drawing/2014/main" id="{2236F885-BD99-40BA-B0CF-88E3B14242C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26829" y="195798"/>
            <a:ext cx="1212513" cy="565201"/>
          </a:xfrm>
          <a:prstGeom prst="rect">
            <a:avLst/>
          </a:prstGeom>
        </p:spPr>
      </p:pic>
      <p:pic>
        <p:nvPicPr>
          <p:cNvPr id="9" name="Picture 7">
            <a:extLst>
              <a:ext uri="{FF2B5EF4-FFF2-40B4-BE49-F238E27FC236}">
                <a16:creationId xmlns:a16="http://schemas.microsoft.com/office/drawing/2014/main" id="{564FF858-598B-4B6C-BBAC-0B1999B6502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39342" y="313749"/>
            <a:ext cx="823250" cy="329300"/>
          </a:xfrm>
          <a:prstGeom prst="rect">
            <a:avLst/>
          </a:prstGeom>
        </p:spPr>
      </p:pic>
      <p:sp>
        <p:nvSpPr>
          <p:cNvPr id="7" name="Rectangle 6">
            <a:extLst>
              <a:ext uri="{FF2B5EF4-FFF2-40B4-BE49-F238E27FC236}">
                <a16:creationId xmlns:a16="http://schemas.microsoft.com/office/drawing/2014/main" id="{34BAD54B-9B24-4DC2-8ECD-6C0A1D6172C5}"/>
              </a:ext>
            </a:extLst>
          </p:cNvPr>
          <p:cNvSpPr/>
          <p:nvPr/>
        </p:nvSpPr>
        <p:spPr>
          <a:xfrm>
            <a:off x="605076" y="2529665"/>
            <a:ext cx="6167199" cy="4139595"/>
          </a:xfrm>
          <a:prstGeom prst="rect">
            <a:avLst/>
          </a:prstGeom>
        </p:spPr>
        <p:txBody>
          <a:bodyPr wrap="square">
            <a:spAutoFit/>
          </a:bodyPr>
          <a:lstStyle/>
          <a:p>
            <a:pPr marL="169862" marR="0" lvl="0" indent="0" algn="l" defTabSz="914400" rtl="0" eaLnBrk="1" fontAlgn="base" latinLnBrk="0" hangingPunct="1">
              <a:lnSpc>
                <a:spcPct val="90000"/>
              </a:lnSpc>
              <a:spcBef>
                <a:spcPct val="20000"/>
              </a:spcBef>
              <a:spcAft>
                <a:spcPct val="0"/>
              </a:spcAft>
              <a:buClr>
                <a:srgbClr val="2B9938"/>
              </a:buClr>
              <a:buSzPct val="100000"/>
              <a:buFontTx/>
              <a:buNone/>
              <a:tabLst>
                <a:tab pos="182563" algn="l"/>
              </a:tabLst>
              <a:defRPr/>
            </a:pPr>
            <a:r>
              <a:rPr kumimoji="0" lang="en-US" sz="1600" b="0" i="0" u="none" strike="noStrike" kern="1200" cap="none" spc="0" normalizeH="0" baseline="0" noProof="0" dirty="0" err="1">
                <a:ln>
                  <a:noFill/>
                </a:ln>
                <a:solidFill>
                  <a:prstClr val="black"/>
                </a:solidFill>
                <a:effectLst/>
                <a:uLnTx/>
                <a:uFillTx/>
                <a:latin typeface="Calibri"/>
                <a:ea typeface="+mn-ea"/>
                <a:cs typeface="+mn-cs"/>
              </a:rPr>
              <a:t>Vhodni</a:t>
            </a:r>
            <a:r>
              <a:rPr kumimoji="0" lang="en-US" sz="1600" b="0" i="0" u="none" strike="noStrike" kern="1200" cap="none" spc="0" normalizeH="0" baseline="0" noProof="0" dirty="0">
                <a:ln>
                  <a:noFill/>
                </a:ln>
                <a:solidFill>
                  <a:prstClr val="black"/>
                </a:solidFill>
                <a:effectLst/>
                <a:uLnTx/>
                <a:uFillTx/>
                <a:latin typeface="Calibri"/>
                <a:ea typeface="+mn-ea"/>
                <a:cs typeface="+mn-cs"/>
              </a:rPr>
              <a:t> </a:t>
            </a:r>
            <a:r>
              <a:rPr kumimoji="0" lang="en-US" sz="1600" b="0" i="0" u="none" strike="noStrike" kern="1200" cap="none" spc="0" normalizeH="0" baseline="0" noProof="0" dirty="0" err="1">
                <a:ln>
                  <a:noFill/>
                </a:ln>
                <a:solidFill>
                  <a:prstClr val="black"/>
                </a:solidFill>
                <a:effectLst/>
                <a:uLnTx/>
                <a:uFillTx/>
                <a:latin typeface="Calibri"/>
                <a:ea typeface="+mn-ea"/>
                <a:cs typeface="+mn-cs"/>
              </a:rPr>
              <a:t>podatki</a:t>
            </a:r>
            <a:endParaRPr kumimoji="0" lang="en-US" sz="1600" b="0" i="0" u="none" strike="noStrike" kern="1200" cap="none" spc="0" normalizeH="0" baseline="0" noProof="0" dirty="0">
              <a:ln>
                <a:noFill/>
              </a:ln>
              <a:solidFill>
                <a:prstClr val="black"/>
              </a:solidFill>
              <a:effectLst/>
              <a:uLnTx/>
              <a:uFillTx/>
              <a:latin typeface="Calibri"/>
              <a:ea typeface="+mn-ea"/>
              <a:cs typeface="+mn-cs"/>
            </a:endParaRPr>
          </a:p>
          <a:p>
            <a:pPr marL="455612" marR="0" lvl="0" indent="-285750" algn="l" defTabSz="914400" rtl="0" eaLnBrk="1" fontAlgn="base" latinLnBrk="0" hangingPunct="1">
              <a:lnSpc>
                <a:spcPct val="90000"/>
              </a:lnSpc>
              <a:spcBef>
                <a:spcPct val="20000"/>
              </a:spcBef>
              <a:spcAft>
                <a:spcPct val="0"/>
              </a:spcAft>
              <a:buClr>
                <a:srgbClr val="2B9938"/>
              </a:buClr>
              <a:buSzPct val="100000"/>
              <a:buFont typeface="Arial" panose="020B0604020202020204" pitchFamily="34" charset="0"/>
              <a:buChar char="•"/>
              <a:tabLst>
                <a:tab pos="182563" algn="l"/>
              </a:tabLst>
              <a:defRPr/>
            </a:pPr>
            <a:r>
              <a:rPr kumimoji="0" lang="en-US" sz="1600" b="0" i="0" u="none" strike="noStrike" kern="1200" cap="none" spc="0" normalizeH="0" baseline="0" noProof="0" dirty="0" err="1">
                <a:ln>
                  <a:noFill/>
                </a:ln>
                <a:solidFill>
                  <a:prstClr val="black"/>
                </a:solidFill>
                <a:effectLst/>
                <a:uLnTx/>
                <a:uFillTx/>
                <a:latin typeface="Calibri"/>
                <a:ea typeface="+mn-ea"/>
                <a:cs typeface="+mn-cs"/>
              </a:rPr>
              <a:t>podatki</a:t>
            </a:r>
            <a:r>
              <a:rPr kumimoji="0" lang="en-US" sz="1600" b="0" i="0" u="none" strike="noStrike" kern="1200" cap="none" spc="0" normalizeH="0" baseline="0" noProof="0" dirty="0">
                <a:ln>
                  <a:noFill/>
                </a:ln>
                <a:solidFill>
                  <a:prstClr val="black"/>
                </a:solidFill>
                <a:effectLst/>
                <a:uLnTx/>
                <a:uFillTx/>
                <a:latin typeface="Calibri"/>
                <a:ea typeface="+mn-ea"/>
                <a:cs typeface="+mn-cs"/>
              </a:rPr>
              <a:t> o </a:t>
            </a:r>
            <a:r>
              <a:rPr kumimoji="0" lang="en-US" sz="1600" b="0" i="0" u="none" strike="noStrike" kern="1200" cap="none" spc="0" normalizeH="0" baseline="0" noProof="0" dirty="0" err="1">
                <a:ln>
                  <a:noFill/>
                </a:ln>
                <a:solidFill>
                  <a:prstClr val="black"/>
                </a:solidFill>
                <a:effectLst/>
                <a:uLnTx/>
                <a:uFillTx/>
                <a:latin typeface="Calibri"/>
                <a:ea typeface="+mn-ea"/>
                <a:cs typeface="+mn-cs"/>
              </a:rPr>
              <a:t>potekih</a:t>
            </a:r>
            <a:r>
              <a:rPr kumimoji="0" lang="en-US" sz="1600" b="0" i="0" u="none" strike="noStrike" kern="1200" cap="none" spc="0" normalizeH="0" baseline="0" noProof="0" dirty="0">
                <a:ln>
                  <a:noFill/>
                </a:ln>
                <a:solidFill>
                  <a:prstClr val="black"/>
                </a:solidFill>
                <a:effectLst/>
                <a:uLnTx/>
                <a:uFillTx/>
                <a:latin typeface="Calibri"/>
                <a:ea typeface="+mn-ea"/>
                <a:cs typeface="+mn-cs"/>
              </a:rPr>
              <a:t> </a:t>
            </a:r>
            <a:r>
              <a:rPr kumimoji="0" lang="en-US" sz="1600" b="0" i="0" u="none" strike="noStrike" kern="1200" cap="none" spc="0" normalizeH="0" baseline="0" noProof="0" dirty="0" err="1">
                <a:ln>
                  <a:noFill/>
                </a:ln>
                <a:solidFill>
                  <a:prstClr val="black"/>
                </a:solidFill>
                <a:effectLst/>
                <a:uLnTx/>
                <a:uFillTx/>
                <a:latin typeface="Calibri"/>
                <a:ea typeface="+mn-ea"/>
                <a:cs typeface="+mn-cs"/>
              </a:rPr>
              <a:t>kanalizacijskih</a:t>
            </a:r>
            <a:r>
              <a:rPr kumimoji="0" lang="en-US" sz="1600" b="0" i="0" u="none" strike="noStrike" kern="1200" cap="none" spc="0" normalizeH="0" baseline="0" noProof="0" dirty="0">
                <a:ln>
                  <a:noFill/>
                </a:ln>
                <a:solidFill>
                  <a:prstClr val="black"/>
                </a:solidFill>
                <a:effectLst/>
                <a:uLnTx/>
                <a:uFillTx/>
                <a:latin typeface="Calibri"/>
                <a:ea typeface="+mn-ea"/>
                <a:cs typeface="+mn-cs"/>
              </a:rPr>
              <a:t> </a:t>
            </a:r>
            <a:r>
              <a:rPr kumimoji="0" lang="en-US" sz="1600" b="0" i="0" u="none" strike="noStrike" kern="1200" cap="none" spc="0" normalizeH="0" baseline="0" noProof="0" dirty="0" err="1">
                <a:ln>
                  <a:noFill/>
                </a:ln>
                <a:solidFill>
                  <a:prstClr val="black"/>
                </a:solidFill>
                <a:effectLst/>
                <a:uLnTx/>
                <a:uFillTx/>
                <a:latin typeface="Calibri"/>
                <a:ea typeface="+mn-ea"/>
                <a:cs typeface="+mn-cs"/>
              </a:rPr>
              <a:t>ceveh</a:t>
            </a:r>
            <a:endParaRPr kumimoji="0" lang="en-US" sz="1600" b="0" i="0" u="none" strike="noStrike" kern="1200" cap="none" spc="0" normalizeH="0" baseline="0" noProof="0" dirty="0">
              <a:ln>
                <a:noFill/>
              </a:ln>
              <a:solidFill>
                <a:prstClr val="black"/>
              </a:solidFill>
              <a:effectLst/>
              <a:uLnTx/>
              <a:uFillTx/>
              <a:latin typeface="Calibri"/>
              <a:ea typeface="+mn-ea"/>
              <a:cs typeface="+mn-cs"/>
            </a:endParaRPr>
          </a:p>
          <a:p>
            <a:pPr marL="455612" marR="0" lvl="0" indent="-285750" algn="l" defTabSz="914400" rtl="0" eaLnBrk="1" fontAlgn="base" latinLnBrk="0" hangingPunct="1">
              <a:lnSpc>
                <a:spcPct val="90000"/>
              </a:lnSpc>
              <a:spcBef>
                <a:spcPct val="20000"/>
              </a:spcBef>
              <a:spcAft>
                <a:spcPct val="0"/>
              </a:spcAft>
              <a:buClr>
                <a:srgbClr val="2B9938"/>
              </a:buClr>
              <a:buSzPct val="100000"/>
              <a:buFont typeface="Arial" panose="020B0604020202020204" pitchFamily="34" charset="0"/>
              <a:buChar char="•"/>
              <a:tabLst>
                <a:tab pos="182563" algn="l"/>
              </a:tabLst>
              <a:defRPr/>
            </a:pPr>
            <a:r>
              <a:rPr kumimoji="0" lang="en-US" sz="1600" b="0" i="0" u="none" strike="noStrike" kern="1200" cap="none" spc="0" normalizeH="0" baseline="0" noProof="0" dirty="0" err="1">
                <a:ln>
                  <a:noFill/>
                </a:ln>
                <a:solidFill>
                  <a:prstClr val="black"/>
                </a:solidFill>
                <a:effectLst/>
                <a:uLnTx/>
                <a:uFillTx/>
                <a:latin typeface="Calibri"/>
                <a:ea typeface="+mn-ea"/>
                <a:cs typeface="+mn-cs"/>
              </a:rPr>
              <a:t>podatki</a:t>
            </a:r>
            <a:r>
              <a:rPr kumimoji="0" lang="en-US" sz="1600" b="0" i="0" u="none" strike="noStrike" kern="1200" cap="none" spc="0" normalizeH="0" baseline="0" noProof="0" dirty="0">
                <a:ln>
                  <a:noFill/>
                </a:ln>
                <a:solidFill>
                  <a:prstClr val="black"/>
                </a:solidFill>
                <a:effectLst/>
                <a:uLnTx/>
                <a:uFillTx/>
                <a:latin typeface="Calibri"/>
                <a:ea typeface="+mn-ea"/>
                <a:cs typeface="+mn-cs"/>
              </a:rPr>
              <a:t> o </a:t>
            </a:r>
            <a:r>
              <a:rPr kumimoji="0" lang="en-US" sz="1600" b="0" i="0" u="none" strike="noStrike" kern="1200" cap="none" spc="0" normalizeH="0" baseline="0" noProof="0" dirty="0" err="1">
                <a:ln>
                  <a:noFill/>
                </a:ln>
                <a:solidFill>
                  <a:prstClr val="black"/>
                </a:solidFill>
                <a:effectLst/>
                <a:uLnTx/>
                <a:uFillTx/>
                <a:latin typeface="Calibri"/>
                <a:ea typeface="+mn-ea"/>
                <a:cs typeface="+mn-cs"/>
              </a:rPr>
              <a:t>lokacijah</a:t>
            </a:r>
            <a:r>
              <a:rPr kumimoji="0" lang="en-US" sz="1600" b="0" i="0" u="none" strike="noStrike" kern="1200" cap="none" spc="0" normalizeH="0" baseline="0" noProof="0" dirty="0">
                <a:ln>
                  <a:noFill/>
                </a:ln>
                <a:solidFill>
                  <a:prstClr val="black"/>
                </a:solidFill>
                <a:effectLst/>
                <a:uLnTx/>
                <a:uFillTx/>
                <a:latin typeface="Calibri"/>
                <a:ea typeface="+mn-ea"/>
                <a:cs typeface="+mn-cs"/>
              </a:rPr>
              <a:t> </a:t>
            </a:r>
            <a:r>
              <a:rPr kumimoji="0" lang="en-US" sz="1600" b="0" i="0" u="none" strike="noStrike" kern="1200" cap="none" spc="0" normalizeH="0" baseline="0" noProof="0" dirty="0" err="1">
                <a:ln>
                  <a:noFill/>
                </a:ln>
                <a:solidFill>
                  <a:prstClr val="black"/>
                </a:solidFill>
                <a:effectLst/>
                <a:uLnTx/>
                <a:uFillTx/>
                <a:latin typeface="Calibri"/>
                <a:ea typeface="+mn-ea"/>
                <a:cs typeface="+mn-cs"/>
              </a:rPr>
              <a:t>kanalizacijskih</a:t>
            </a:r>
            <a:r>
              <a:rPr kumimoji="0" lang="en-US" sz="1600" b="0" i="0" u="none" strike="noStrike" kern="1200" cap="none" spc="0" normalizeH="0" baseline="0" noProof="0" dirty="0">
                <a:ln>
                  <a:noFill/>
                </a:ln>
                <a:solidFill>
                  <a:prstClr val="black"/>
                </a:solidFill>
                <a:effectLst/>
                <a:uLnTx/>
                <a:uFillTx/>
                <a:latin typeface="Calibri"/>
                <a:ea typeface="+mn-ea"/>
                <a:cs typeface="+mn-cs"/>
              </a:rPr>
              <a:t> </a:t>
            </a:r>
            <a:r>
              <a:rPr kumimoji="0" lang="en-US" sz="1600" b="0" i="0" u="none" strike="noStrike" kern="1200" cap="none" spc="0" normalizeH="0" baseline="0" noProof="0" dirty="0" err="1">
                <a:ln>
                  <a:noFill/>
                </a:ln>
                <a:solidFill>
                  <a:prstClr val="black"/>
                </a:solidFill>
                <a:effectLst/>
                <a:uLnTx/>
                <a:uFillTx/>
                <a:latin typeface="Calibri"/>
                <a:ea typeface="+mn-ea"/>
                <a:cs typeface="+mn-cs"/>
              </a:rPr>
              <a:t>objektov</a:t>
            </a:r>
            <a:endParaRPr kumimoji="0" lang="en-US" sz="1600" b="0" i="0" u="none" strike="noStrike" kern="1200" cap="none" spc="0" normalizeH="0" baseline="0" noProof="0" dirty="0">
              <a:ln>
                <a:noFill/>
              </a:ln>
              <a:solidFill>
                <a:prstClr val="black"/>
              </a:solidFill>
              <a:effectLst/>
              <a:uLnTx/>
              <a:uFillTx/>
              <a:latin typeface="Calibri"/>
              <a:ea typeface="+mn-ea"/>
              <a:cs typeface="+mn-cs"/>
            </a:endParaRPr>
          </a:p>
          <a:p>
            <a:pPr marL="455612" marR="0" lvl="0" indent="-285750" algn="l" defTabSz="914400" rtl="0" eaLnBrk="1" fontAlgn="base" latinLnBrk="0" hangingPunct="1">
              <a:lnSpc>
                <a:spcPct val="90000"/>
              </a:lnSpc>
              <a:spcBef>
                <a:spcPct val="20000"/>
              </a:spcBef>
              <a:spcAft>
                <a:spcPct val="0"/>
              </a:spcAft>
              <a:buClr>
                <a:srgbClr val="2B9938"/>
              </a:buClr>
              <a:buSzPct val="100000"/>
              <a:buFont typeface="Arial" panose="020B0604020202020204" pitchFamily="34" charset="0"/>
              <a:buChar char="•"/>
              <a:tabLst>
                <a:tab pos="182563" algn="l"/>
              </a:tabLst>
              <a:defRPr/>
            </a:pPr>
            <a:r>
              <a:rPr kumimoji="0" lang="en-US" sz="1600" b="0" i="0" u="none" strike="noStrike" kern="1200" cap="none" spc="0" normalizeH="0" baseline="0" noProof="0" dirty="0" err="1">
                <a:ln>
                  <a:noFill/>
                </a:ln>
                <a:solidFill>
                  <a:prstClr val="black"/>
                </a:solidFill>
                <a:effectLst/>
                <a:uLnTx/>
                <a:uFillTx/>
                <a:latin typeface="Calibri"/>
                <a:ea typeface="+mn-ea"/>
                <a:cs typeface="+mn-cs"/>
              </a:rPr>
              <a:t>lokacije</a:t>
            </a:r>
            <a:r>
              <a:rPr kumimoji="0" lang="en-US" sz="1600" b="0" i="0" u="none" strike="noStrike" kern="1200" cap="none" spc="0" normalizeH="0" baseline="0" noProof="0" dirty="0">
                <a:ln>
                  <a:noFill/>
                </a:ln>
                <a:solidFill>
                  <a:prstClr val="black"/>
                </a:solidFill>
                <a:effectLst/>
                <a:uLnTx/>
                <a:uFillTx/>
                <a:latin typeface="Calibri"/>
                <a:ea typeface="+mn-ea"/>
                <a:cs typeface="+mn-cs"/>
              </a:rPr>
              <a:t> </a:t>
            </a:r>
            <a:r>
              <a:rPr kumimoji="0" lang="en-US" sz="1600" b="0" i="0" u="none" strike="noStrike" kern="1200" cap="none" spc="0" normalizeH="0" baseline="0" noProof="0" dirty="0" err="1">
                <a:ln>
                  <a:noFill/>
                </a:ln>
                <a:solidFill>
                  <a:prstClr val="black"/>
                </a:solidFill>
                <a:effectLst/>
                <a:uLnTx/>
                <a:uFillTx/>
                <a:latin typeface="Calibri"/>
                <a:ea typeface="+mn-ea"/>
                <a:cs typeface="+mn-cs"/>
              </a:rPr>
              <a:t>greznic</a:t>
            </a:r>
            <a:endParaRPr kumimoji="0" lang="en-US" sz="1600" b="0" i="0" u="none" strike="noStrike" kern="1200" cap="none" spc="0" normalizeH="0" baseline="0" noProof="0" dirty="0">
              <a:ln>
                <a:noFill/>
              </a:ln>
              <a:solidFill>
                <a:prstClr val="black"/>
              </a:solidFill>
              <a:effectLst/>
              <a:uLnTx/>
              <a:uFillTx/>
              <a:latin typeface="Calibri"/>
              <a:ea typeface="+mn-ea"/>
              <a:cs typeface="+mn-cs"/>
            </a:endParaRPr>
          </a:p>
          <a:p>
            <a:pPr marL="455612" marR="0" lvl="0" indent="-285750" algn="l" defTabSz="914400" rtl="0" eaLnBrk="1" fontAlgn="base" latinLnBrk="0" hangingPunct="1">
              <a:lnSpc>
                <a:spcPct val="90000"/>
              </a:lnSpc>
              <a:spcBef>
                <a:spcPct val="20000"/>
              </a:spcBef>
              <a:spcAft>
                <a:spcPct val="0"/>
              </a:spcAft>
              <a:buClr>
                <a:srgbClr val="2B9938"/>
              </a:buClr>
              <a:buSzPct val="100000"/>
              <a:buFont typeface="Arial" panose="020B0604020202020204" pitchFamily="34" charset="0"/>
              <a:buChar char="•"/>
              <a:tabLst>
                <a:tab pos="182563" algn="l"/>
              </a:tabLst>
              <a:defRPr/>
            </a:pPr>
            <a:r>
              <a:rPr kumimoji="0" lang="en-US" sz="1600" b="0" i="0" u="none" strike="noStrike" kern="1200" cap="none" spc="0" normalizeH="0" baseline="0" noProof="0" dirty="0" err="1">
                <a:ln>
                  <a:noFill/>
                </a:ln>
                <a:solidFill>
                  <a:prstClr val="black"/>
                </a:solidFill>
                <a:effectLst/>
                <a:uLnTx/>
                <a:uFillTx/>
                <a:latin typeface="Calibri"/>
                <a:ea typeface="+mn-ea"/>
                <a:cs typeface="+mn-cs"/>
              </a:rPr>
              <a:t>aglomercije</a:t>
            </a:r>
            <a:r>
              <a:rPr kumimoji="0" lang="en-US" sz="1600" b="0" i="0" u="none" strike="noStrike" kern="1200" cap="none" spc="0" normalizeH="0" baseline="0" noProof="0" dirty="0">
                <a:ln>
                  <a:noFill/>
                </a:ln>
                <a:solidFill>
                  <a:prstClr val="black"/>
                </a:solidFill>
                <a:effectLst/>
                <a:uLnTx/>
                <a:uFillTx/>
                <a:latin typeface="Calibri"/>
                <a:ea typeface="+mn-ea"/>
                <a:cs typeface="+mn-cs"/>
              </a:rPr>
              <a:t> (l. 2019)</a:t>
            </a:r>
          </a:p>
          <a:p>
            <a:pPr marL="455612" marR="0" lvl="0" indent="-285750" algn="l" defTabSz="914400" rtl="0" eaLnBrk="1" fontAlgn="base" latinLnBrk="0" hangingPunct="1">
              <a:lnSpc>
                <a:spcPct val="90000"/>
              </a:lnSpc>
              <a:spcBef>
                <a:spcPct val="20000"/>
              </a:spcBef>
              <a:spcAft>
                <a:spcPct val="0"/>
              </a:spcAft>
              <a:buClr>
                <a:srgbClr val="2B9938"/>
              </a:buClr>
              <a:buSzPct val="100000"/>
              <a:buFont typeface="Arial" panose="020B0604020202020204" pitchFamily="34" charset="0"/>
              <a:buChar char="•"/>
              <a:tabLst>
                <a:tab pos="182563" algn="l"/>
              </a:tabLst>
              <a:defRPr/>
            </a:pPr>
            <a:r>
              <a:rPr kumimoji="0" lang="en-US" sz="1600" b="0" i="0" u="none" strike="noStrike" kern="1200" cap="none" spc="0" normalizeH="0" baseline="0" noProof="0" dirty="0" err="1">
                <a:ln>
                  <a:noFill/>
                </a:ln>
                <a:solidFill>
                  <a:prstClr val="black"/>
                </a:solidFill>
                <a:effectLst/>
                <a:uLnTx/>
                <a:uFillTx/>
                <a:latin typeface="Calibri"/>
                <a:ea typeface="+mn-ea"/>
                <a:cs typeface="+mn-cs"/>
              </a:rPr>
              <a:t>podatki</a:t>
            </a:r>
            <a:r>
              <a:rPr kumimoji="0" lang="en-US" sz="1600" b="0" i="0" u="none" strike="noStrike" kern="1200" cap="none" spc="0" normalizeH="0" baseline="0" noProof="0" dirty="0">
                <a:ln>
                  <a:noFill/>
                </a:ln>
                <a:solidFill>
                  <a:prstClr val="black"/>
                </a:solidFill>
                <a:effectLst/>
                <a:uLnTx/>
                <a:uFillTx/>
                <a:latin typeface="Calibri"/>
                <a:ea typeface="+mn-ea"/>
                <a:cs typeface="+mn-cs"/>
              </a:rPr>
              <a:t> o </a:t>
            </a:r>
            <a:r>
              <a:rPr kumimoji="0" lang="en-US" sz="1600" b="0" i="0" u="none" strike="noStrike" kern="1200" cap="none" spc="0" normalizeH="0" baseline="0" noProof="0" dirty="0" err="1">
                <a:ln>
                  <a:noFill/>
                </a:ln>
                <a:solidFill>
                  <a:prstClr val="black"/>
                </a:solidFill>
                <a:effectLst/>
                <a:uLnTx/>
                <a:uFillTx/>
                <a:latin typeface="Calibri"/>
                <a:ea typeface="+mn-ea"/>
                <a:cs typeface="+mn-cs"/>
              </a:rPr>
              <a:t>priključenih</a:t>
            </a:r>
            <a:r>
              <a:rPr kumimoji="0" lang="en-US" sz="1600" b="0" i="0" u="none" strike="noStrike" kern="1200" cap="none" spc="0" normalizeH="0" baseline="0" noProof="0" dirty="0">
                <a:ln>
                  <a:noFill/>
                </a:ln>
                <a:solidFill>
                  <a:prstClr val="black"/>
                </a:solidFill>
                <a:effectLst/>
                <a:uLnTx/>
                <a:uFillTx/>
                <a:latin typeface="Calibri"/>
                <a:ea typeface="+mn-ea"/>
                <a:cs typeface="+mn-cs"/>
              </a:rPr>
              <a:t> </a:t>
            </a:r>
            <a:r>
              <a:rPr kumimoji="0" lang="en-US" sz="1600" b="0" i="0" u="none" strike="noStrike" kern="1200" cap="none" spc="0" normalizeH="0" baseline="0" noProof="0" dirty="0" err="1">
                <a:ln>
                  <a:noFill/>
                </a:ln>
                <a:solidFill>
                  <a:prstClr val="black"/>
                </a:solidFill>
                <a:effectLst/>
                <a:uLnTx/>
                <a:uFillTx/>
                <a:latin typeface="Calibri"/>
                <a:ea typeface="+mn-ea"/>
                <a:cs typeface="+mn-cs"/>
              </a:rPr>
              <a:t>objektih</a:t>
            </a:r>
            <a:r>
              <a:rPr kumimoji="0" lang="en-US" sz="1600" b="0" i="0" u="none" strike="noStrike" kern="1200" cap="none" spc="0" normalizeH="0" baseline="0" noProof="0" dirty="0">
                <a:ln>
                  <a:noFill/>
                </a:ln>
                <a:solidFill>
                  <a:prstClr val="black"/>
                </a:solidFill>
                <a:effectLst/>
                <a:uLnTx/>
                <a:uFillTx/>
                <a:latin typeface="Calibri"/>
                <a:ea typeface="+mn-ea"/>
                <a:cs typeface="+mn-cs"/>
              </a:rPr>
              <a:t> na </a:t>
            </a:r>
            <a:r>
              <a:rPr kumimoji="0" lang="en-US" sz="1600" b="0" i="0" u="none" strike="noStrike" kern="1200" cap="none" spc="0" normalizeH="0" baseline="0" noProof="0" dirty="0" err="1">
                <a:ln>
                  <a:noFill/>
                </a:ln>
                <a:solidFill>
                  <a:prstClr val="black"/>
                </a:solidFill>
                <a:effectLst/>
                <a:uLnTx/>
                <a:uFillTx/>
                <a:latin typeface="Calibri"/>
                <a:ea typeface="+mn-ea"/>
                <a:cs typeface="+mn-cs"/>
              </a:rPr>
              <a:t>kanalizacijsko</a:t>
            </a:r>
            <a:r>
              <a:rPr kumimoji="0" lang="en-US" sz="1600" b="0" i="0" u="none" strike="noStrike" kern="1200" cap="none" spc="0" normalizeH="0" baseline="0" noProof="0" dirty="0">
                <a:ln>
                  <a:noFill/>
                </a:ln>
                <a:solidFill>
                  <a:prstClr val="black"/>
                </a:solidFill>
                <a:effectLst/>
                <a:uLnTx/>
                <a:uFillTx/>
                <a:latin typeface="Calibri"/>
                <a:ea typeface="+mn-ea"/>
                <a:cs typeface="+mn-cs"/>
              </a:rPr>
              <a:t> </a:t>
            </a:r>
            <a:r>
              <a:rPr kumimoji="0" lang="en-US" sz="1600" b="0" i="0" u="none" strike="noStrike" kern="1200" cap="none" spc="0" normalizeH="0" baseline="0" noProof="0" dirty="0" err="1">
                <a:ln>
                  <a:noFill/>
                </a:ln>
                <a:solidFill>
                  <a:prstClr val="black"/>
                </a:solidFill>
                <a:effectLst/>
                <a:uLnTx/>
                <a:uFillTx/>
                <a:latin typeface="Calibri"/>
                <a:ea typeface="+mn-ea"/>
                <a:cs typeface="+mn-cs"/>
              </a:rPr>
              <a:t>omrežje</a:t>
            </a:r>
            <a:endParaRPr kumimoji="0" lang="en-US" sz="1600" b="0" i="0" u="none" strike="noStrike" kern="1200" cap="none" spc="0" normalizeH="0" baseline="0" noProof="0" dirty="0">
              <a:ln>
                <a:noFill/>
              </a:ln>
              <a:solidFill>
                <a:prstClr val="black"/>
              </a:solidFill>
              <a:effectLst/>
              <a:uLnTx/>
              <a:uFillTx/>
              <a:latin typeface="Calibri"/>
              <a:ea typeface="+mn-ea"/>
              <a:cs typeface="+mn-cs"/>
            </a:endParaRPr>
          </a:p>
          <a:p>
            <a:pPr marL="455612" marR="0" lvl="0" indent="-285750" algn="l" defTabSz="914400" rtl="0" eaLnBrk="1" fontAlgn="base" latinLnBrk="0" hangingPunct="1">
              <a:lnSpc>
                <a:spcPct val="90000"/>
              </a:lnSpc>
              <a:spcBef>
                <a:spcPct val="20000"/>
              </a:spcBef>
              <a:spcAft>
                <a:spcPct val="0"/>
              </a:spcAft>
              <a:buClr>
                <a:srgbClr val="2B9938"/>
              </a:buClr>
              <a:buSzPct val="100000"/>
              <a:buFont typeface="Arial" panose="020B0604020202020204" pitchFamily="34" charset="0"/>
              <a:buChar char="•"/>
              <a:tabLst>
                <a:tab pos="182563" algn="l"/>
              </a:tabLst>
              <a:defRPr/>
            </a:pPr>
            <a:r>
              <a:rPr kumimoji="0" lang="en-US" sz="1600" b="0" i="0" u="none" strike="noStrike" kern="1200" cap="none" spc="0" normalizeH="0" baseline="0" noProof="0" dirty="0" err="1">
                <a:ln>
                  <a:noFill/>
                </a:ln>
                <a:solidFill>
                  <a:prstClr val="black"/>
                </a:solidFill>
                <a:effectLst/>
                <a:uLnTx/>
                <a:uFillTx/>
                <a:latin typeface="Calibri"/>
                <a:ea typeface="+mn-ea"/>
                <a:cs typeface="+mn-cs"/>
              </a:rPr>
              <a:t>študija</a:t>
            </a:r>
            <a:r>
              <a:rPr kumimoji="0" lang="en-US" sz="1600" b="0" i="0" u="none" strike="noStrike" kern="1200" cap="none" spc="0" normalizeH="0" baseline="0" noProof="0" dirty="0">
                <a:ln>
                  <a:noFill/>
                </a:ln>
                <a:solidFill>
                  <a:prstClr val="black"/>
                </a:solidFill>
                <a:effectLst/>
                <a:uLnTx/>
                <a:uFillTx/>
                <a:latin typeface="Calibri"/>
                <a:ea typeface="+mn-ea"/>
                <a:cs typeface="+mn-cs"/>
              </a:rPr>
              <a:t> kapacitetne CČN </a:t>
            </a:r>
            <a:r>
              <a:rPr kumimoji="0" lang="en-US" sz="1600" b="0" i="0" u="none" strike="noStrike" kern="1200" cap="none" spc="0" normalizeH="0" baseline="0" noProof="0" dirty="0" err="1">
                <a:ln>
                  <a:noFill/>
                </a:ln>
                <a:solidFill>
                  <a:prstClr val="black"/>
                </a:solidFill>
                <a:effectLst/>
                <a:uLnTx/>
                <a:uFillTx/>
                <a:latin typeface="Calibri"/>
                <a:ea typeface="+mn-ea"/>
                <a:cs typeface="+mn-cs"/>
              </a:rPr>
              <a:t>Grosuplje</a:t>
            </a:r>
            <a:endParaRPr kumimoji="0" lang="en-US" sz="1600" b="0" i="0" u="none" strike="noStrike" kern="1200" cap="none" spc="0" normalizeH="0" baseline="0" noProof="0" dirty="0">
              <a:ln>
                <a:noFill/>
              </a:ln>
              <a:solidFill>
                <a:prstClr val="black"/>
              </a:solidFill>
              <a:effectLst/>
              <a:uLnTx/>
              <a:uFillTx/>
              <a:latin typeface="Calibri"/>
              <a:ea typeface="+mn-ea"/>
              <a:cs typeface="+mn-cs"/>
            </a:endParaRPr>
          </a:p>
          <a:p>
            <a:pPr marL="455612" marR="0" lvl="0" indent="-285750" algn="l" defTabSz="914400" rtl="0" eaLnBrk="1" fontAlgn="base" latinLnBrk="0" hangingPunct="1">
              <a:lnSpc>
                <a:spcPct val="90000"/>
              </a:lnSpc>
              <a:spcBef>
                <a:spcPct val="20000"/>
              </a:spcBef>
              <a:spcAft>
                <a:spcPct val="0"/>
              </a:spcAft>
              <a:buClr>
                <a:srgbClr val="2B9938"/>
              </a:buClr>
              <a:buSzPct val="100000"/>
              <a:buFont typeface="Arial" panose="020B0604020202020204" pitchFamily="34" charset="0"/>
              <a:buChar char="•"/>
              <a:tabLst>
                <a:tab pos="182563" algn="l"/>
              </a:tabLst>
              <a:defRPr/>
            </a:pPr>
            <a:endParaRPr kumimoji="0" lang="en-US" sz="1600" b="0" i="0" u="none" strike="noStrike" kern="1200" cap="none" spc="0" normalizeH="0" baseline="0" noProof="0" dirty="0">
              <a:ln>
                <a:noFill/>
              </a:ln>
              <a:solidFill>
                <a:prstClr val="black"/>
              </a:solidFill>
              <a:effectLst/>
              <a:uLnTx/>
              <a:uFillTx/>
              <a:latin typeface="Calibri"/>
              <a:ea typeface="+mn-ea"/>
              <a:cs typeface="+mn-cs"/>
            </a:endParaRPr>
          </a:p>
          <a:p>
            <a:pPr marL="455612" marR="0" lvl="0" indent="-285750" algn="l" defTabSz="914400" rtl="0" eaLnBrk="1" fontAlgn="base" latinLnBrk="0" hangingPunct="1">
              <a:lnSpc>
                <a:spcPct val="90000"/>
              </a:lnSpc>
              <a:spcBef>
                <a:spcPct val="20000"/>
              </a:spcBef>
              <a:spcAft>
                <a:spcPct val="0"/>
              </a:spcAft>
              <a:buClr>
                <a:srgbClr val="2B9938"/>
              </a:buClr>
              <a:buSzPct val="100000"/>
              <a:buFont typeface="Arial" panose="020B0604020202020204" pitchFamily="34" charset="0"/>
              <a:buChar char="•"/>
              <a:tabLst>
                <a:tab pos="182563" algn="l"/>
              </a:tabLst>
              <a:defRPr/>
            </a:pPr>
            <a:endParaRPr kumimoji="0" lang="en-US" sz="1600" b="0" i="0" u="none" strike="noStrike" kern="1200" cap="none" spc="0" normalizeH="0" baseline="0" noProof="0" dirty="0">
              <a:ln>
                <a:noFill/>
              </a:ln>
              <a:solidFill>
                <a:prstClr val="black"/>
              </a:solidFill>
              <a:effectLst/>
              <a:uLnTx/>
              <a:uFillTx/>
              <a:latin typeface="Calibri"/>
              <a:ea typeface="+mn-ea"/>
              <a:cs typeface="+mn-cs"/>
            </a:endParaRPr>
          </a:p>
          <a:p>
            <a:pPr marL="169862" marR="0" lvl="0" indent="0" algn="l" defTabSz="914400" rtl="0" eaLnBrk="1" fontAlgn="base" latinLnBrk="0" hangingPunct="1">
              <a:lnSpc>
                <a:spcPct val="90000"/>
              </a:lnSpc>
              <a:spcBef>
                <a:spcPct val="20000"/>
              </a:spcBef>
              <a:spcAft>
                <a:spcPct val="0"/>
              </a:spcAft>
              <a:buClr>
                <a:srgbClr val="2B9938"/>
              </a:buClr>
              <a:buSzPct val="100000"/>
              <a:buFontTx/>
              <a:buNone/>
              <a:tabLst>
                <a:tab pos="182563" algn="l"/>
              </a:tabLst>
              <a:defRPr/>
            </a:pPr>
            <a:r>
              <a:rPr kumimoji="0" lang="en-US" sz="1600" b="0" i="0" u="none" strike="noStrike" kern="1200" cap="none" spc="0" normalizeH="0" baseline="0" noProof="0" dirty="0" err="1">
                <a:ln>
                  <a:noFill/>
                </a:ln>
                <a:solidFill>
                  <a:prstClr val="black"/>
                </a:solidFill>
                <a:effectLst/>
                <a:uLnTx/>
                <a:uFillTx/>
                <a:latin typeface="Calibri"/>
                <a:ea typeface="+mn-ea"/>
                <a:cs typeface="+mn-cs"/>
              </a:rPr>
              <a:t>Kazalniki</a:t>
            </a:r>
            <a:endParaRPr kumimoji="0" lang="en-US" sz="1600" b="0" i="0" u="none" strike="noStrike" kern="1200" cap="none" spc="0" normalizeH="0" baseline="0" noProof="0" dirty="0">
              <a:ln>
                <a:noFill/>
              </a:ln>
              <a:solidFill>
                <a:prstClr val="black"/>
              </a:solidFill>
              <a:effectLst/>
              <a:uLnTx/>
              <a:uFillTx/>
              <a:latin typeface="Calibri"/>
              <a:ea typeface="+mn-ea"/>
              <a:cs typeface="+mn-cs"/>
            </a:endParaRPr>
          </a:p>
          <a:p>
            <a:pPr marL="455612" marR="0" lvl="0" indent="-285750" algn="l" defTabSz="914400" rtl="0" eaLnBrk="1" fontAlgn="base" latinLnBrk="0" hangingPunct="1">
              <a:lnSpc>
                <a:spcPct val="90000"/>
              </a:lnSpc>
              <a:spcBef>
                <a:spcPct val="20000"/>
              </a:spcBef>
              <a:spcAft>
                <a:spcPct val="0"/>
              </a:spcAft>
              <a:buClr>
                <a:srgbClr val="2B9938"/>
              </a:buClr>
              <a:buSzPct val="100000"/>
              <a:buFont typeface="Arial" panose="020B0604020202020204" pitchFamily="34" charset="0"/>
              <a:buChar char="•"/>
              <a:tabLst>
                <a:tab pos="182563" algn="l"/>
              </a:tabLst>
              <a:defRPr/>
            </a:pPr>
            <a:r>
              <a:rPr kumimoji="0" lang="en-US" sz="1600" b="0" i="0" u="none" strike="noStrike" kern="1200" cap="none" spc="0" normalizeH="0" baseline="0" noProof="0" dirty="0">
                <a:ln>
                  <a:noFill/>
                </a:ln>
                <a:solidFill>
                  <a:prstClr val="black"/>
                </a:solidFill>
                <a:effectLst/>
                <a:uLnTx/>
                <a:uFillTx/>
                <a:latin typeface="Calibri"/>
                <a:ea typeface="+mn-ea"/>
                <a:cs typeface="+mn-cs"/>
              </a:rPr>
              <a:t>starost </a:t>
            </a:r>
            <a:r>
              <a:rPr kumimoji="0" lang="en-US" sz="1600" b="0" i="0" u="none" strike="noStrike" kern="1200" cap="none" spc="0" normalizeH="0" baseline="0" noProof="0" dirty="0" err="1">
                <a:ln>
                  <a:noFill/>
                </a:ln>
                <a:solidFill>
                  <a:prstClr val="black"/>
                </a:solidFill>
                <a:effectLst/>
                <a:uLnTx/>
                <a:uFillTx/>
                <a:latin typeface="Calibri"/>
                <a:ea typeface="+mn-ea"/>
                <a:cs typeface="+mn-cs"/>
              </a:rPr>
              <a:t>omrežja</a:t>
            </a:r>
            <a:r>
              <a:rPr kumimoji="0" lang="en-US" sz="1600" b="0" i="0" u="none" strike="noStrike" kern="1200" cap="none" spc="0" normalizeH="0" baseline="0" noProof="0" dirty="0">
                <a:ln>
                  <a:noFill/>
                </a:ln>
                <a:solidFill>
                  <a:prstClr val="black"/>
                </a:solidFill>
                <a:effectLst/>
                <a:uLnTx/>
                <a:uFillTx/>
                <a:latin typeface="Calibri"/>
                <a:ea typeface="+mn-ea"/>
                <a:cs typeface="+mn-cs"/>
              </a:rPr>
              <a:t> na </a:t>
            </a:r>
            <a:r>
              <a:rPr kumimoji="0" lang="en-US" sz="1600" b="0" i="0" u="none" strike="noStrike" kern="1200" cap="none" spc="0" normalizeH="0" baseline="0" noProof="0" dirty="0" err="1">
                <a:ln>
                  <a:noFill/>
                </a:ln>
                <a:solidFill>
                  <a:prstClr val="black"/>
                </a:solidFill>
                <a:effectLst/>
                <a:uLnTx/>
                <a:uFillTx/>
                <a:latin typeface="Calibri"/>
                <a:ea typeface="+mn-ea"/>
                <a:cs typeface="+mn-cs"/>
              </a:rPr>
              <a:t>območjih</a:t>
            </a:r>
            <a:r>
              <a:rPr kumimoji="0" lang="en-US" sz="1600" b="0" i="0" u="none" strike="noStrike" kern="1200" cap="none" spc="0" normalizeH="0" baseline="0" noProof="0" dirty="0">
                <a:ln>
                  <a:noFill/>
                </a:ln>
                <a:solidFill>
                  <a:prstClr val="black"/>
                </a:solidFill>
                <a:effectLst/>
                <a:uLnTx/>
                <a:uFillTx/>
                <a:latin typeface="Calibri"/>
                <a:ea typeface="+mn-ea"/>
                <a:cs typeface="+mn-cs"/>
              </a:rPr>
              <a:t> </a:t>
            </a:r>
            <a:r>
              <a:rPr kumimoji="0" lang="en-US" sz="1600" b="0" i="0" u="none" strike="noStrike" kern="1200" cap="none" spc="0" normalizeH="0" baseline="0" noProof="0" dirty="0" err="1">
                <a:ln>
                  <a:noFill/>
                </a:ln>
                <a:solidFill>
                  <a:prstClr val="black"/>
                </a:solidFill>
                <a:effectLst/>
                <a:uLnTx/>
                <a:uFillTx/>
                <a:latin typeface="Calibri"/>
                <a:ea typeface="+mn-ea"/>
                <a:cs typeface="+mn-cs"/>
              </a:rPr>
              <a:t>nepozidanih</a:t>
            </a:r>
            <a:r>
              <a:rPr kumimoji="0" lang="en-US" sz="1600" b="0" i="0" u="none" strike="noStrike" kern="1200" cap="none" spc="0" normalizeH="0" baseline="0" noProof="0" dirty="0">
                <a:ln>
                  <a:noFill/>
                </a:ln>
                <a:solidFill>
                  <a:prstClr val="black"/>
                </a:solidFill>
                <a:effectLst/>
                <a:uLnTx/>
                <a:uFillTx/>
                <a:latin typeface="Calibri"/>
                <a:ea typeface="+mn-ea"/>
                <a:cs typeface="+mn-cs"/>
              </a:rPr>
              <a:t> stavbnih zemljišč</a:t>
            </a:r>
          </a:p>
          <a:p>
            <a:pPr marL="455612" marR="0" lvl="0" indent="-285750" algn="l" defTabSz="914400" rtl="0" eaLnBrk="1" fontAlgn="base" latinLnBrk="0" hangingPunct="1">
              <a:lnSpc>
                <a:spcPct val="90000"/>
              </a:lnSpc>
              <a:spcBef>
                <a:spcPct val="20000"/>
              </a:spcBef>
              <a:spcAft>
                <a:spcPct val="0"/>
              </a:spcAft>
              <a:buClr>
                <a:srgbClr val="2B9938"/>
              </a:buClr>
              <a:buSzPct val="100000"/>
              <a:buFont typeface="Arial" panose="020B0604020202020204" pitchFamily="34" charset="0"/>
              <a:buChar char="•"/>
              <a:tabLst>
                <a:tab pos="182563" algn="l"/>
              </a:tabLst>
              <a:defRPr/>
            </a:pPr>
            <a:r>
              <a:rPr kumimoji="0" lang="en-US" sz="1600" b="0" i="0" u="none" strike="noStrike" kern="1200" cap="none" spc="0" normalizeH="0" baseline="0" noProof="0" dirty="0" err="1">
                <a:ln>
                  <a:noFill/>
                </a:ln>
                <a:solidFill>
                  <a:prstClr val="black"/>
                </a:solidFill>
                <a:effectLst/>
                <a:uLnTx/>
                <a:uFillTx/>
                <a:latin typeface="Calibri"/>
                <a:ea typeface="+mn-ea"/>
                <a:cs typeface="+mn-cs"/>
              </a:rPr>
              <a:t>kapaciteta</a:t>
            </a:r>
            <a:r>
              <a:rPr kumimoji="0" lang="en-US" sz="1600" b="0" i="0" u="none" strike="noStrike" kern="1200" cap="none" spc="0" normalizeH="0" baseline="0" noProof="0" dirty="0">
                <a:ln>
                  <a:noFill/>
                </a:ln>
                <a:solidFill>
                  <a:prstClr val="black"/>
                </a:solidFill>
                <a:effectLst/>
                <a:uLnTx/>
                <a:uFillTx/>
                <a:latin typeface="Calibri"/>
                <a:ea typeface="+mn-ea"/>
                <a:cs typeface="+mn-cs"/>
              </a:rPr>
              <a:t> CČN glede na </a:t>
            </a:r>
            <a:r>
              <a:rPr kumimoji="0" lang="en-US" sz="1600" b="0" i="0" u="none" strike="noStrike" kern="1200" cap="none" spc="0" normalizeH="0" baseline="0" noProof="0" dirty="0" err="1">
                <a:ln>
                  <a:noFill/>
                </a:ln>
                <a:solidFill>
                  <a:prstClr val="black"/>
                </a:solidFill>
                <a:effectLst/>
                <a:uLnTx/>
                <a:uFillTx/>
                <a:latin typeface="Calibri"/>
                <a:ea typeface="+mn-ea"/>
                <a:cs typeface="+mn-cs"/>
              </a:rPr>
              <a:t>predviden</a:t>
            </a:r>
            <a:r>
              <a:rPr kumimoji="0" lang="en-US" sz="1600" b="0" i="0" u="none" strike="noStrike" kern="1200" cap="none" spc="0" normalizeH="0" baseline="0" noProof="0" dirty="0">
                <a:ln>
                  <a:noFill/>
                </a:ln>
                <a:solidFill>
                  <a:prstClr val="black"/>
                </a:solidFill>
                <a:effectLst/>
                <a:uLnTx/>
                <a:uFillTx/>
                <a:latin typeface="Calibri"/>
                <a:ea typeface="+mn-ea"/>
                <a:cs typeface="+mn-cs"/>
              </a:rPr>
              <a:t> </a:t>
            </a:r>
            <a:r>
              <a:rPr kumimoji="0" lang="en-US" sz="1600" b="0" i="0" u="none" strike="noStrike" kern="1200" cap="none" spc="0" normalizeH="0" baseline="0" noProof="0" dirty="0" err="1">
                <a:ln>
                  <a:noFill/>
                </a:ln>
                <a:solidFill>
                  <a:prstClr val="black"/>
                </a:solidFill>
                <a:effectLst/>
                <a:uLnTx/>
                <a:uFillTx/>
                <a:latin typeface="Calibri"/>
                <a:ea typeface="+mn-ea"/>
                <a:cs typeface="+mn-cs"/>
              </a:rPr>
              <a:t>prirast</a:t>
            </a:r>
            <a:r>
              <a:rPr kumimoji="0" lang="en-US" sz="1600" b="0" i="0" u="none" strike="noStrike" kern="1200" cap="none" spc="0" normalizeH="0" baseline="0" noProof="0" dirty="0">
                <a:ln>
                  <a:noFill/>
                </a:ln>
                <a:solidFill>
                  <a:prstClr val="black"/>
                </a:solidFill>
                <a:effectLst/>
                <a:uLnTx/>
                <a:uFillTx/>
                <a:latin typeface="Calibri"/>
                <a:ea typeface="+mn-ea"/>
                <a:cs typeface="+mn-cs"/>
              </a:rPr>
              <a:t> </a:t>
            </a:r>
            <a:r>
              <a:rPr kumimoji="0" lang="en-US" sz="1600" b="0" i="0" u="none" strike="noStrike" kern="1200" cap="none" spc="0" normalizeH="0" baseline="0" noProof="0" dirty="0" err="1">
                <a:ln>
                  <a:noFill/>
                </a:ln>
                <a:solidFill>
                  <a:prstClr val="black"/>
                </a:solidFill>
                <a:effectLst/>
                <a:uLnTx/>
                <a:uFillTx/>
                <a:latin typeface="Calibri"/>
                <a:ea typeface="+mn-ea"/>
                <a:cs typeface="+mn-cs"/>
              </a:rPr>
              <a:t>prebivalcev</a:t>
            </a:r>
            <a:endParaRPr kumimoji="0" lang="en-US" sz="1600" b="0" i="0" u="none" strike="noStrike" kern="1200" cap="none" spc="0" normalizeH="0" baseline="0" noProof="0" dirty="0">
              <a:ln>
                <a:noFill/>
              </a:ln>
              <a:solidFill>
                <a:prstClr val="black"/>
              </a:solidFill>
              <a:effectLst/>
              <a:uLnTx/>
              <a:uFillTx/>
              <a:latin typeface="Calibri"/>
              <a:ea typeface="+mn-ea"/>
              <a:cs typeface="+mn-cs"/>
            </a:endParaRPr>
          </a:p>
          <a:p>
            <a:pPr marL="455612" marR="0" lvl="0" indent="-285750" algn="l" defTabSz="914400" rtl="0" eaLnBrk="1" fontAlgn="base" latinLnBrk="0" hangingPunct="1">
              <a:lnSpc>
                <a:spcPct val="90000"/>
              </a:lnSpc>
              <a:spcBef>
                <a:spcPct val="20000"/>
              </a:spcBef>
              <a:spcAft>
                <a:spcPct val="0"/>
              </a:spcAft>
              <a:buClr>
                <a:srgbClr val="2B9938"/>
              </a:buClr>
              <a:buSzPct val="100000"/>
              <a:buFont typeface="Arial" panose="020B0604020202020204" pitchFamily="34" charset="0"/>
              <a:buChar char="•"/>
              <a:tabLst>
                <a:tab pos="182563" algn="l"/>
              </a:tabLst>
              <a:defRPr/>
            </a:pPr>
            <a:endPar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pPr marL="455612" marR="0" lvl="0" indent="-285750" algn="l" defTabSz="914400" rtl="0" eaLnBrk="1" fontAlgn="base" latinLnBrk="0" hangingPunct="1">
              <a:lnSpc>
                <a:spcPct val="90000"/>
              </a:lnSpc>
              <a:spcBef>
                <a:spcPct val="20000"/>
              </a:spcBef>
              <a:spcAft>
                <a:spcPct val="0"/>
              </a:spcAft>
              <a:buClr>
                <a:srgbClr val="2B9938"/>
              </a:buClr>
              <a:buSzPct val="100000"/>
              <a:buFont typeface="Arial" panose="020B0604020202020204" pitchFamily="34" charset="0"/>
              <a:buChar char="•"/>
              <a:tabLst>
                <a:tab pos="182563" algn="l"/>
              </a:tabLst>
              <a:defRPr/>
            </a:pPr>
            <a:endParaRPr kumimoji="0" lang="sl-SI" sz="1600" b="0" i="0" u="none" strike="noStrike" kern="1200" cap="none" spc="0" normalizeH="0" baseline="0" noProof="0" dirty="0">
              <a:ln>
                <a:noFill/>
              </a:ln>
              <a:solidFill>
                <a:prstClr val="black"/>
              </a:solidFill>
              <a:effectLst/>
              <a:uLnTx/>
              <a:uFillTx/>
              <a:latin typeface="Calibri"/>
              <a:ea typeface="+mn-ea"/>
              <a:cs typeface="+mn-cs"/>
            </a:endParaRPr>
          </a:p>
          <a:p>
            <a:pPr marL="455612" marR="0" lvl="0" indent="-285750" algn="l" defTabSz="914400" rtl="0" eaLnBrk="1" fontAlgn="base" latinLnBrk="0" hangingPunct="1">
              <a:lnSpc>
                <a:spcPct val="90000"/>
              </a:lnSpc>
              <a:spcBef>
                <a:spcPct val="20000"/>
              </a:spcBef>
              <a:spcAft>
                <a:spcPct val="0"/>
              </a:spcAft>
              <a:buClr>
                <a:srgbClr val="E8BA00"/>
              </a:buClr>
              <a:buSzPct val="100000"/>
              <a:buFont typeface="Arial" panose="020B0604020202020204" pitchFamily="34" charset="0"/>
              <a:buChar char="•"/>
              <a:tabLst>
                <a:tab pos="182563" algn="l"/>
              </a:tabLst>
              <a:defRPr/>
            </a:pPr>
            <a:endParaRPr kumimoji="0" lang="sl-SI"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0" name="Rectangle 9">
            <a:extLst>
              <a:ext uri="{FF2B5EF4-FFF2-40B4-BE49-F238E27FC236}">
                <a16:creationId xmlns:a16="http://schemas.microsoft.com/office/drawing/2014/main" id="{1B7FDF5A-EDB7-4477-9697-7B6210E0F675}"/>
              </a:ext>
            </a:extLst>
          </p:cNvPr>
          <p:cNvSpPr/>
          <p:nvPr/>
        </p:nvSpPr>
        <p:spPr>
          <a:xfrm>
            <a:off x="633654" y="1131252"/>
            <a:ext cx="4572000" cy="492443"/>
          </a:xfrm>
          <a:prstGeom prst="rect">
            <a:avLst/>
          </a:prstGeom>
        </p:spPr>
        <p:txBody>
          <a:bodyPr>
            <a:spAutoFit/>
          </a:bodyPr>
          <a:lstStyle/>
          <a:p>
            <a:pPr marL="0" marR="0" lvl="0" indent="0" algn="l" defTabSz="914400" rtl="0" eaLnBrk="1" fontAlgn="auto" latinLnBrk="0" hangingPunct="1">
              <a:lnSpc>
                <a:spcPct val="100000"/>
              </a:lnSpc>
              <a:spcBef>
                <a:spcPct val="20000"/>
              </a:spcBef>
              <a:spcAft>
                <a:spcPts val="0"/>
              </a:spcAft>
              <a:buClrTx/>
              <a:buSzTx/>
              <a:buFontTx/>
              <a:buNone/>
              <a:tabLst/>
              <a:defRPr/>
            </a:pPr>
            <a:r>
              <a:rPr kumimoji="0" lang="en-US" sz="2600" b="0" i="0" u="none" strike="noStrike" kern="1200" cap="none" spc="0" normalizeH="0" baseline="0" noProof="0" dirty="0" err="1">
                <a:ln>
                  <a:noFill/>
                </a:ln>
                <a:solidFill>
                  <a:prstClr val="black"/>
                </a:solidFill>
                <a:effectLst/>
                <a:uLnTx/>
                <a:uFillTx/>
                <a:latin typeface="Calibri" pitchFamily="34" charset="0"/>
                <a:ea typeface="+mn-ea"/>
                <a:cs typeface="Arial" pitchFamily="34" charset="0"/>
              </a:rPr>
              <a:t>Kanalizacijsko</a:t>
            </a:r>
            <a:r>
              <a:rPr kumimoji="0" lang="en-US" sz="2600" b="0" i="0" u="none" strike="noStrike" kern="1200" cap="none" spc="0" normalizeH="0" baseline="0" noProof="0" dirty="0">
                <a:ln>
                  <a:noFill/>
                </a:ln>
                <a:solidFill>
                  <a:prstClr val="black"/>
                </a:solidFill>
                <a:effectLst/>
                <a:uLnTx/>
                <a:uFillTx/>
                <a:latin typeface="Calibri" pitchFamily="34" charset="0"/>
                <a:ea typeface="+mn-ea"/>
                <a:cs typeface="Arial" pitchFamily="34" charset="0"/>
              </a:rPr>
              <a:t> </a:t>
            </a:r>
            <a:r>
              <a:rPr kumimoji="0" lang="en-US" sz="2600" b="0" i="0" u="none" strike="noStrike" kern="1200" cap="none" spc="0" normalizeH="0" baseline="0" noProof="0" dirty="0" err="1">
                <a:ln>
                  <a:noFill/>
                </a:ln>
                <a:solidFill>
                  <a:prstClr val="black"/>
                </a:solidFill>
                <a:effectLst/>
                <a:uLnTx/>
                <a:uFillTx/>
                <a:latin typeface="Calibri" pitchFamily="34" charset="0"/>
                <a:ea typeface="+mn-ea"/>
                <a:cs typeface="Arial" pitchFamily="34" charset="0"/>
              </a:rPr>
              <a:t>omrežje</a:t>
            </a:r>
            <a:endParaRPr kumimoji="0" lang="sl-SI" sz="2600" b="0" i="0" u="none" strike="noStrike" kern="1200" cap="none" spc="0" normalizeH="0" baseline="0" noProof="0" dirty="0">
              <a:ln>
                <a:noFill/>
              </a:ln>
              <a:solidFill>
                <a:prstClr val="black"/>
              </a:solidFill>
              <a:effectLst/>
              <a:uLnTx/>
              <a:uFillTx/>
              <a:latin typeface="Calibri" pitchFamily="34" charset="0"/>
              <a:ea typeface="+mn-ea"/>
              <a:cs typeface="Arial" pitchFamily="34" charset="0"/>
            </a:endParaRPr>
          </a:p>
        </p:txBody>
      </p:sp>
    </p:spTree>
    <p:extLst>
      <p:ext uri="{BB962C8B-B14F-4D97-AF65-F5344CB8AC3E}">
        <p14:creationId xmlns:p14="http://schemas.microsoft.com/office/powerpoint/2010/main" val="4142030195"/>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6">
            <a:extLst>
              <a:ext uri="{FF2B5EF4-FFF2-40B4-BE49-F238E27FC236}">
                <a16:creationId xmlns:a16="http://schemas.microsoft.com/office/drawing/2014/main" id="{2236F885-BD99-40BA-B0CF-88E3B14242C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26829" y="195798"/>
            <a:ext cx="1212513" cy="565201"/>
          </a:xfrm>
          <a:prstGeom prst="rect">
            <a:avLst/>
          </a:prstGeom>
        </p:spPr>
      </p:pic>
      <p:pic>
        <p:nvPicPr>
          <p:cNvPr id="9" name="Picture 7">
            <a:extLst>
              <a:ext uri="{FF2B5EF4-FFF2-40B4-BE49-F238E27FC236}">
                <a16:creationId xmlns:a16="http://schemas.microsoft.com/office/drawing/2014/main" id="{564FF858-598B-4B6C-BBAC-0B1999B6502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39342" y="313749"/>
            <a:ext cx="823250" cy="329300"/>
          </a:xfrm>
          <a:prstGeom prst="rect">
            <a:avLst/>
          </a:prstGeom>
        </p:spPr>
      </p:pic>
      <p:sp>
        <p:nvSpPr>
          <p:cNvPr id="7" name="Rectangle 6">
            <a:extLst>
              <a:ext uri="{FF2B5EF4-FFF2-40B4-BE49-F238E27FC236}">
                <a16:creationId xmlns:a16="http://schemas.microsoft.com/office/drawing/2014/main" id="{34BAD54B-9B24-4DC2-8ECD-6C0A1D6172C5}"/>
              </a:ext>
            </a:extLst>
          </p:cNvPr>
          <p:cNvSpPr/>
          <p:nvPr/>
        </p:nvSpPr>
        <p:spPr>
          <a:xfrm>
            <a:off x="605076" y="2529665"/>
            <a:ext cx="4600578" cy="2243691"/>
          </a:xfrm>
          <a:prstGeom prst="rect">
            <a:avLst/>
          </a:prstGeom>
        </p:spPr>
        <p:txBody>
          <a:bodyPr wrap="square">
            <a:spAutoFit/>
          </a:bodyPr>
          <a:lstStyle/>
          <a:p>
            <a:pPr marL="169862" marR="0" lvl="0" indent="0" algn="l" defTabSz="914400" rtl="0" eaLnBrk="1" fontAlgn="base" latinLnBrk="0" hangingPunct="1">
              <a:lnSpc>
                <a:spcPct val="90000"/>
              </a:lnSpc>
              <a:spcBef>
                <a:spcPct val="20000"/>
              </a:spcBef>
              <a:spcAft>
                <a:spcPct val="0"/>
              </a:spcAft>
              <a:buClr>
                <a:srgbClr val="2B9938"/>
              </a:buClr>
              <a:buSzPct val="100000"/>
              <a:buFontTx/>
              <a:buNone/>
              <a:tabLst>
                <a:tab pos="182563" algn="l"/>
              </a:tabLst>
              <a:defRPr/>
            </a:pPr>
            <a:r>
              <a:rPr kumimoji="0" lang="en-US" sz="1600" b="0" i="0" u="none" strike="noStrike" kern="1200" cap="none" spc="0" normalizeH="0" baseline="0" noProof="0" dirty="0">
                <a:ln>
                  <a:noFill/>
                </a:ln>
                <a:solidFill>
                  <a:prstClr val="black"/>
                </a:solidFill>
                <a:effectLst/>
                <a:uLnTx/>
                <a:uFillTx/>
                <a:latin typeface="Calibri"/>
                <a:ea typeface="+mn-ea"/>
                <a:cs typeface="+mn-cs"/>
              </a:rPr>
              <a:t>območje </a:t>
            </a:r>
            <a:r>
              <a:rPr kumimoji="0" lang="en-US" sz="1600" b="0" i="0" u="none" strike="noStrike" kern="1200" cap="none" spc="0" normalizeH="0" baseline="0" noProof="0" dirty="0" err="1">
                <a:ln>
                  <a:noFill/>
                </a:ln>
                <a:solidFill>
                  <a:prstClr val="black"/>
                </a:solidFill>
                <a:effectLst/>
                <a:uLnTx/>
                <a:uFillTx/>
                <a:latin typeface="Calibri"/>
                <a:ea typeface="+mn-ea"/>
                <a:cs typeface="+mn-cs"/>
              </a:rPr>
              <a:t>obravnave</a:t>
            </a:r>
            <a:r>
              <a:rPr kumimoji="0" lang="en-US" sz="1600" b="0" i="0" u="none" strike="noStrike" kern="1200" cap="none" spc="0" normalizeH="0" baseline="0" noProof="0" dirty="0">
                <a:ln>
                  <a:noFill/>
                </a:ln>
                <a:solidFill>
                  <a:prstClr val="black"/>
                </a:solidFill>
                <a:effectLst/>
                <a:uLnTx/>
                <a:uFillTx/>
                <a:latin typeface="Calibri"/>
                <a:ea typeface="+mn-ea"/>
                <a:cs typeface="+mn-cs"/>
              </a:rPr>
              <a:t>: UZ </a:t>
            </a:r>
            <a:r>
              <a:rPr kumimoji="0" lang="en-US" sz="1600" b="0" i="0" u="none" strike="noStrike" kern="1200" cap="none" spc="0" normalizeH="0" baseline="0" noProof="0" dirty="0" err="1">
                <a:ln>
                  <a:noFill/>
                </a:ln>
                <a:solidFill>
                  <a:prstClr val="black"/>
                </a:solidFill>
                <a:effectLst/>
                <a:uLnTx/>
                <a:uFillTx/>
                <a:latin typeface="Calibri"/>
                <a:ea typeface="+mn-ea"/>
                <a:cs typeface="+mn-cs"/>
              </a:rPr>
              <a:t>Grosuplje</a:t>
            </a:r>
            <a:endParaRPr kumimoji="0" lang="en-US" sz="1600" b="0" i="0" u="none" strike="noStrike" kern="1200" cap="none" spc="0" normalizeH="0" baseline="0" noProof="0" dirty="0">
              <a:ln>
                <a:noFill/>
              </a:ln>
              <a:solidFill>
                <a:prstClr val="black"/>
              </a:solidFill>
              <a:effectLst/>
              <a:uLnTx/>
              <a:uFillTx/>
              <a:latin typeface="Calibri"/>
              <a:ea typeface="+mn-ea"/>
              <a:cs typeface="+mn-cs"/>
            </a:endParaRPr>
          </a:p>
          <a:p>
            <a:pPr marL="455612" marR="0" lvl="0" indent="-285750" algn="l" defTabSz="914400" rtl="0" eaLnBrk="1" fontAlgn="base" latinLnBrk="0" hangingPunct="1">
              <a:lnSpc>
                <a:spcPct val="90000"/>
              </a:lnSpc>
              <a:spcBef>
                <a:spcPct val="20000"/>
              </a:spcBef>
              <a:spcAft>
                <a:spcPct val="0"/>
              </a:spcAft>
              <a:buClr>
                <a:srgbClr val="2B9938"/>
              </a:buClr>
              <a:buSzPct val="100000"/>
              <a:buFont typeface="Arial" panose="020B0604020202020204" pitchFamily="34" charset="0"/>
              <a:buChar char="•"/>
              <a:tabLst>
                <a:tab pos="182563" algn="l"/>
              </a:tabLst>
              <a:defRPr/>
            </a:pPr>
            <a:endParaRPr kumimoji="0" lang="en-US" sz="1600" b="0" i="0" u="none" strike="noStrike" kern="1200" cap="none" spc="0" normalizeH="0" baseline="0" noProof="0" dirty="0">
              <a:ln>
                <a:noFill/>
              </a:ln>
              <a:solidFill>
                <a:prstClr val="black"/>
              </a:solidFill>
              <a:effectLst/>
              <a:uLnTx/>
              <a:uFillTx/>
              <a:latin typeface="Calibri"/>
              <a:ea typeface="+mn-ea"/>
              <a:cs typeface="+mn-cs"/>
            </a:endParaRPr>
          </a:p>
          <a:p>
            <a:pPr marL="455612" marR="0" lvl="0" indent="-285750" algn="l" defTabSz="914400" rtl="0" eaLnBrk="1" fontAlgn="base" latinLnBrk="0" hangingPunct="1">
              <a:lnSpc>
                <a:spcPct val="90000"/>
              </a:lnSpc>
              <a:spcBef>
                <a:spcPct val="20000"/>
              </a:spcBef>
              <a:spcAft>
                <a:spcPct val="0"/>
              </a:spcAft>
              <a:buClr>
                <a:srgbClr val="2B9938"/>
              </a:buClr>
              <a:buSzPct val="100000"/>
              <a:buFont typeface="Arial" panose="020B0604020202020204" pitchFamily="34" charset="0"/>
              <a:buChar char="•"/>
              <a:tabLst>
                <a:tab pos="182563" algn="l"/>
              </a:tabLst>
              <a:defRPr/>
            </a:pPr>
            <a:endParaRPr kumimoji="0" lang="en-US" sz="1600" b="0" i="0" u="none" strike="noStrike" kern="1200" cap="none" spc="0" normalizeH="0" baseline="0" noProof="0" dirty="0">
              <a:ln>
                <a:noFill/>
              </a:ln>
              <a:solidFill>
                <a:prstClr val="black"/>
              </a:solidFill>
              <a:effectLst/>
              <a:uLnTx/>
              <a:uFillTx/>
              <a:latin typeface="Calibri"/>
              <a:ea typeface="+mn-ea"/>
              <a:cs typeface="+mn-cs"/>
            </a:endParaRPr>
          </a:p>
          <a:p>
            <a:pPr marL="455612" marR="0" lvl="0" indent="-285750" algn="l" defTabSz="914400" rtl="0" eaLnBrk="1" fontAlgn="base" latinLnBrk="0" hangingPunct="1">
              <a:lnSpc>
                <a:spcPct val="90000"/>
              </a:lnSpc>
              <a:spcBef>
                <a:spcPct val="20000"/>
              </a:spcBef>
              <a:spcAft>
                <a:spcPct val="0"/>
              </a:spcAft>
              <a:buClr>
                <a:srgbClr val="2B9938"/>
              </a:buClr>
              <a:buSzPct val="100000"/>
              <a:buFont typeface="Arial" panose="020B0604020202020204" pitchFamily="34" charset="0"/>
              <a:buChar char="•"/>
              <a:tabLst>
                <a:tab pos="182563" algn="l"/>
              </a:tabLst>
              <a:defRPr/>
            </a:pPr>
            <a:endParaRPr kumimoji="0" lang="en-US" sz="1600" b="0" i="0" u="none" strike="noStrike" kern="1200" cap="none" spc="0" normalizeH="0" baseline="0" noProof="0" dirty="0">
              <a:ln>
                <a:noFill/>
              </a:ln>
              <a:solidFill>
                <a:prstClr val="black"/>
              </a:solidFill>
              <a:effectLst/>
              <a:uLnTx/>
              <a:uFillTx/>
              <a:latin typeface="Calibri"/>
              <a:ea typeface="+mn-ea"/>
              <a:cs typeface="+mn-cs"/>
            </a:endParaRPr>
          </a:p>
          <a:p>
            <a:pPr marL="455612" marR="0" lvl="0" indent="-285750" algn="l" defTabSz="914400" rtl="0" eaLnBrk="1" fontAlgn="base" latinLnBrk="0" hangingPunct="1">
              <a:lnSpc>
                <a:spcPct val="90000"/>
              </a:lnSpc>
              <a:spcBef>
                <a:spcPct val="20000"/>
              </a:spcBef>
              <a:spcAft>
                <a:spcPct val="0"/>
              </a:spcAft>
              <a:buClr>
                <a:srgbClr val="2B9938"/>
              </a:buClr>
              <a:buSzPct val="100000"/>
              <a:buFont typeface="Arial" panose="020B0604020202020204" pitchFamily="34" charset="0"/>
              <a:buChar char="•"/>
              <a:tabLst>
                <a:tab pos="182563" algn="l"/>
              </a:tabLst>
              <a:defRPr/>
            </a:pPr>
            <a:endParaRPr kumimoji="0" lang="en-US" sz="1600" b="0" i="0" u="none" strike="noStrike" kern="1200" cap="none" spc="0" normalizeH="0" baseline="0" noProof="0" dirty="0">
              <a:ln>
                <a:noFill/>
              </a:ln>
              <a:solidFill>
                <a:prstClr val="black"/>
              </a:solidFill>
              <a:effectLst/>
              <a:uLnTx/>
              <a:uFillTx/>
              <a:latin typeface="Calibri"/>
              <a:ea typeface="+mn-ea"/>
              <a:cs typeface="+mn-cs"/>
            </a:endParaRPr>
          </a:p>
          <a:p>
            <a:pPr marL="455612" marR="0" lvl="0" indent="-285750" algn="l" defTabSz="914400" rtl="0" eaLnBrk="1" fontAlgn="base" latinLnBrk="0" hangingPunct="1">
              <a:lnSpc>
                <a:spcPct val="90000"/>
              </a:lnSpc>
              <a:spcBef>
                <a:spcPct val="20000"/>
              </a:spcBef>
              <a:spcAft>
                <a:spcPct val="0"/>
              </a:spcAft>
              <a:buClr>
                <a:srgbClr val="2B9938"/>
              </a:buClr>
              <a:buSzPct val="100000"/>
              <a:buFont typeface="Arial" panose="020B0604020202020204" pitchFamily="34" charset="0"/>
              <a:buChar char="•"/>
              <a:tabLst>
                <a:tab pos="182563" algn="l"/>
              </a:tabLst>
              <a:defRPr/>
            </a:pPr>
            <a:endPar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pPr marL="455612" marR="0" lvl="0" indent="-285750" algn="l" defTabSz="914400" rtl="0" eaLnBrk="1" fontAlgn="base" latinLnBrk="0" hangingPunct="1">
              <a:lnSpc>
                <a:spcPct val="90000"/>
              </a:lnSpc>
              <a:spcBef>
                <a:spcPct val="20000"/>
              </a:spcBef>
              <a:spcAft>
                <a:spcPct val="0"/>
              </a:spcAft>
              <a:buClr>
                <a:srgbClr val="2B9938"/>
              </a:buClr>
              <a:buSzPct val="100000"/>
              <a:buFont typeface="Arial" panose="020B0604020202020204" pitchFamily="34" charset="0"/>
              <a:buChar char="•"/>
              <a:tabLst>
                <a:tab pos="182563" algn="l"/>
              </a:tabLst>
              <a:defRPr/>
            </a:pPr>
            <a:endParaRPr kumimoji="0" lang="sl-SI" sz="1600" b="0" i="0" u="none" strike="noStrike" kern="1200" cap="none" spc="0" normalizeH="0" baseline="0" noProof="0" dirty="0">
              <a:ln>
                <a:noFill/>
              </a:ln>
              <a:solidFill>
                <a:prstClr val="black"/>
              </a:solidFill>
              <a:effectLst/>
              <a:uLnTx/>
              <a:uFillTx/>
              <a:latin typeface="Calibri"/>
              <a:ea typeface="+mn-ea"/>
              <a:cs typeface="+mn-cs"/>
            </a:endParaRPr>
          </a:p>
          <a:p>
            <a:pPr marL="455612" marR="0" lvl="0" indent="-285750" algn="l" defTabSz="914400" rtl="0" eaLnBrk="1" fontAlgn="base" latinLnBrk="0" hangingPunct="1">
              <a:lnSpc>
                <a:spcPct val="90000"/>
              </a:lnSpc>
              <a:spcBef>
                <a:spcPct val="20000"/>
              </a:spcBef>
              <a:spcAft>
                <a:spcPct val="0"/>
              </a:spcAft>
              <a:buClr>
                <a:srgbClr val="E8BA00"/>
              </a:buClr>
              <a:buSzPct val="100000"/>
              <a:buFont typeface="Arial" panose="020B0604020202020204" pitchFamily="34" charset="0"/>
              <a:buChar char="•"/>
              <a:tabLst>
                <a:tab pos="182563" algn="l"/>
              </a:tabLst>
              <a:defRPr/>
            </a:pPr>
            <a:endParaRPr kumimoji="0" lang="sl-SI"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0" name="Rectangle 9">
            <a:extLst>
              <a:ext uri="{FF2B5EF4-FFF2-40B4-BE49-F238E27FC236}">
                <a16:creationId xmlns:a16="http://schemas.microsoft.com/office/drawing/2014/main" id="{1B7FDF5A-EDB7-4477-9697-7B6210E0F675}"/>
              </a:ext>
            </a:extLst>
          </p:cNvPr>
          <p:cNvSpPr/>
          <p:nvPr/>
        </p:nvSpPr>
        <p:spPr>
          <a:xfrm>
            <a:off x="633654" y="1131252"/>
            <a:ext cx="4572000" cy="787908"/>
          </a:xfrm>
          <a:prstGeom prst="rect">
            <a:avLst/>
          </a:prstGeom>
        </p:spPr>
        <p:txBody>
          <a:bodyPr>
            <a:spAutoFit/>
          </a:bodyPr>
          <a:lstStyle/>
          <a:p>
            <a:pPr marL="0" marR="0" lvl="0" indent="0" algn="l" defTabSz="914400" rtl="0" eaLnBrk="1" fontAlgn="auto" latinLnBrk="0" hangingPunct="1">
              <a:lnSpc>
                <a:spcPct val="100000"/>
              </a:lnSpc>
              <a:spcBef>
                <a:spcPct val="20000"/>
              </a:spcBef>
              <a:spcAft>
                <a:spcPts val="0"/>
              </a:spcAft>
              <a:buClrTx/>
              <a:buSzTx/>
              <a:buFontTx/>
              <a:buNone/>
              <a:tabLst/>
              <a:defRPr/>
            </a:pPr>
            <a:r>
              <a:rPr kumimoji="0" lang="en-US" sz="2600" b="0" i="0" u="none" strike="noStrike" kern="1200" cap="none" spc="0" normalizeH="0" baseline="0" noProof="0" dirty="0" err="1">
                <a:ln>
                  <a:noFill/>
                </a:ln>
                <a:solidFill>
                  <a:prstClr val="black"/>
                </a:solidFill>
                <a:effectLst/>
                <a:uLnTx/>
                <a:uFillTx/>
                <a:latin typeface="Calibri" pitchFamily="34" charset="0"/>
                <a:ea typeface="+mn-ea"/>
                <a:cs typeface="Arial" pitchFamily="34" charset="0"/>
              </a:rPr>
              <a:t>Kanalizacijsko</a:t>
            </a:r>
            <a:r>
              <a:rPr kumimoji="0" lang="en-US" sz="2600" b="0" i="0" u="none" strike="noStrike" kern="1200" cap="none" spc="0" normalizeH="0" baseline="0" noProof="0" dirty="0">
                <a:ln>
                  <a:noFill/>
                </a:ln>
                <a:solidFill>
                  <a:prstClr val="black"/>
                </a:solidFill>
                <a:effectLst/>
                <a:uLnTx/>
                <a:uFillTx/>
                <a:latin typeface="Calibri" pitchFamily="34" charset="0"/>
                <a:ea typeface="+mn-ea"/>
                <a:cs typeface="Arial" pitchFamily="34" charset="0"/>
              </a:rPr>
              <a:t> </a:t>
            </a:r>
            <a:r>
              <a:rPr kumimoji="0" lang="en-US" sz="2600" b="0" i="0" u="none" strike="noStrike" kern="1200" cap="none" spc="0" normalizeH="0" baseline="0" noProof="0" dirty="0" err="1">
                <a:ln>
                  <a:noFill/>
                </a:ln>
                <a:solidFill>
                  <a:prstClr val="black"/>
                </a:solidFill>
                <a:effectLst/>
                <a:uLnTx/>
                <a:uFillTx/>
                <a:latin typeface="Calibri" pitchFamily="34" charset="0"/>
                <a:ea typeface="+mn-ea"/>
                <a:cs typeface="Arial" pitchFamily="34" charset="0"/>
              </a:rPr>
              <a:t>omrežje</a:t>
            </a:r>
            <a:endParaRPr kumimoji="0" lang="en-US" sz="2600" b="0" i="0" u="none" strike="noStrike" kern="1200" cap="none" spc="0" normalizeH="0" baseline="0" noProof="0" dirty="0">
              <a:ln>
                <a:noFill/>
              </a:ln>
              <a:solidFill>
                <a:prstClr val="black"/>
              </a:solidFill>
              <a:effectLst/>
              <a:uLnTx/>
              <a:uFillTx/>
              <a:latin typeface="Calibri" pitchFamily="34" charset="0"/>
              <a:ea typeface="+mn-ea"/>
              <a:cs typeface="Arial" pitchFamily="34" charset="0"/>
            </a:endParaRPr>
          </a:p>
          <a:p>
            <a:pPr marL="0" marR="0" lvl="0" indent="0" algn="l" defTabSz="914400" rtl="0" eaLnBrk="1" fontAlgn="auto" latinLnBrk="0" hangingPunct="1">
              <a:lnSpc>
                <a:spcPct val="100000"/>
              </a:lnSpc>
              <a:spcBef>
                <a:spcPct val="20000"/>
              </a:spcBef>
              <a:spcAft>
                <a:spcPts val="0"/>
              </a:spcAft>
              <a:buClrTx/>
              <a:buSzTx/>
              <a:buFontTx/>
              <a:buNone/>
              <a:tabLst/>
              <a:defRPr/>
            </a:pPr>
            <a:r>
              <a:rPr kumimoji="0" lang="en-US" sz="1600" b="0" i="0" u="none" strike="noStrike" kern="1200" cap="none" spc="0" normalizeH="0" baseline="0" noProof="0" dirty="0" err="1">
                <a:ln>
                  <a:noFill/>
                </a:ln>
                <a:solidFill>
                  <a:srgbClr val="F79646">
                    <a:lumMod val="75000"/>
                  </a:srgbClr>
                </a:solidFill>
                <a:effectLst/>
                <a:uLnTx/>
                <a:uFillTx/>
                <a:latin typeface="Calibri" pitchFamily="34" charset="0"/>
                <a:ea typeface="+mn-ea"/>
                <a:cs typeface="Arial" pitchFamily="34" charset="0"/>
              </a:rPr>
              <a:t>statistični</a:t>
            </a:r>
            <a:r>
              <a:rPr kumimoji="0" lang="en-US" sz="1600" b="0" i="0" u="none" strike="noStrike" kern="1200" cap="none" spc="0" normalizeH="0" baseline="0" noProof="0" dirty="0">
                <a:ln>
                  <a:noFill/>
                </a:ln>
                <a:solidFill>
                  <a:srgbClr val="F79646">
                    <a:lumMod val="75000"/>
                  </a:srgbClr>
                </a:solidFill>
                <a:effectLst/>
                <a:uLnTx/>
                <a:uFillTx/>
                <a:latin typeface="Calibri" pitchFamily="34" charset="0"/>
                <a:ea typeface="+mn-ea"/>
                <a:cs typeface="Arial" pitchFamily="34" charset="0"/>
              </a:rPr>
              <a:t> </a:t>
            </a:r>
            <a:r>
              <a:rPr kumimoji="0" lang="en-US" sz="1600" b="0" i="0" u="none" strike="noStrike" kern="1200" cap="none" spc="0" normalizeH="0" baseline="0" noProof="0" dirty="0" err="1">
                <a:ln>
                  <a:noFill/>
                </a:ln>
                <a:solidFill>
                  <a:srgbClr val="F79646">
                    <a:lumMod val="75000"/>
                  </a:srgbClr>
                </a:solidFill>
                <a:effectLst/>
                <a:uLnTx/>
                <a:uFillTx/>
                <a:latin typeface="Calibri" pitchFamily="34" charset="0"/>
                <a:ea typeface="+mn-ea"/>
                <a:cs typeface="Arial" pitchFamily="34" charset="0"/>
              </a:rPr>
              <a:t>podatki</a:t>
            </a:r>
            <a:endParaRPr kumimoji="0" lang="sl-SI" sz="1600" b="0" i="0" u="none" strike="noStrike" kern="1200" cap="none" spc="0" normalizeH="0" baseline="0" noProof="0" dirty="0">
              <a:ln>
                <a:noFill/>
              </a:ln>
              <a:solidFill>
                <a:srgbClr val="F79646">
                  <a:lumMod val="75000"/>
                </a:srgbClr>
              </a:solidFill>
              <a:effectLst/>
              <a:uLnTx/>
              <a:uFillTx/>
              <a:latin typeface="Calibri" pitchFamily="34" charset="0"/>
              <a:ea typeface="+mn-ea"/>
              <a:cs typeface="Arial" pitchFamily="34" charset="0"/>
            </a:endParaRPr>
          </a:p>
        </p:txBody>
      </p:sp>
      <p:pic>
        <p:nvPicPr>
          <p:cNvPr id="3" name="Picture 2">
            <a:extLst>
              <a:ext uri="{FF2B5EF4-FFF2-40B4-BE49-F238E27FC236}">
                <a16:creationId xmlns:a16="http://schemas.microsoft.com/office/drawing/2014/main" id="{22E7B94A-4BAE-4DAD-A077-B56C86B986F9}"/>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4466" y="3178460"/>
            <a:ext cx="5201187" cy="3679540"/>
          </a:xfrm>
          <a:prstGeom prst="rect">
            <a:avLst/>
          </a:prstGeom>
        </p:spPr>
      </p:pic>
      <p:sp>
        <p:nvSpPr>
          <p:cNvPr id="11" name="Rectangle 10">
            <a:extLst>
              <a:ext uri="{FF2B5EF4-FFF2-40B4-BE49-F238E27FC236}">
                <a16:creationId xmlns:a16="http://schemas.microsoft.com/office/drawing/2014/main" id="{417A23C5-FF95-4117-B0D1-53080C4A6FD1}"/>
              </a:ext>
            </a:extLst>
          </p:cNvPr>
          <p:cNvSpPr/>
          <p:nvPr/>
        </p:nvSpPr>
        <p:spPr>
          <a:xfrm>
            <a:off x="5195459" y="2529665"/>
            <a:ext cx="3767133" cy="3785652"/>
          </a:xfrm>
          <a:prstGeom prst="rect">
            <a:avLst/>
          </a:prstGeom>
        </p:spPr>
        <p:txBody>
          <a:bodyPr wrap="square">
            <a:spAutoFit/>
          </a:bodyPr>
          <a:lstStyle/>
          <a:p>
            <a:pPr marL="169862" marR="0" lvl="0" indent="0" algn="l" defTabSz="914400" rtl="0" eaLnBrk="1" fontAlgn="base" latinLnBrk="0" hangingPunct="1">
              <a:lnSpc>
                <a:spcPct val="90000"/>
              </a:lnSpc>
              <a:spcBef>
                <a:spcPct val="20000"/>
              </a:spcBef>
              <a:spcAft>
                <a:spcPct val="0"/>
              </a:spcAft>
              <a:buClr>
                <a:srgbClr val="2B9938"/>
              </a:buClr>
              <a:buSzPct val="100000"/>
              <a:buFontTx/>
              <a:buNone/>
              <a:tabLst>
                <a:tab pos="182563" algn="l"/>
              </a:tabLst>
              <a:defRPr/>
            </a:pPr>
            <a:r>
              <a:rPr kumimoji="0" lang="en-US" sz="1600" b="0" i="0" u="none" strike="noStrike" kern="1200" cap="none" spc="0" normalizeH="0" baseline="0" noProof="0" dirty="0" err="1">
                <a:ln>
                  <a:noFill/>
                </a:ln>
                <a:solidFill>
                  <a:prstClr val="black"/>
                </a:solidFill>
                <a:effectLst/>
                <a:uLnTx/>
                <a:uFillTx/>
                <a:latin typeface="Calibri"/>
                <a:ea typeface="+mn-ea"/>
                <a:cs typeface="+mn-cs"/>
              </a:rPr>
              <a:t>Statistika</a:t>
            </a:r>
            <a:endParaRPr kumimoji="0" lang="en-US" sz="1600" b="0" i="0" u="none" strike="noStrike" kern="1200" cap="none" spc="0" normalizeH="0" baseline="0" noProof="0" dirty="0">
              <a:ln>
                <a:noFill/>
              </a:ln>
              <a:solidFill>
                <a:prstClr val="black"/>
              </a:solidFill>
              <a:effectLst/>
              <a:uLnTx/>
              <a:uFillTx/>
              <a:latin typeface="Calibri"/>
              <a:ea typeface="+mn-ea"/>
              <a:cs typeface="+mn-cs"/>
            </a:endParaRPr>
          </a:p>
          <a:p>
            <a:pPr marL="455612" marR="0" lvl="0" indent="-285750" algn="l" defTabSz="914400" rtl="0" eaLnBrk="1" fontAlgn="base" latinLnBrk="0" hangingPunct="1">
              <a:lnSpc>
                <a:spcPct val="90000"/>
              </a:lnSpc>
              <a:spcBef>
                <a:spcPct val="20000"/>
              </a:spcBef>
              <a:spcAft>
                <a:spcPct val="0"/>
              </a:spcAft>
              <a:buClr>
                <a:srgbClr val="2B9938"/>
              </a:buClr>
              <a:buSzPct val="100000"/>
              <a:buFont typeface="Arial" panose="020B0604020202020204" pitchFamily="34" charset="0"/>
              <a:buChar char="•"/>
              <a:tabLst>
                <a:tab pos="182563" algn="l"/>
              </a:tabLst>
              <a:defRPr/>
            </a:pPr>
            <a:r>
              <a:rPr kumimoji="0" lang="en-US" sz="1600" b="0" i="0" u="none" strike="noStrike" kern="1200" cap="none" spc="0" normalizeH="0" baseline="0" noProof="0" dirty="0">
                <a:ln>
                  <a:noFill/>
                </a:ln>
                <a:solidFill>
                  <a:prstClr val="black"/>
                </a:solidFill>
                <a:effectLst/>
                <a:uLnTx/>
                <a:uFillTx/>
                <a:latin typeface="Calibri"/>
                <a:ea typeface="+mn-ea"/>
                <a:cs typeface="+mn-cs"/>
              </a:rPr>
              <a:t>dolžina </a:t>
            </a:r>
            <a:r>
              <a:rPr kumimoji="0" lang="en-US" sz="1600" b="0" i="0" u="none" strike="noStrike" kern="1200" cap="none" spc="0" normalizeH="0" baseline="0" noProof="0" dirty="0" err="1">
                <a:ln>
                  <a:noFill/>
                </a:ln>
                <a:solidFill>
                  <a:prstClr val="black"/>
                </a:solidFill>
                <a:effectLst/>
                <a:uLnTx/>
                <a:uFillTx/>
                <a:latin typeface="Calibri"/>
                <a:ea typeface="+mn-ea"/>
                <a:cs typeface="+mn-cs"/>
              </a:rPr>
              <a:t>kanalizacijskih</a:t>
            </a:r>
            <a:r>
              <a:rPr kumimoji="0" lang="en-US" sz="1600" b="0" i="0" u="none" strike="noStrike" kern="1200" cap="none" spc="0" normalizeH="0" baseline="0" noProof="0" dirty="0">
                <a:ln>
                  <a:noFill/>
                </a:ln>
                <a:solidFill>
                  <a:prstClr val="black"/>
                </a:solidFill>
                <a:effectLst/>
                <a:uLnTx/>
                <a:uFillTx/>
                <a:latin typeface="Calibri"/>
                <a:ea typeface="+mn-ea"/>
                <a:cs typeface="+mn-cs"/>
              </a:rPr>
              <a:t> </a:t>
            </a:r>
            <a:r>
              <a:rPr kumimoji="0" lang="en-US" sz="1600" b="0" i="0" u="none" strike="noStrike" kern="1200" cap="none" spc="0" normalizeH="0" baseline="0" noProof="0" dirty="0" err="1">
                <a:ln>
                  <a:noFill/>
                </a:ln>
                <a:solidFill>
                  <a:prstClr val="black"/>
                </a:solidFill>
                <a:effectLst/>
                <a:uLnTx/>
                <a:uFillTx/>
                <a:latin typeface="Calibri"/>
                <a:ea typeface="+mn-ea"/>
                <a:cs typeface="+mn-cs"/>
              </a:rPr>
              <a:t>cevi</a:t>
            </a:r>
            <a:r>
              <a:rPr kumimoji="0" lang="en-US" sz="1600" b="0" i="0" u="none" strike="noStrike" kern="1200" cap="none" spc="0" normalizeH="0" baseline="0" noProof="0" dirty="0">
                <a:ln>
                  <a:noFill/>
                </a:ln>
                <a:solidFill>
                  <a:prstClr val="black"/>
                </a:solidFill>
                <a:effectLst/>
                <a:uLnTx/>
                <a:uFillTx/>
                <a:latin typeface="Calibri"/>
                <a:ea typeface="+mn-ea"/>
                <a:cs typeface="+mn-cs"/>
              </a:rPr>
              <a:t>: 85,4 km</a:t>
            </a:r>
          </a:p>
          <a:p>
            <a:pPr marL="455612" marR="0" lvl="0" indent="-285750" algn="l" defTabSz="914400" rtl="0" eaLnBrk="1" fontAlgn="base" latinLnBrk="0" hangingPunct="1">
              <a:lnSpc>
                <a:spcPct val="90000"/>
              </a:lnSpc>
              <a:spcBef>
                <a:spcPct val="20000"/>
              </a:spcBef>
              <a:spcAft>
                <a:spcPct val="0"/>
              </a:spcAft>
              <a:buClr>
                <a:srgbClr val="2B9938"/>
              </a:buClr>
              <a:buSzPct val="100000"/>
              <a:buFont typeface="Arial" panose="020B0604020202020204" pitchFamily="34" charset="0"/>
              <a:buChar char="•"/>
              <a:tabLst>
                <a:tab pos="182563" algn="l"/>
              </a:tabLst>
              <a:defRPr/>
            </a:pPr>
            <a:r>
              <a:rPr kumimoji="0" lang="en-US" sz="1600" b="0" i="0" u="none" strike="noStrike" kern="1200" cap="none" spc="0" normalizeH="0" baseline="0" noProof="0" dirty="0" err="1">
                <a:ln>
                  <a:noFill/>
                </a:ln>
                <a:solidFill>
                  <a:prstClr val="black"/>
                </a:solidFill>
                <a:effectLst/>
                <a:uLnTx/>
                <a:uFillTx/>
                <a:latin typeface="Calibri"/>
                <a:ea typeface="+mn-ea"/>
                <a:cs typeface="+mn-cs"/>
              </a:rPr>
              <a:t>število</a:t>
            </a:r>
            <a:r>
              <a:rPr kumimoji="0" lang="en-US" sz="1600" b="0" i="0" u="none" strike="noStrike" kern="1200" cap="none" spc="0" normalizeH="0" baseline="0" noProof="0" dirty="0">
                <a:ln>
                  <a:noFill/>
                </a:ln>
                <a:solidFill>
                  <a:prstClr val="black"/>
                </a:solidFill>
                <a:effectLst/>
                <a:uLnTx/>
                <a:uFillTx/>
                <a:latin typeface="Calibri"/>
                <a:ea typeface="+mn-ea"/>
                <a:cs typeface="+mn-cs"/>
              </a:rPr>
              <a:t> </a:t>
            </a:r>
            <a:r>
              <a:rPr kumimoji="0" lang="en-US" sz="1600" b="0" i="0" u="none" strike="noStrike" kern="1200" cap="none" spc="0" normalizeH="0" baseline="0" noProof="0" dirty="0" err="1">
                <a:ln>
                  <a:noFill/>
                </a:ln>
                <a:solidFill>
                  <a:prstClr val="black"/>
                </a:solidFill>
                <a:effectLst/>
                <a:uLnTx/>
                <a:uFillTx/>
                <a:latin typeface="Calibri"/>
                <a:ea typeface="+mn-ea"/>
                <a:cs typeface="+mn-cs"/>
              </a:rPr>
              <a:t>kanalizacijskih</a:t>
            </a:r>
            <a:r>
              <a:rPr kumimoji="0" lang="en-US" sz="1600" b="0" i="0" u="none" strike="noStrike" kern="1200" cap="none" spc="0" normalizeH="0" baseline="0" noProof="0" dirty="0">
                <a:ln>
                  <a:noFill/>
                </a:ln>
                <a:solidFill>
                  <a:prstClr val="black"/>
                </a:solidFill>
                <a:effectLst/>
                <a:uLnTx/>
                <a:uFillTx/>
                <a:latin typeface="Calibri"/>
                <a:ea typeface="+mn-ea"/>
                <a:cs typeface="+mn-cs"/>
              </a:rPr>
              <a:t> </a:t>
            </a:r>
            <a:r>
              <a:rPr kumimoji="0" lang="en-US" sz="1600" b="0" i="0" u="none" strike="noStrike" kern="1200" cap="none" spc="0" normalizeH="0" baseline="0" noProof="0" dirty="0" err="1">
                <a:ln>
                  <a:noFill/>
                </a:ln>
                <a:solidFill>
                  <a:prstClr val="black"/>
                </a:solidFill>
                <a:effectLst/>
                <a:uLnTx/>
                <a:uFillTx/>
                <a:latin typeface="Calibri"/>
                <a:ea typeface="+mn-ea"/>
                <a:cs typeface="+mn-cs"/>
              </a:rPr>
              <a:t>jaškov</a:t>
            </a:r>
            <a:r>
              <a:rPr kumimoji="0" lang="en-US" sz="1600" b="0" i="0" u="none" strike="noStrike" kern="1200" cap="none" spc="0" normalizeH="0" baseline="0" noProof="0" dirty="0">
                <a:ln>
                  <a:noFill/>
                </a:ln>
                <a:solidFill>
                  <a:prstClr val="black"/>
                </a:solidFill>
                <a:effectLst/>
                <a:uLnTx/>
                <a:uFillTx/>
                <a:latin typeface="Calibri"/>
                <a:ea typeface="+mn-ea"/>
                <a:cs typeface="+mn-cs"/>
              </a:rPr>
              <a:t>: 2274</a:t>
            </a:r>
          </a:p>
          <a:p>
            <a:pPr marL="455612" marR="0" lvl="0" indent="-285750" algn="l" defTabSz="914400" rtl="0" eaLnBrk="1" fontAlgn="base" latinLnBrk="0" hangingPunct="1">
              <a:lnSpc>
                <a:spcPct val="90000"/>
              </a:lnSpc>
              <a:spcBef>
                <a:spcPct val="20000"/>
              </a:spcBef>
              <a:spcAft>
                <a:spcPct val="0"/>
              </a:spcAft>
              <a:buClr>
                <a:srgbClr val="2B9938"/>
              </a:buClr>
              <a:buSzPct val="100000"/>
              <a:buFont typeface="Arial" panose="020B0604020202020204" pitchFamily="34" charset="0"/>
              <a:buChar char="•"/>
              <a:tabLst>
                <a:tab pos="182563" algn="l"/>
              </a:tabLst>
              <a:defRPr/>
            </a:pPr>
            <a:r>
              <a:rPr kumimoji="0" lang="en-US" sz="1600" b="0" i="0" u="none" strike="noStrike" kern="1200" cap="none" spc="0" normalizeH="0" baseline="0" noProof="0" dirty="0" err="1">
                <a:ln>
                  <a:noFill/>
                </a:ln>
                <a:solidFill>
                  <a:prstClr val="black"/>
                </a:solidFill>
                <a:effectLst/>
                <a:uLnTx/>
                <a:uFillTx/>
                <a:latin typeface="Calibri"/>
                <a:ea typeface="+mn-ea"/>
                <a:cs typeface="+mn-cs"/>
              </a:rPr>
              <a:t>število</a:t>
            </a:r>
            <a:r>
              <a:rPr kumimoji="0" lang="en-US" sz="1600" b="0" i="0" u="none" strike="noStrike" kern="1200" cap="none" spc="0" normalizeH="0" baseline="0" noProof="0" dirty="0">
                <a:ln>
                  <a:noFill/>
                </a:ln>
                <a:solidFill>
                  <a:prstClr val="black"/>
                </a:solidFill>
                <a:effectLst/>
                <a:uLnTx/>
                <a:uFillTx/>
                <a:latin typeface="Calibri"/>
                <a:ea typeface="+mn-ea"/>
                <a:cs typeface="+mn-cs"/>
              </a:rPr>
              <a:t> </a:t>
            </a:r>
            <a:r>
              <a:rPr kumimoji="0" lang="en-US" sz="1600" b="0" i="0" u="none" strike="noStrike" kern="1200" cap="none" spc="0" normalizeH="0" baseline="0" noProof="0" dirty="0" err="1">
                <a:ln>
                  <a:noFill/>
                </a:ln>
                <a:solidFill>
                  <a:prstClr val="black"/>
                </a:solidFill>
                <a:effectLst/>
                <a:uLnTx/>
                <a:uFillTx/>
                <a:latin typeface="Calibri"/>
                <a:ea typeface="+mn-ea"/>
                <a:cs typeface="+mn-cs"/>
              </a:rPr>
              <a:t>kanalizacijskih</a:t>
            </a:r>
            <a:r>
              <a:rPr kumimoji="0" lang="en-US" sz="1600" b="0" i="0" u="none" strike="noStrike" kern="1200" cap="none" spc="0" normalizeH="0" baseline="0" noProof="0" dirty="0">
                <a:ln>
                  <a:noFill/>
                </a:ln>
                <a:solidFill>
                  <a:prstClr val="black"/>
                </a:solidFill>
                <a:effectLst/>
                <a:uLnTx/>
                <a:uFillTx/>
                <a:latin typeface="Calibri"/>
                <a:ea typeface="+mn-ea"/>
                <a:cs typeface="+mn-cs"/>
              </a:rPr>
              <a:t> </a:t>
            </a:r>
            <a:r>
              <a:rPr kumimoji="0" lang="en-US" sz="1600" b="0" i="0" u="none" strike="noStrike" kern="1200" cap="none" spc="0" normalizeH="0" baseline="0" noProof="0" dirty="0" err="1">
                <a:ln>
                  <a:noFill/>
                </a:ln>
                <a:solidFill>
                  <a:prstClr val="black"/>
                </a:solidFill>
                <a:effectLst/>
                <a:uLnTx/>
                <a:uFillTx/>
                <a:latin typeface="Calibri"/>
                <a:ea typeface="+mn-ea"/>
                <a:cs typeface="+mn-cs"/>
              </a:rPr>
              <a:t>objektov</a:t>
            </a:r>
            <a:r>
              <a:rPr kumimoji="0" lang="en-US" sz="1600" b="0" i="0" u="none" strike="noStrike" kern="1200" cap="none" spc="0" normalizeH="0" baseline="0" noProof="0" dirty="0">
                <a:ln>
                  <a:noFill/>
                </a:ln>
                <a:solidFill>
                  <a:prstClr val="black"/>
                </a:solidFill>
                <a:effectLst/>
                <a:uLnTx/>
                <a:uFillTx/>
                <a:latin typeface="Calibri"/>
                <a:ea typeface="+mn-ea"/>
                <a:cs typeface="+mn-cs"/>
              </a:rPr>
              <a:t>: 34</a:t>
            </a:r>
          </a:p>
          <a:p>
            <a:pPr marL="455612" marR="0" lvl="0" indent="-285750" algn="l" defTabSz="914400" rtl="0" eaLnBrk="1" fontAlgn="base" latinLnBrk="0" hangingPunct="1">
              <a:lnSpc>
                <a:spcPct val="90000"/>
              </a:lnSpc>
              <a:spcBef>
                <a:spcPct val="20000"/>
              </a:spcBef>
              <a:spcAft>
                <a:spcPct val="0"/>
              </a:spcAft>
              <a:buClr>
                <a:srgbClr val="2B9938"/>
              </a:buClr>
              <a:buSzPct val="100000"/>
              <a:buFont typeface="Arial" panose="020B0604020202020204" pitchFamily="34" charset="0"/>
              <a:buChar char="•"/>
              <a:tabLst>
                <a:tab pos="182563" algn="l"/>
              </a:tabLst>
              <a:defRPr/>
            </a:pPr>
            <a:r>
              <a:rPr kumimoji="0" lang="en-US" sz="1600" b="0" i="0" u="none" strike="noStrike" kern="1200" cap="none" spc="0" normalizeH="0" baseline="0" noProof="0" dirty="0" err="1">
                <a:ln>
                  <a:noFill/>
                </a:ln>
                <a:solidFill>
                  <a:prstClr val="black"/>
                </a:solidFill>
                <a:effectLst/>
                <a:uLnTx/>
                <a:uFillTx/>
                <a:latin typeface="Calibri"/>
                <a:ea typeface="+mn-ea"/>
                <a:cs typeface="+mn-cs"/>
              </a:rPr>
              <a:t>povprečna</a:t>
            </a:r>
            <a:r>
              <a:rPr kumimoji="0" lang="en-US" sz="1600" b="0" i="0" u="none" strike="noStrike" kern="1200" cap="none" spc="0" normalizeH="0" baseline="0" noProof="0" dirty="0">
                <a:ln>
                  <a:noFill/>
                </a:ln>
                <a:solidFill>
                  <a:prstClr val="black"/>
                </a:solidFill>
                <a:effectLst/>
                <a:uLnTx/>
                <a:uFillTx/>
                <a:latin typeface="Calibri"/>
                <a:ea typeface="+mn-ea"/>
                <a:cs typeface="+mn-cs"/>
              </a:rPr>
              <a:t> starost </a:t>
            </a:r>
            <a:r>
              <a:rPr kumimoji="0" lang="en-US" sz="1600" b="0" i="0" u="none" strike="noStrike" kern="1200" cap="none" spc="0" normalizeH="0" baseline="0" noProof="0" dirty="0" err="1">
                <a:ln>
                  <a:noFill/>
                </a:ln>
                <a:solidFill>
                  <a:prstClr val="black"/>
                </a:solidFill>
                <a:effectLst/>
                <a:uLnTx/>
                <a:uFillTx/>
                <a:latin typeface="Calibri"/>
                <a:ea typeface="+mn-ea"/>
                <a:cs typeface="+mn-cs"/>
              </a:rPr>
              <a:t>omrežja</a:t>
            </a:r>
            <a:r>
              <a:rPr kumimoji="0" lang="en-US" sz="1600" b="0" i="0" u="none" strike="noStrike" kern="1200" cap="none" spc="0" normalizeH="0" baseline="0" noProof="0" dirty="0">
                <a:ln>
                  <a:noFill/>
                </a:ln>
                <a:solidFill>
                  <a:prstClr val="black"/>
                </a:solidFill>
                <a:effectLst/>
                <a:uLnTx/>
                <a:uFillTx/>
                <a:latin typeface="Calibri"/>
                <a:ea typeface="+mn-ea"/>
                <a:cs typeface="+mn-cs"/>
              </a:rPr>
              <a:t>: 23 let</a:t>
            </a:r>
          </a:p>
          <a:p>
            <a:pPr marL="455612" marR="0" lvl="0" indent="-285750" algn="l" defTabSz="914400" rtl="0" eaLnBrk="1" fontAlgn="base" latinLnBrk="0" hangingPunct="1">
              <a:lnSpc>
                <a:spcPct val="90000"/>
              </a:lnSpc>
              <a:spcBef>
                <a:spcPct val="20000"/>
              </a:spcBef>
              <a:spcAft>
                <a:spcPct val="0"/>
              </a:spcAft>
              <a:buClr>
                <a:srgbClr val="2B9938"/>
              </a:buClr>
              <a:buSzPct val="100000"/>
              <a:buFont typeface="Arial" panose="020B0604020202020204" pitchFamily="34" charset="0"/>
              <a:buChar char="•"/>
              <a:tabLst>
                <a:tab pos="182563" algn="l"/>
              </a:tabLst>
              <a:defRPr/>
            </a:pPr>
            <a:r>
              <a:rPr kumimoji="0" lang="en-US" sz="1600" b="0" i="0" u="none" strike="noStrike" kern="1200" cap="none" spc="0" normalizeH="0" baseline="0" noProof="0" dirty="0" err="1">
                <a:ln>
                  <a:noFill/>
                </a:ln>
                <a:solidFill>
                  <a:prstClr val="black"/>
                </a:solidFill>
                <a:effectLst/>
                <a:uLnTx/>
                <a:uFillTx/>
                <a:latin typeface="Calibri"/>
                <a:ea typeface="+mn-ea"/>
                <a:cs typeface="+mn-cs"/>
              </a:rPr>
              <a:t>najstarejša</a:t>
            </a:r>
            <a:r>
              <a:rPr kumimoji="0" lang="en-US" sz="1600" b="0" i="0" u="none" strike="noStrike" kern="1200" cap="none" spc="0" normalizeH="0" baseline="0" noProof="0" dirty="0">
                <a:ln>
                  <a:noFill/>
                </a:ln>
                <a:solidFill>
                  <a:prstClr val="black"/>
                </a:solidFill>
                <a:effectLst/>
                <a:uLnTx/>
                <a:uFillTx/>
                <a:latin typeface="Calibri"/>
                <a:ea typeface="+mn-ea"/>
                <a:cs typeface="+mn-cs"/>
              </a:rPr>
              <a:t> </a:t>
            </a:r>
            <a:r>
              <a:rPr kumimoji="0" lang="en-US" sz="1600" b="0" i="0" u="none" strike="noStrike" kern="1200" cap="none" spc="0" normalizeH="0" baseline="0" noProof="0" dirty="0" err="1">
                <a:ln>
                  <a:noFill/>
                </a:ln>
                <a:solidFill>
                  <a:prstClr val="black"/>
                </a:solidFill>
                <a:effectLst/>
                <a:uLnTx/>
                <a:uFillTx/>
                <a:latin typeface="Calibri"/>
                <a:ea typeface="+mn-ea"/>
                <a:cs typeface="+mn-cs"/>
              </a:rPr>
              <a:t>cev</a:t>
            </a:r>
            <a:r>
              <a:rPr kumimoji="0" lang="en-US" sz="1600" b="0" i="0" u="none" strike="noStrike" kern="1200" cap="none" spc="0" normalizeH="0" baseline="0" noProof="0" dirty="0">
                <a:ln>
                  <a:noFill/>
                </a:ln>
                <a:solidFill>
                  <a:prstClr val="black"/>
                </a:solidFill>
                <a:effectLst/>
                <a:uLnTx/>
                <a:uFillTx/>
                <a:latin typeface="Calibri"/>
                <a:ea typeface="+mn-ea"/>
                <a:cs typeface="+mn-cs"/>
              </a:rPr>
              <a:t>: l. 1962</a:t>
            </a:r>
          </a:p>
          <a:p>
            <a:pPr marL="455612" marR="0" lvl="0" indent="-285750" algn="l" defTabSz="914400" rtl="0" eaLnBrk="1" fontAlgn="base" latinLnBrk="0" hangingPunct="1">
              <a:lnSpc>
                <a:spcPct val="90000"/>
              </a:lnSpc>
              <a:spcBef>
                <a:spcPct val="20000"/>
              </a:spcBef>
              <a:spcAft>
                <a:spcPct val="0"/>
              </a:spcAft>
              <a:buClr>
                <a:srgbClr val="2B9938"/>
              </a:buClr>
              <a:buSzPct val="100000"/>
              <a:buFont typeface="Arial" panose="020B0604020202020204" pitchFamily="34" charset="0"/>
              <a:buChar char="•"/>
              <a:tabLst>
                <a:tab pos="182563" algn="l"/>
              </a:tabLst>
              <a:defRPr/>
            </a:pPr>
            <a:r>
              <a:rPr kumimoji="0" lang="en-US" sz="1600" b="0" i="0" u="none" strike="noStrike" kern="1200" cap="none" spc="0" normalizeH="0" baseline="0" noProof="0" dirty="0">
                <a:ln>
                  <a:noFill/>
                </a:ln>
                <a:solidFill>
                  <a:prstClr val="black"/>
                </a:solidFill>
                <a:effectLst/>
                <a:uLnTx/>
                <a:uFillTx/>
                <a:latin typeface="Calibri"/>
                <a:ea typeface="+mn-ea"/>
                <a:cs typeface="+mn-cs"/>
              </a:rPr>
              <a:t>15,58% </a:t>
            </a:r>
            <a:r>
              <a:rPr kumimoji="0" lang="en-US" sz="1600" b="0" i="0" u="none" strike="noStrike" kern="1200" cap="none" spc="0" normalizeH="0" baseline="0" noProof="0" dirty="0" err="1">
                <a:ln>
                  <a:noFill/>
                </a:ln>
                <a:solidFill>
                  <a:prstClr val="black"/>
                </a:solidFill>
                <a:effectLst/>
                <a:uLnTx/>
                <a:uFillTx/>
                <a:latin typeface="Calibri"/>
                <a:ea typeface="+mn-ea"/>
                <a:cs typeface="+mn-cs"/>
              </a:rPr>
              <a:t>cevi</a:t>
            </a:r>
            <a:r>
              <a:rPr kumimoji="0" lang="en-US" sz="1600" b="0" i="0" u="none" strike="noStrike" kern="1200" cap="none" spc="0" normalizeH="0" baseline="0" noProof="0" dirty="0">
                <a:ln>
                  <a:noFill/>
                </a:ln>
                <a:solidFill>
                  <a:prstClr val="black"/>
                </a:solidFill>
                <a:effectLst/>
                <a:uLnTx/>
                <a:uFillTx/>
                <a:latin typeface="Calibri"/>
                <a:ea typeface="+mn-ea"/>
                <a:cs typeface="+mn-cs"/>
              </a:rPr>
              <a:t> </a:t>
            </a:r>
            <a:r>
              <a:rPr kumimoji="0" lang="en-US" sz="1600" b="0" i="0" u="none" strike="noStrike" kern="1200" cap="none" spc="0" normalizeH="0" baseline="0" noProof="0" dirty="0" err="1">
                <a:ln>
                  <a:noFill/>
                </a:ln>
                <a:solidFill>
                  <a:prstClr val="black"/>
                </a:solidFill>
                <a:effectLst/>
                <a:uLnTx/>
                <a:uFillTx/>
                <a:latin typeface="Calibri"/>
                <a:ea typeface="+mn-ea"/>
                <a:cs typeface="+mn-cs"/>
              </a:rPr>
              <a:t>presega</a:t>
            </a:r>
            <a:r>
              <a:rPr kumimoji="0" lang="en-US" sz="1600" b="0" i="0" u="none" strike="noStrike" kern="1200" cap="none" spc="0" normalizeH="0" baseline="0" noProof="0" dirty="0">
                <a:ln>
                  <a:noFill/>
                </a:ln>
                <a:solidFill>
                  <a:prstClr val="black"/>
                </a:solidFill>
                <a:effectLst/>
                <a:uLnTx/>
                <a:uFillTx/>
                <a:latin typeface="Calibri"/>
                <a:ea typeface="+mn-ea"/>
                <a:cs typeface="+mn-cs"/>
              </a:rPr>
              <a:t> </a:t>
            </a:r>
            <a:r>
              <a:rPr kumimoji="0" lang="en-US" sz="1600" b="0" i="0" u="none" strike="noStrike" kern="1200" cap="none" spc="0" normalizeH="0" baseline="0" noProof="0" dirty="0" err="1">
                <a:ln>
                  <a:noFill/>
                </a:ln>
                <a:solidFill>
                  <a:prstClr val="black"/>
                </a:solidFill>
                <a:effectLst/>
                <a:uLnTx/>
                <a:uFillTx/>
                <a:latin typeface="Calibri"/>
                <a:ea typeface="+mn-ea"/>
                <a:cs typeface="+mn-cs"/>
              </a:rPr>
              <a:t>življenjsko</a:t>
            </a:r>
            <a:r>
              <a:rPr kumimoji="0" lang="en-US" sz="1600" b="0" i="0" u="none" strike="noStrike" kern="1200" cap="none" spc="0" normalizeH="0" baseline="0" noProof="0" dirty="0">
                <a:ln>
                  <a:noFill/>
                </a:ln>
                <a:solidFill>
                  <a:prstClr val="black"/>
                </a:solidFill>
                <a:effectLst/>
                <a:uLnTx/>
                <a:uFillTx/>
                <a:latin typeface="Calibri"/>
                <a:ea typeface="+mn-ea"/>
                <a:cs typeface="+mn-cs"/>
              </a:rPr>
              <a:t> </a:t>
            </a:r>
            <a:r>
              <a:rPr kumimoji="0" lang="en-US" sz="1600" b="0" i="0" u="none" strike="noStrike" kern="1200" cap="none" spc="0" normalizeH="0" baseline="0" noProof="0" dirty="0" err="1">
                <a:ln>
                  <a:noFill/>
                </a:ln>
                <a:solidFill>
                  <a:prstClr val="black"/>
                </a:solidFill>
                <a:effectLst/>
                <a:uLnTx/>
                <a:uFillTx/>
                <a:latin typeface="Calibri"/>
                <a:ea typeface="+mn-ea"/>
                <a:cs typeface="+mn-cs"/>
              </a:rPr>
              <a:t>dobo</a:t>
            </a:r>
            <a:r>
              <a:rPr kumimoji="0" lang="en-US" sz="1600" b="0" i="0" u="none" strike="noStrike" kern="1200" cap="none" spc="0" normalizeH="0" baseline="0" noProof="0" dirty="0">
                <a:ln>
                  <a:noFill/>
                </a:ln>
                <a:solidFill>
                  <a:prstClr val="black"/>
                </a:solidFill>
                <a:effectLst/>
                <a:uLnTx/>
                <a:uFillTx/>
                <a:latin typeface="Calibri"/>
                <a:ea typeface="+mn-ea"/>
                <a:cs typeface="+mn-cs"/>
              </a:rPr>
              <a:t> (0,02% za več kot 10 let)</a:t>
            </a:r>
          </a:p>
          <a:p>
            <a:pPr marL="455612" marR="0" lvl="0" indent="-285750" algn="l" defTabSz="914400" rtl="0" eaLnBrk="1" fontAlgn="base" latinLnBrk="0" hangingPunct="1">
              <a:lnSpc>
                <a:spcPct val="90000"/>
              </a:lnSpc>
              <a:spcBef>
                <a:spcPct val="20000"/>
              </a:spcBef>
              <a:spcAft>
                <a:spcPct val="0"/>
              </a:spcAft>
              <a:buClr>
                <a:srgbClr val="2B9938"/>
              </a:buClr>
              <a:buSzPct val="100000"/>
              <a:buFont typeface="Arial" panose="020B0604020202020204" pitchFamily="34" charset="0"/>
              <a:buChar char="•"/>
              <a:tabLst>
                <a:tab pos="182563" algn="l"/>
              </a:tabLst>
              <a:defRPr/>
            </a:pPr>
            <a:endParaRPr kumimoji="0" lang="en-US" sz="1600" b="0" i="0" u="none" strike="noStrike" kern="1200" cap="none" spc="0" normalizeH="0" baseline="0" noProof="0" dirty="0">
              <a:ln>
                <a:noFill/>
              </a:ln>
              <a:solidFill>
                <a:prstClr val="black"/>
              </a:solidFill>
              <a:effectLst/>
              <a:uLnTx/>
              <a:uFillTx/>
              <a:latin typeface="Calibri"/>
              <a:ea typeface="+mn-ea"/>
              <a:cs typeface="+mn-cs"/>
            </a:endParaRPr>
          </a:p>
          <a:p>
            <a:pPr marL="169862" marR="0" lvl="0" indent="0" algn="l" defTabSz="914400" rtl="0" eaLnBrk="1" fontAlgn="base" latinLnBrk="0" hangingPunct="1">
              <a:lnSpc>
                <a:spcPct val="90000"/>
              </a:lnSpc>
              <a:spcBef>
                <a:spcPct val="20000"/>
              </a:spcBef>
              <a:spcAft>
                <a:spcPct val="0"/>
              </a:spcAft>
              <a:buClr>
                <a:srgbClr val="2B9938"/>
              </a:buClr>
              <a:buSzPct val="100000"/>
              <a:buFontTx/>
              <a:buNone/>
              <a:tabLst>
                <a:tab pos="182563" algn="l"/>
              </a:tabLst>
              <a:defRPr/>
            </a:pPr>
            <a:r>
              <a:rPr kumimoji="0" lang="en-US" sz="1600" b="0" i="0" u="none" strike="noStrike" kern="1200" cap="none" spc="0" normalizeH="0" baseline="0" noProof="0" dirty="0" err="1">
                <a:ln>
                  <a:noFill/>
                </a:ln>
                <a:solidFill>
                  <a:prstClr val="black"/>
                </a:solidFill>
                <a:effectLst/>
                <a:uLnTx/>
                <a:uFillTx/>
                <a:latin typeface="Calibri"/>
                <a:ea typeface="+mn-ea"/>
                <a:cs typeface="+mn-cs"/>
              </a:rPr>
              <a:t>Cevi</a:t>
            </a:r>
            <a:r>
              <a:rPr kumimoji="0" lang="en-US" sz="1600" b="0" i="0" u="none" strike="noStrike" kern="1200" cap="none" spc="0" normalizeH="0" baseline="0" noProof="0" dirty="0">
                <a:ln>
                  <a:noFill/>
                </a:ln>
                <a:solidFill>
                  <a:prstClr val="black"/>
                </a:solidFill>
                <a:effectLst/>
                <a:uLnTx/>
                <a:uFillTx/>
                <a:latin typeface="Calibri"/>
                <a:ea typeface="+mn-ea"/>
                <a:cs typeface="+mn-cs"/>
              </a:rPr>
              <a:t> po </a:t>
            </a:r>
            <a:r>
              <a:rPr kumimoji="0" lang="en-US" sz="1600" b="0" i="0" u="none" strike="noStrike" kern="1200" cap="none" spc="0" normalizeH="0" baseline="0" noProof="0" dirty="0" err="1">
                <a:ln>
                  <a:noFill/>
                </a:ln>
                <a:solidFill>
                  <a:prstClr val="black"/>
                </a:solidFill>
                <a:effectLst/>
                <a:uLnTx/>
                <a:uFillTx/>
                <a:latin typeface="Calibri"/>
                <a:ea typeface="+mn-ea"/>
                <a:cs typeface="+mn-cs"/>
              </a:rPr>
              <a:t>vrsti</a:t>
            </a:r>
            <a:r>
              <a:rPr kumimoji="0" lang="en-US" sz="1600" b="0" i="0" u="none" strike="noStrike" kern="1200" cap="none" spc="0" normalizeH="0" baseline="0" noProof="0" dirty="0">
                <a:ln>
                  <a:noFill/>
                </a:ln>
                <a:solidFill>
                  <a:prstClr val="black"/>
                </a:solidFill>
                <a:effectLst/>
                <a:uLnTx/>
                <a:uFillTx/>
                <a:latin typeface="Calibri"/>
                <a:ea typeface="+mn-ea"/>
                <a:cs typeface="+mn-cs"/>
              </a:rPr>
              <a:t> </a:t>
            </a:r>
            <a:r>
              <a:rPr kumimoji="0" lang="en-US" sz="1600" b="0" i="0" u="none" strike="noStrike" kern="1200" cap="none" spc="0" normalizeH="0" baseline="0" noProof="0" dirty="0" err="1">
                <a:ln>
                  <a:noFill/>
                </a:ln>
                <a:solidFill>
                  <a:prstClr val="black"/>
                </a:solidFill>
                <a:effectLst/>
                <a:uLnTx/>
                <a:uFillTx/>
                <a:latin typeface="Calibri"/>
                <a:ea typeface="+mn-ea"/>
                <a:cs typeface="+mn-cs"/>
              </a:rPr>
              <a:t>materiala</a:t>
            </a:r>
            <a:endParaRPr kumimoji="0" lang="en-US" sz="1600" b="0" i="0" u="none" strike="noStrike" kern="1200" cap="none" spc="0" normalizeH="0" baseline="0" noProof="0" dirty="0">
              <a:ln>
                <a:noFill/>
              </a:ln>
              <a:solidFill>
                <a:prstClr val="black"/>
              </a:solidFill>
              <a:effectLst/>
              <a:uLnTx/>
              <a:uFillTx/>
              <a:latin typeface="Calibri"/>
              <a:ea typeface="+mn-ea"/>
              <a:cs typeface="+mn-cs"/>
            </a:endParaRPr>
          </a:p>
          <a:p>
            <a:pPr marL="455612" marR="0" lvl="0" indent="-285750" algn="l" defTabSz="914400" rtl="0" eaLnBrk="1" fontAlgn="base" latinLnBrk="0" hangingPunct="1">
              <a:lnSpc>
                <a:spcPct val="90000"/>
              </a:lnSpc>
              <a:spcBef>
                <a:spcPct val="20000"/>
              </a:spcBef>
              <a:spcAft>
                <a:spcPct val="0"/>
              </a:spcAft>
              <a:buClr>
                <a:srgbClr val="2B9938"/>
              </a:buClr>
              <a:buSzPct val="100000"/>
              <a:buFont typeface="Arial" panose="020B0604020202020204" pitchFamily="34" charset="0"/>
              <a:buChar char="•"/>
              <a:tabLst>
                <a:tab pos="182563" algn="l"/>
              </a:tabLst>
              <a:defRPr/>
            </a:pPr>
            <a:r>
              <a:rPr kumimoji="0" lang="en-US" sz="1600" b="0" i="0" u="none" strike="noStrike" kern="1200" cap="none" spc="0" normalizeH="0" baseline="0" noProof="0" dirty="0">
                <a:ln>
                  <a:noFill/>
                </a:ln>
                <a:solidFill>
                  <a:srgbClr val="FF0000"/>
                </a:solidFill>
                <a:effectLst/>
                <a:uLnTx/>
                <a:uFillTx/>
                <a:latin typeface="Calibri"/>
                <a:ea typeface="+mn-ea"/>
                <a:cs typeface="+mn-cs"/>
              </a:rPr>
              <a:t>14,27% </a:t>
            </a:r>
            <a:r>
              <a:rPr kumimoji="0" lang="en-US" sz="1600" b="0" i="0" u="none" strike="noStrike" kern="1200" cap="none" spc="0" normalizeH="0" baseline="0" noProof="0" dirty="0" err="1">
                <a:ln>
                  <a:noFill/>
                </a:ln>
                <a:solidFill>
                  <a:srgbClr val="FF0000"/>
                </a:solidFill>
                <a:effectLst/>
                <a:uLnTx/>
                <a:uFillTx/>
                <a:latin typeface="Calibri"/>
                <a:ea typeface="+mn-ea"/>
                <a:cs typeface="+mn-cs"/>
              </a:rPr>
              <a:t>azbestnih</a:t>
            </a:r>
            <a:r>
              <a:rPr kumimoji="0" lang="en-US" sz="1600" b="0" i="0" u="none" strike="noStrike" kern="1200" cap="none" spc="0" normalizeH="0" baseline="0" noProof="0" dirty="0">
                <a:ln>
                  <a:noFill/>
                </a:ln>
                <a:solidFill>
                  <a:srgbClr val="FF0000"/>
                </a:solidFill>
                <a:effectLst/>
                <a:uLnTx/>
                <a:uFillTx/>
                <a:latin typeface="Calibri"/>
                <a:ea typeface="+mn-ea"/>
                <a:cs typeface="+mn-cs"/>
              </a:rPr>
              <a:t> </a:t>
            </a:r>
            <a:r>
              <a:rPr kumimoji="0" lang="en-US" sz="1600" b="0" i="0" u="none" strike="noStrike" kern="1200" cap="none" spc="0" normalizeH="0" baseline="0" noProof="0" dirty="0" err="1">
                <a:ln>
                  <a:noFill/>
                </a:ln>
                <a:solidFill>
                  <a:srgbClr val="FF0000"/>
                </a:solidFill>
                <a:effectLst/>
                <a:uLnTx/>
                <a:uFillTx/>
                <a:latin typeface="Calibri"/>
                <a:ea typeface="+mn-ea"/>
                <a:cs typeface="+mn-cs"/>
              </a:rPr>
              <a:t>cevi</a:t>
            </a:r>
            <a:endParaRPr kumimoji="0" lang="en-US" sz="1600" b="0" i="0" u="none" strike="noStrike" kern="1200" cap="none" spc="0" normalizeH="0" baseline="0" noProof="0" dirty="0">
              <a:ln>
                <a:noFill/>
              </a:ln>
              <a:solidFill>
                <a:srgbClr val="FF0000"/>
              </a:solidFill>
              <a:effectLst/>
              <a:uLnTx/>
              <a:uFillTx/>
              <a:latin typeface="Calibri"/>
              <a:ea typeface="+mn-ea"/>
              <a:cs typeface="+mn-cs"/>
            </a:endParaRPr>
          </a:p>
          <a:p>
            <a:pPr marL="455612" marR="0" lvl="0" indent="-285750" algn="l" defTabSz="914400" rtl="0" eaLnBrk="1" fontAlgn="base" latinLnBrk="0" hangingPunct="1">
              <a:lnSpc>
                <a:spcPct val="90000"/>
              </a:lnSpc>
              <a:spcBef>
                <a:spcPct val="20000"/>
              </a:spcBef>
              <a:spcAft>
                <a:spcPct val="0"/>
              </a:spcAft>
              <a:buClr>
                <a:srgbClr val="2B9938"/>
              </a:buClr>
              <a:buSzPct val="100000"/>
              <a:buFont typeface="Arial" panose="020B0604020202020204" pitchFamily="34" charset="0"/>
              <a:buChar char="•"/>
              <a:tabLst>
                <a:tab pos="182563" algn="l"/>
              </a:tabLst>
              <a:defRPr/>
            </a:pPr>
            <a:r>
              <a:rPr kumimoji="0" lang="en-US" sz="1600" b="0" i="0" u="none" strike="noStrike" kern="1200" cap="none" spc="0" normalizeH="0" baseline="0" noProof="0" dirty="0">
                <a:ln>
                  <a:noFill/>
                </a:ln>
                <a:solidFill>
                  <a:prstClr val="black"/>
                </a:solidFill>
                <a:effectLst/>
                <a:uLnTx/>
                <a:uFillTx/>
                <a:latin typeface="Calibri"/>
                <a:ea typeface="+mn-ea"/>
                <a:cs typeface="+mn-cs"/>
              </a:rPr>
              <a:t>43,55 PVC</a:t>
            </a:r>
          </a:p>
          <a:p>
            <a:pPr marL="455612" marR="0" lvl="0" indent="-285750" algn="l" defTabSz="914400" rtl="0" eaLnBrk="1" fontAlgn="base" latinLnBrk="0" hangingPunct="1">
              <a:lnSpc>
                <a:spcPct val="90000"/>
              </a:lnSpc>
              <a:spcBef>
                <a:spcPct val="20000"/>
              </a:spcBef>
              <a:spcAft>
                <a:spcPct val="0"/>
              </a:spcAft>
              <a:buClr>
                <a:srgbClr val="2B9938"/>
              </a:buClr>
              <a:buSzPct val="100000"/>
              <a:buFont typeface="Arial" panose="020B0604020202020204" pitchFamily="34" charset="0"/>
              <a:buChar char="•"/>
              <a:tabLst>
                <a:tab pos="182563" algn="l"/>
              </a:tabLst>
              <a:defRPr/>
            </a:pPr>
            <a:r>
              <a:rPr kumimoji="0" lang="en-US" sz="1600" b="0" i="0" u="none" strike="noStrike" kern="1200" cap="none" spc="0" normalizeH="0" baseline="0" noProof="0" dirty="0">
                <a:ln>
                  <a:noFill/>
                </a:ln>
                <a:solidFill>
                  <a:prstClr val="black"/>
                </a:solidFill>
                <a:effectLst/>
                <a:uLnTx/>
                <a:uFillTx/>
                <a:latin typeface="Calibri"/>
                <a:ea typeface="+mn-ea"/>
                <a:cs typeface="+mn-cs"/>
              </a:rPr>
              <a:t>28,79&amp; </a:t>
            </a:r>
            <a:r>
              <a:rPr kumimoji="0" lang="en-US" sz="1600" b="0" i="0" u="none" strike="noStrike" kern="1200" cap="none" spc="0" normalizeH="0" baseline="0" noProof="0" dirty="0" err="1">
                <a:ln>
                  <a:noFill/>
                </a:ln>
                <a:solidFill>
                  <a:prstClr val="black"/>
                </a:solidFill>
                <a:effectLst/>
                <a:uLnTx/>
                <a:uFillTx/>
                <a:latin typeface="Calibri"/>
                <a:ea typeface="+mn-ea"/>
                <a:cs typeface="+mn-cs"/>
              </a:rPr>
              <a:t>beton</a:t>
            </a:r>
            <a:endParaRPr kumimoji="0" lang="en-US" sz="1600" b="0" i="0" u="none" strike="noStrike" kern="1200" cap="none" spc="0" normalizeH="0" baseline="0" noProof="0" dirty="0">
              <a:ln>
                <a:noFill/>
              </a:ln>
              <a:solidFill>
                <a:prstClr val="black"/>
              </a:solidFill>
              <a:effectLst/>
              <a:uLnTx/>
              <a:uFillTx/>
              <a:latin typeface="Calibri"/>
              <a:ea typeface="+mn-ea"/>
              <a:cs typeface="+mn-cs"/>
            </a:endParaRPr>
          </a:p>
          <a:p>
            <a:pPr marL="455612" marR="0" lvl="0" indent="-285750" algn="l" defTabSz="914400" rtl="0" eaLnBrk="1" fontAlgn="base" latinLnBrk="0" hangingPunct="1">
              <a:lnSpc>
                <a:spcPct val="90000"/>
              </a:lnSpc>
              <a:spcBef>
                <a:spcPct val="20000"/>
              </a:spcBef>
              <a:spcAft>
                <a:spcPct val="0"/>
              </a:spcAft>
              <a:buClr>
                <a:srgbClr val="2B9938"/>
              </a:buClr>
              <a:buSzPct val="100000"/>
              <a:buFont typeface="Arial" panose="020B0604020202020204" pitchFamily="34" charset="0"/>
              <a:buChar char="•"/>
              <a:tabLst>
                <a:tab pos="182563" algn="l"/>
              </a:tabLst>
              <a:defRPr/>
            </a:pPr>
            <a:r>
              <a:rPr kumimoji="0" lang="en-US" sz="1600" b="0" i="0" u="none" strike="noStrike" kern="1200" cap="none" spc="0" normalizeH="0" baseline="0" noProof="0" dirty="0">
                <a:ln>
                  <a:noFill/>
                </a:ln>
                <a:solidFill>
                  <a:prstClr val="black"/>
                </a:solidFill>
                <a:effectLst/>
                <a:uLnTx/>
                <a:uFillTx/>
                <a:latin typeface="Calibri"/>
                <a:ea typeface="+mn-ea"/>
                <a:cs typeface="+mn-cs"/>
              </a:rPr>
              <a:t>13,39% </a:t>
            </a:r>
            <a:r>
              <a:rPr kumimoji="0" lang="en-US" sz="1600" b="0" i="0" u="none" strike="noStrike" kern="1200" cap="none" spc="0" normalizeH="0" baseline="0" noProof="0" dirty="0" err="1">
                <a:ln>
                  <a:noFill/>
                </a:ln>
                <a:solidFill>
                  <a:prstClr val="black"/>
                </a:solidFill>
                <a:effectLst/>
                <a:uLnTx/>
                <a:uFillTx/>
                <a:latin typeface="Calibri"/>
                <a:ea typeface="+mn-ea"/>
                <a:cs typeface="+mn-cs"/>
              </a:rPr>
              <a:t>ostalo</a:t>
            </a:r>
            <a:endParaRPr kumimoji="0" lang="en-US" sz="16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87379625"/>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6">
            <a:extLst>
              <a:ext uri="{FF2B5EF4-FFF2-40B4-BE49-F238E27FC236}">
                <a16:creationId xmlns:a16="http://schemas.microsoft.com/office/drawing/2014/main" id="{2236F885-BD99-40BA-B0CF-88E3B14242C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26829" y="195798"/>
            <a:ext cx="1212513" cy="565201"/>
          </a:xfrm>
          <a:prstGeom prst="rect">
            <a:avLst/>
          </a:prstGeom>
        </p:spPr>
      </p:pic>
      <p:pic>
        <p:nvPicPr>
          <p:cNvPr id="9" name="Picture 7">
            <a:extLst>
              <a:ext uri="{FF2B5EF4-FFF2-40B4-BE49-F238E27FC236}">
                <a16:creationId xmlns:a16="http://schemas.microsoft.com/office/drawing/2014/main" id="{564FF858-598B-4B6C-BBAC-0B1999B6502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39342" y="313749"/>
            <a:ext cx="823250" cy="329300"/>
          </a:xfrm>
          <a:prstGeom prst="rect">
            <a:avLst/>
          </a:prstGeom>
        </p:spPr>
      </p:pic>
      <p:pic>
        <p:nvPicPr>
          <p:cNvPr id="3" name="Slika 2">
            <a:extLst>
              <a:ext uri="{FF2B5EF4-FFF2-40B4-BE49-F238E27FC236}">
                <a16:creationId xmlns:a16="http://schemas.microsoft.com/office/drawing/2014/main" id="{C88182DE-DC50-4FB4-8814-2A4254AC24CB}"/>
              </a:ext>
            </a:extLst>
          </p:cNvPr>
          <p:cNvPicPr>
            <a:picLocks noChangeAspect="1"/>
          </p:cNvPicPr>
          <p:nvPr/>
        </p:nvPicPr>
        <p:blipFill>
          <a:blip r:embed="rId4"/>
          <a:stretch>
            <a:fillRect/>
          </a:stretch>
        </p:blipFill>
        <p:spPr>
          <a:xfrm>
            <a:off x="0" y="878950"/>
            <a:ext cx="9144000" cy="5988676"/>
          </a:xfrm>
          <a:prstGeom prst="rect">
            <a:avLst/>
          </a:prstGeom>
        </p:spPr>
      </p:pic>
      <p:pic>
        <p:nvPicPr>
          <p:cNvPr id="7" name="Slika 6">
            <a:extLst>
              <a:ext uri="{FF2B5EF4-FFF2-40B4-BE49-F238E27FC236}">
                <a16:creationId xmlns:a16="http://schemas.microsoft.com/office/drawing/2014/main" id="{6B0AB2CC-E045-44F9-95A3-EF00D2F8A3CF}"/>
              </a:ext>
            </a:extLst>
          </p:cNvPr>
          <p:cNvPicPr>
            <a:picLocks noChangeAspect="1"/>
          </p:cNvPicPr>
          <p:nvPr/>
        </p:nvPicPr>
        <p:blipFill>
          <a:blip r:embed="rId5"/>
          <a:stretch>
            <a:fillRect/>
          </a:stretch>
        </p:blipFill>
        <p:spPr>
          <a:xfrm>
            <a:off x="7041967" y="5806349"/>
            <a:ext cx="2194750" cy="1051651"/>
          </a:xfrm>
          <a:prstGeom prst="rect">
            <a:avLst/>
          </a:prstGeom>
        </p:spPr>
      </p:pic>
    </p:spTree>
    <p:extLst>
      <p:ext uri="{BB962C8B-B14F-4D97-AF65-F5344CB8AC3E}">
        <p14:creationId xmlns:p14="http://schemas.microsoft.com/office/powerpoint/2010/main" val="4137411"/>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6">
            <a:extLst>
              <a:ext uri="{FF2B5EF4-FFF2-40B4-BE49-F238E27FC236}">
                <a16:creationId xmlns:a16="http://schemas.microsoft.com/office/drawing/2014/main" id="{2236F885-BD99-40BA-B0CF-88E3B14242C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26829" y="195798"/>
            <a:ext cx="1212513" cy="565201"/>
          </a:xfrm>
          <a:prstGeom prst="rect">
            <a:avLst/>
          </a:prstGeom>
        </p:spPr>
      </p:pic>
      <p:pic>
        <p:nvPicPr>
          <p:cNvPr id="9" name="Picture 7">
            <a:extLst>
              <a:ext uri="{FF2B5EF4-FFF2-40B4-BE49-F238E27FC236}">
                <a16:creationId xmlns:a16="http://schemas.microsoft.com/office/drawing/2014/main" id="{564FF858-598B-4B6C-BBAC-0B1999B6502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39342" y="313749"/>
            <a:ext cx="823250" cy="329300"/>
          </a:xfrm>
          <a:prstGeom prst="rect">
            <a:avLst/>
          </a:prstGeom>
        </p:spPr>
      </p:pic>
      <p:pic>
        <p:nvPicPr>
          <p:cNvPr id="4" name="Slika 3">
            <a:extLst>
              <a:ext uri="{FF2B5EF4-FFF2-40B4-BE49-F238E27FC236}">
                <a16:creationId xmlns:a16="http://schemas.microsoft.com/office/drawing/2014/main" id="{ADCB4B28-1FA4-4474-9458-8DBF64C2217C}"/>
              </a:ext>
            </a:extLst>
          </p:cNvPr>
          <p:cNvPicPr>
            <a:picLocks noChangeAspect="1"/>
          </p:cNvPicPr>
          <p:nvPr/>
        </p:nvPicPr>
        <p:blipFill>
          <a:blip r:embed="rId4"/>
          <a:stretch>
            <a:fillRect/>
          </a:stretch>
        </p:blipFill>
        <p:spPr>
          <a:xfrm>
            <a:off x="0" y="792884"/>
            <a:ext cx="9144000" cy="6065116"/>
          </a:xfrm>
          <a:prstGeom prst="rect">
            <a:avLst/>
          </a:prstGeom>
        </p:spPr>
      </p:pic>
      <p:pic>
        <p:nvPicPr>
          <p:cNvPr id="8" name="Slika 7">
            <a:extLst>
              <a:ext uri="{FF2B5EF4-FFF2-40B4-BE49-F238E27FC236}">
                <a16:creationId xmlns:a16="http://schemas.microsoft.com/office/drawing/2014/main" id="{F21C8372-0DCE-4637-8DC0-1CBA7C72BD78}"/>
              </a:ext>
            </a:extLst>
          </p:cNvPr>
          <p:cNvPicPr>
            <a:picLocks noChangeAspect="1"/>
          </p:cNvPicPr>
          <p:nvPr/>
        </p:nvPicPr>
        <p:blipFill>
          <a:blip r:embed="rId5"/>
          <a:stretch>
            <a:fillRect/>
          </a:stretch>
        </p:blipFill>
        <p:spPr>
          <a:xfrm>
            <a:off x="6926388" y="5775866"/>
            <a:ext cx="2217612" cy="1082134"/>
          </a:xfrm>
          <a:prstGeom prst="rect">
            <a:avLst/>
          </a:prstGeom>
        </p:spPr>
      </p:pic>
    </p:spTree>
    <p:extLst>
      <p:ext uri="{BB962C8B-B14F-4D97-AF65-F5344CB8AC3E}">
        <p14:creationId xmlns:p14="http://schemas.microsoft.com/office/powerpoint/2010/main" val="1034816069"/>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6F95342-F369-4D54-93FF-B85E8239D951}"/>
              </a:ext>
            </a:extLst>
          </p:cNvPr>
          <p:cNvSpPr/>
          <p:nvPr/>
        </p:nvSpPr>
        <p:spPr>
          <a:xfrm>
            <a:off x="633653" y="1131252"/>
            <a:ext cx="5163831" cy="1083374"/>
          </a:xfrm>
          <a:prstGeom prst="rect">
            <a:avLst/>
          </a:prstGeom>
        </p:spPr>
        <p:txBody>
          <a:bodyPr wrap="square">
            <a:spAutoFit/>
          </a:bodyPr>
          <a:lstStyle/>
          <a:p>
            <a:pPr marL="0" marR="0" lvl="0" indent="0" algn="l" defTabSz="914400" rtl="0" eaLnBrk="1" fontAlgn="auto" latinLnBrk="0" hangingPunct="1">
              <a:lnSpc>
                <a:spcPct val="100000"/>
              </a:lnSpc>
              <a:spcBef>
                <a:spcPct val="20000"/>
              </a:spcBef>
              <a:spcAft>
                <a:spcPts val="0"/>
              </a:spcAft>
              <a:buClrTx/>
              <a:buSzTx/>
              <a:buFontTx/>
              <a:buNone/>
              <a:tabLst/>
              <a:defRPr/>
            </a:pPr>
            <a:r>
              <a:rPr kumimoji="0" lang="en-US" sz="2600" b="0" i="0" u="none" strike="noStrike" kern="1200" cap="none" spc="0" normalizeH="0" baseline="0" noProof="0" dirty="0" err="1">
                <a:ln>
                  <a:noFill/>
                </a:ln>
                <a:solidFill>
                  <a:prstClr val="black"/>
                </a:solidFill>
                <a:effectLst/>
                <a:uLnTx/>
                <a:uFillTx/>
                <a:latin typeface="Calibri" pitchFamily="34" charset="0"/>
                <a:ea typeface="+mn-ea"/>
                <a:cs typeface="Arial" pitchFamily="34" charset="0"/>
              </a:rPr>
              <a:t>Kanalizcijsko</a:t>
            </a:r>
            <a:r>
              <a:rPr kumimoji="0" lang="en-US" sz="2600" b="0" i="0" u="none" strike="noStrike" kern="1200" cap="none" spc="0" normalizeH="0" baseline="0" noProof="0" dirty="0">
                <a:ln>
                  <a:noFill/>
                </a:ln>
                <a:solidFill>
                  <a:prstClr val="black"/>
                </a:solidFill>
                <a:effectLst/>
                <a:uLnTx/>
                <a:uFillTx/>
                <a:latin typeface="Calibri" pitchFamily="34" charset="0"/>
                <a:ea typeface="+mn-ea"/>
                <a:cs typeface="Arial" pitchFamily="34" charset="0"/>
              </a:rPr>
              <a:t> </a:t>
            </a:r>
            <a:r>
              <a:rPr kumimoji="0" lang="en-US" sz="2600" b="0" i="0" u="none" strike="noStrike" kern="1200" cap="none" spc="0" normalizeH="0" baseline="0" noProof="0" dirty="0" err="1">
                <a:ln>
                  <a:noFill/>
                </a:ln>
                <a:solidFill>
                  <a:prstClr val="black"/>
                </a:solidFill>
                <a:effectLst/>
                <a:uLnTx/>
                <a:uFillTx/>
                <a:latin typeface="Calibri" pitchFamily="34" charset="0"/>
                <a:ea typeface="+mn-ea"/>
                <a:cs typeface="Arial" pitchFamily="34" charset="0"/>
              </a:rPr>
              <a:t>omrežje</a:t>
            </a:r>
            <a:endParaRPr kumimoji="0" lang="en-US" sz="2600" b="0" i="0" u="none" strike="noStrike" kern="1200" cap="none" spc="0" normalizeH="0" baseline="0" noProof="0" dirty="0">
              <a:ln>
                <a:noFill/>
              </a:ln>
              <a:solidFill>
                <a:prstClr val="black"/>
              </a:solidFill>
              <a:effectLst/>
              <a:uLnTx/>
              <a:uFillTx/>
              <a:latin typeface="Calibri" pitchFamily="34" charset="0"/>
              <a:ea typeface="+mn-ea"/>
              <a:cs typeface="Arial" pitchFamily="34" charset="0"/>
            </a:endParaRPr>
          </a:p>
          <a:p>
            <a:pPr marL="0" marR="0" lvl="0" indent="0" algn="l" defTabSz="914400" rtl="0" eaLnBrk="1" fontAlgn="auto" latinLnBrk="0" hangingPunct="1">
              <a:lnSpc>
                <a:spcPct val="100000"/>
              </a:lnSpc>
              <a:spcBef>
                <a:spcPct val="20000"/>
              </a:spcBef>
              <a:spcAft>
                <a:spcPts val="0"/>
              </a:spcAft>
              <a:buClrTx/>
              <a:buSzTx/>
              <a:buFontTx/>
              <a:buNone/>
              <a:tabLst/>
              <a:defRPr/>
            </a:pPr>
            <a:r>
              <a:rPr kumimoji="0" lang="en-US" sz="1600" b="0" i="0" u="none" strike="noStrike" kern="1200" cap="none" spc="0" normalizeH="0" baseline="0" noProof="0" dirty="0">
                <a:ln>
                  <a:noFill/>
                </a:ln>
                <a:solidFill>
                  <a:srgbClr val="F79646">
                    <a:lumMod val="75000"/>
                  </a:srgbClr>
                </a:solidFill>
                <a:effectLst/>
                <a:uLnTx/>
                <a:uFillTx/>
                <a:latin typeface="Calibri" pitchFamily="34" charset="0"/>
                <a:ea typeface="+mn-ea"/>
                <a:cs typeface="Arial" pitchFamily="34" charset="0"/>
              </a:rPr>
              <a:t>Starost </a:t>
            </a:r>
            <a:r>
              <a:rPr kumimoji="0" lang="en-US" sz="1600" b="0" i="0" u="none" strike="noStrike" kern="1200" cap="none" spc="0" normalizeH="0" baseline="0" noProof="0" dirty="0" err="1">
                <a:ln>
                  <a:noFill/>
                </a:ln>
                <a:solidFill>
                  <a:srgbClr val="F79646">
                    <a:lumMod val="75000"/>
                  </a:srgbClr>
                </a:solidFill>
                <a:effectLst/>
                <a:uLnTx/>
                <a:uFillTx/>
                <a:latin typeface="Calibri" pitchFamily="34" charset="0"/>
                <a:ea typeface="+mn-ea"/>
                <a:cs typeface="Arial" pitchFamily="34" charset="0"/>
              </a:rPr>
              <a:t>omrežja</a:t>
            </a:r>
            <a:r>
              <a:rPr kumimoji="0" lang="en-US" sz="1600" b="0" i="0" u="none" strike="noStrike" kern="1200" cap="none" spc="0" normalizeH="0" baseline="0" noProof="0" dirty="0">
                <a:ln>
                  <a:noFill/>
                </a:ln>
                <a:solidFill>
                  <a:srgbClr val="F79646">
                    <a:lumMod val="75000"/>
                  </a:srgbClr>
                </a:solidFill>
                <a:effectLst/>
                <a:uLnTx/>
                <a:uFillTx/>
                <a:latin typeface="Calibri" pitchFamily="34" charset="0"/>
                <a:ea typeface="+mn-ea"/>
                <a:cs typeface="Arial" pitchFamily="34" charset="0"/>
              </a:rPr>
              <a:t> na </a:t>
            </a:r>
            <a:r>
              <a:rPr kumimoji="0" lang="en-US" sz="1600" b="0" i="0" u="none" strike="noStrike" kern="1200" cap="none" spc="0" normalizeH="0" baseline="0" noProof="0" dirty="0" err="1">
                <a:ln>
                  <a:noFill/>
                </a:ln>
                <a:solidFill>
                  <a:srgbClr val="F79646">
                    <a:lumMod val="75000"/>
                  </a:srgbClr>
                </a:solidFill>
                <a:effectLst/>
                <a:uLnTx/>
                <a:uFillTx/>
                <a:latin typeface="Calibri" pitchFamily="34" charset="0"/>
                <a:ea typeface="+mn-ea"/>
                <a:cs typeface="Arial" pitchFamily="34" charset="0"/>
              </a:rPr>
              <a:t>območjih</a:t>
            </a:r>
            <a:r>
              <a:rPr kumimoji="0" lang="en-US" sz="1600" b="0" i="0" u="none" strike="noStrike" kern="1200" cap="none" spc="0" normalizeH="0" baseline="0" noProof="0" dirty="0">
                <a:ln>
                  <a:noFill/>
                </a:ln>
                <a:solidFill>
                  <a:srgbClr val="F79646">
                    <a:lumMod val="75000"/>
                  </a:srgbClr>
                </a:solidFill>
                <a:effectLst/>
                <a:uLnTx/>
                <a:uFillTx/>
                <a:latin typeface="Calibri" pitchFamily="34" charset="0"/>
                <a:ea typeface="+mn-ea"/>
                <a:cs typeface="Arial" pitchFamily="34" charset="0"/>
              </a:rPr>
              <a:t> </a:t>
            </a:r>
            <a:r>
              <a:rPr kumimoji="0" lang="en-US" sz="1600" b="0" i="0" u="none" strike="noStrike" kern="1200" cap="none" spc="0" normalizeH="0" baseline="0" noProof="0" dirty="0" err="1">
                <a:ln>
                  <a:noFill/>
                </a:ln>
                <a:solidFill>
                  <a:srgbClr val="F79646">
                    <a:lumMod val="75000"/>
                  </a:srgbClr>
                </a:solidFill>
                <a:effectLst/>
                <a:uLnTx/>
                <a:uFillTx/>
                <a:latin typeface="Calibri" pitchFamily="34" charset="0"/>
                <a:ea typeface="+mn-ea"/>
                <a:cs typeface="Arial" pitchFamily="34" charset="0"/>
              </a:rPr>
              <a:t>nepozidanih</a:t>
            </a:r>
            <a:r>
              <a:rPr kumimoji="0" lang="en-US" sz="1600" b="0" i="0" u="none" strike="noStrike" kern="1200" cap="none" spc="0" normalizeH="0" baseline="0" noProof="0" dirty="0">
                <a:ln>
                  <a:noFill/>
                </a:ln>
                <a:solidFill>
                  <a:srgbClr val="F79646">
                    <a:lumMod val="75000"/>
                  </a:srgbClr>
                </a:solidFill>
                <a:effectLst/>
                <a:uLnTx/>
                <a:uFillTx/>
                <a:latin typeface="Calibri" pitchFamily="34" charset="0"/>
                <a:ea typeface="+mn-ea"/>
                <a:cs typeface="Arial" pitchFamily="34" charset="0"/>
              </a:rPr>
              <a:t> stavbnih zemljišč</a:t>
            </a:r>
          </a:p>
          <a:p>
            <a:pPr marL="0" marR="0" lvl="0" indent="0" algn="l" defTabSz="914400" rtl="0" eaLnBrk="1" fontAlgn="auto" latinLnBrk="0" hangingPunct="1">
              <a:lnSpc>
                <a:spcPct val="100000"/>
              </a:lnSpc>
              <a:spcBef>
                <a:spcPct val="20000"/>
              </a:spcBef>
              <a:spcAft>
                <a:spcPts val="0"/>
              </a:spcAft>
              <a:buClrTx/>
              <a:buSzTx/>
              <a:buFontTx/>
              <a:buNone/>
              <a:tabLst/>
              <a:defRPr/>
            </a:pPr>
            <a:endParaRPr kumimoji="0" lang="sl-SI" sz="1600" b="0" i="0" u="none" strike="noStrike" kern="1200" cap="none" spc="0" normalizeH="0" baseline="0" noProof="0" dirty="0">
              <a:ln>
                <a:noFill/>
              </a:ln>
              <a:solidFill>
                <a:srgbClr val="F79646">
                  <a:lumMod val="75000"/>
                </a:srgbClr>
              </a:solidFill>
              <a:effectLst/>
              <a:uLnTx/>
              <a:uFillTx/>
              <a:latin typeface="Calibri" pitchFamily="34" charset="0"/>
              <a:ea typeface="+mn-ea"/>
              <a:cs typeface="Arial" pitchFamily="34" charset="0"/>
            </a:endParaRPr>
          </a:p>
        </p:txBody>
      </p:sp>
      <p:pic>
        <p:nvPicPr>
          <p:cNvPr id="6" name="Picture 6">
            <a:extLst>
              <a:ext uri="{FF2B5EF4-FFF2-40B4-BE49-F238E27FC236}">
                <a16:creationId xmlns:a16="http://schemas.microsoft.com/office/drawing/2014/main" id="{2236F885-BD99-40BA-B0CF-88E3B14242C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26829" y="195798"/>
            <a:ext cx="1212513" cy="565201"/>
          </a:xfrm>
          <a:prstGeom prst="rect">
            <a:avLst/>
          </a:prstGeom>
        </p:spPr>
      </p:pic>
      <p:pic>
        <p:nvPicPr>
          <p:cNvPr id="9" name="Picture 7">
            <a:extLst>
              <a:ext uri="{FF2B5EF4-FFF2-40B4-BE49-F238E27FC236}">
                <a16:creationId xmlns:a16="http://schemas.microsoft.com/office/drawing/2014/main" id="{564FF858-598B-4B6C-BBAC-0B1999B6502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39342" y="313749"/>
            <a:ext cx="823250" cy="329300"/>
          </a:xfrm>
          <a:prstGeom prst="rect">
            <a:avLst/>
          </a:prstGeom>
        </p:spPr>
      </p:pic>
      <p:graphicFrame>
        <p:nvGraphicFramePr>
          <p:cNvPr id="10" name="Chart 9">
            <a:extLst>
              <a:ext uri="{FF2B5EF4-FFF2-40B4-BE49-F238E27FC236}">
                <a16:creationId xmlns:a16="http://schemas.microsoft.com/office/drawing/2014/main" id="{32BB1D41-4D22-4694-A5FC-C3EA9E229823}"/>
              </a:ext>
            </a:extLst>
          </p:cNvPr>
          <p:cNvGraphicFramePr>
            <a:graphicFrameLocks/>
          </p:cNvGraphicFramePr>
          <p:nvPr/>
        </p:nvGraphicFramePr>
        <p:xfrm>
          <a:off x="0" y="1885361"/>
          <a:ext cx="9144000" cy="4894868"/>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837802918"/>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6F95342-F369-4D54-93FF-B85E8239D951}"/>
              </a:ext>
            </a:extLst>
          </p:cNvPr>
          <p:cNvSpPr/>
          <p:nvPr/>
        </p:nvSpPr>
        <p:spPr>
          <a:xfrm>
            <a:off x="633653" y="1131252"/>
            <a:ext cx="8328939" cy="1083374"/>
          </a:xfrm>
          <a:prstGeom prst="rect">
            <a:avLst/>
          </a:prstGeom>
        </p:spPr>
        <p:txBody>
          <a:bodyPr wrap="square">
            <a:spAutoFit/>
          </a:bodyPr>
          <a:lstStyle/>
          <a:p>
            <a:pPr marL="0" marR="0" lvl="0" indent="0" algn="l" defTabSz="914400" rtl="0" eaLnBrk="1" fontAlgn="auto" latinLnBrk="0" hangingPunct="1">
              <a:lnSpc>
                <a:spcPct val="100000"/>
              </a:lnSpc>
              <a:spcBef>
                <a:spcPct val="20000"/>
              </a:spcBef>
              <a:spcAft>
                <a:spcPts val="0"/>
              </a:spcAft>
              <a:buClrTx/>
              <a:buSzTx/>
              <a:buFontTx/>
              <a:buNone/>
              <a:tabLst/>
              <a:defRPr/>
            </a:pPr>
            <a:r>
              <a:rPr kumimoji="0" lang="en-US" sz="2600" b="0" i="0" u="none" strike="noStrike" kern="1200" cap="none" spc="0" normalizeH="0" baseline="0" noProof="0" dirty="0" err="1">
                <a:ln>
                  <a:noFill/>
                </a:ln>
                <a:solidFill>
                  <a:prstClr val="black"/>
                </a:solidFill>
                <a:effectLst/>
                <a:uLnTx/>
                <a:uFillTx/>
                <a:latin typeface="Calibri" pitchFamily="34" charset="0"/>
                <a:ea typeface="+mn-ea"/>
                <a:cs typeface="Arial" pitchFamily="34" charset="0"/>
              </a:rPr>
              <a:t>Kanalizacijsko</a:t>
            </a:r>
            <a:r>
              <a:rPr kumimoji="0" lang="en-US" sz="2600" b="0" i="0" u="none" strike="noStrike" kern="1200" cap="none" spc="0" normalizeH="0" baseline="0" noProof="0" dirty="0">
                <a:ln>
                  <a:noFill/>
                </a:ln>
                <a:solidFill>
                  <a:prstClr val="black"/>
                </a:solidFill>
                <a:effectLst/>
                <a:uLnTx/>
                <a:uFillTx/>
                <a:latin typeface="Calibri" pitchFamily="34" charset="0"/>
                <a:ea typeface="+mn-ea"/>
                <a:cs typeface="Arial" pitchFamily="34" charset="0"/>
              </a:rPr>
              <a:t> </a:t>
            </a:r>
            <a:r>
              <a:rPr kumimoji="0" lang="en-US" sz="2600" b="0" i="0" u="none" strike="noStrike" kern="1200" cap="none" spc="0" normalizeH="0" baseline="0" noProof="0" dirty="0" err="1">
                <a:ln>
                  <a:noFill/>
                </a:ln>
                <a:solidFill>
                  <a:prstClr val="black"/>
                </a:solidFill>
                <a:effectLst/>
                <a:uLnTx/>
                <a:uFillTx/>
                <a:latin typeface="Calibri" pitchFamily="34" charset="0"/>
                <a:ea typeface="+mn-ea"/>
                <a:cs typeface="Arial" pitchFamily="34" charset="0"/>
              </a:rPr>
              <a:t>omrežje</a:t>
            </a:r>
            <a:endParaRPr kumimoji="0" lang="en-US" sz="2600" b="0" i="0" u="none" strike="noStrike" kern="1200" cap="none" spc="0" normalizeH="0" baseline="0" noProof="0" dirty="0">
              <a:ln>
                <a:noFill/>
              </a:ln>
              <a:solidFill>
                <a:prstClr val="black"/>
              </a:solidFill>
              <a:effectLst/>
              <a:uLnTx/>
              <a:uFillTx/>
              <a:latin typeface="Calibri" pitchFamily="34" charset="0"/>
              <a:ea typeface="+mn-ea"/>
              <a:cs typeface="Arial" pitchFamily="34" charset="0"/>
            </a:endParaRPr>
          </a:p>
          <a:p>
            <a:pPr marL="0" marR="0" lvl="0" indent="0" algn="l" defTabSz="914400" rtl="0" eaLnBrk="1" fontAlgn="auto" latinLnBrk="0" hangingPunct="1">
              <a:lnSpc>
                <a:spcPct val="100000"/>
              </a:lnSpc>
              <a:spcBef>
                <a:spcPct val="20000"/>
              </a:spcBef>
              <a:spcAft>
                <a:spcPts val="0"/>
              </a:spcAft>
              <a:buClrTx/>
              <a:buSzTx/>
              <a:buFontTx/>
              <a:buNone/>
              <a:tabLst/>
              <a:defRPr/>
            </a:pPr>
            <a:r>
              <a:rPr kumimoji="0" lang="en-US" sz="1600" b="0" i="0" u="none" strike="noStrike" kern="1200" cap="none" spc="0" normalizeH="0" baseline="0" noProof="0" dirty="0" err="1">
                <a:ln>
                  <a:noFill/>
                </a:ln>
                <a:solidFill>
                  <a:srgbClr val="F79646">
                    <a:lumMod val="75000"/>
                  </a:srgbClr>
                </a:solidFill>
                <a:effectLst/>
                <a:uLnTx/>
                <a:uFillTx/>
                <a:latin typeface="Calibri" pitchFamily="34" charset="0"/>
                <a:ea typeface="+mn-ea"/>
                <a:cs typeface="Arial" pitchFamily="34" charset="0"/>
              </a:rPr>
              <a:t>Kapaciteta</a:t>
            </a:r>
            <a:r>
              <a:rPr kumimoji="0" lang="en-US" sz="1600" b="0" i="0" u="none" strike="noStrike" kern="1200" cap="none" spc="0" normalizeH="0" baseline="0" noProof="0" dirty="0">
                <a:ln>
                  <a:noFill/>
                </a:ln>
                <a:solidFill>
                  <a:srgbClr val="F79646">
                    <a:lumMod val="75000"/>
                  </a:srgbClr>
                </a:solidFill>
                <a:effectLst/>
                <a:uLnTx/>
                <a:uFillTx/>
                <a:latin typeface="Calibri" pitchFamily="34" charset="0"/>
                <a:ea typeface="+mn-ea"/>
                <a:cs typeface="Arial" pitchFamily="34" charset="0"/>
              </a:rPr>
              <a:t> CČN glede na </a:t>
            </a:r>
            <a:r>
              <a:rPr kumimoji="0" lang="en-US" sz="1600" b="0" i="0" u="none" strike="noStrike" kern="1200" cap="none" spc="0" normalizeH="0" baseline="0" noProof="0" dirty="0" err="1">
                <a:ln>
                  <a:noFill/>
                </a:ln>
                <a:solidFill>
                  <a:srgbClr val="F79646">
                    <a:lumMod val="75000"/>
                  </a:srgbClr>
                </a:solidFill>
                <a:effectLst/>
                <a:uLnTx/>
                <a:uFillTx/>
                <a:latin typeface="Calibri" pitchFamily="34" charset="0"/>
                <a:ea typeface="+mn-ea"/>
                <a:cs typeface="Arial" pitchFamily="34" charset="0"/>
              </a:rPr>
              <a:t>predviden</a:t>
            </a:r>
            <a:r>
              <a:rPr kumimoji="0" lang="en-US" sz="1600" b="0" i="0" u="none" strike="noStrike" kern="1200" cap="none" spc="0" normalizeH="0" baseline="0" noProof="0" dirty="0">
                <a:ln>
                  <a:noFill/>
                </a:ln>
                <a:solidFill>
                  <a:srgbClr val="F79646">
                    <a:lumMod val="75000"/>
                  </a:srgbClr>
                </a:solidFill>
                <a:effectLst/>
                <a:uLnTx/>
                <a:uFillTx/>
                <a:latin typeface="Calibri" pitchFamily="34" charset="0"/>
                <a:ea typeface="+mn-ea"/>
                <a:cs typeface="Arial" pitchFamily="34" charset="0"/>
              </a:rPr>
              <a:t> </a:t>
            </a:r>
            <a:r>
              <a:rPr kumimoji="0" lang="en-US" sz="1600" b="0" i="0" u="none" strike="noStrike" kern="1200" cap="none" spc="0" normalizeH="0" baseline="0" noProof="0" dirty="0" err="1">
                <a:ln>
                  <a:noFill/>
                </a:ln>
                <a:solidFill>
                  <a:srgbClr val="F79646">
                    <a:lumMod val="75000"/>
                  </a:srgbClr>
                </a:solidFill>
                <a:effectLst/>
                <a:uLnTx/>
                <a:uFillTx/>
                <a:latin typeface="Calibri" pitchFamily="34" charset="0"/>
                <a:ea typeface="+mn-ea"/>
                <a:cs typeface="Arial" pitchFamily="34" charset="0"/>
              </a:rPr>
              <a:t>prirast</a:t>
            </a:r>
            <a:r>
              <a:rPr kumimoji="0" lang="en-US" sz="1600" b="0" i="0" u="none" strike="noStrike" kern="1200" cap="none" spc="0" normalizeH="0" baseline="0" noProof="0" dirty="0">
                <a:ln>
                  <a:noFill/>
                </a:ln>
                <a:solidFill>
                  <a:srgbClr val="F79646">
                    <a:lumMod val="75000"/>
                  </a:srgbClr>
                </a:solidFill>
                <a:effectLst/>
                <a:uLnTx/>
                <a:uFillTx/>
                <a:latin typeface="Calibri" pitchFamily="34" charset="0"/>
                <a:ea typeface="+mn-ea"/>
                <a:cs typeface="Arial" pitchFamily="34" charset="0"/>
              </a:rPr>
              <a:t> </a:t>
            </a:r>
            <a:r>
              <a:rPr kumimoji="0" lang="en-US" sz="1600" b="0" i="0" u="none" strike="noStrike" kern="1200" cap="none" spc="0" normalizeH="0" baseline="0" noProof="0" dirty="0" err="1">
                <a:ln>
                  <a:noFill/>
                </a:ln>
                <a:solidFill>
                  <a:srgbClr val="F79646">
                    <a:lumMod val="75000"/>
                  </a:srgbClr>
                </a:solidFill>
                <a:effectLst/>
                <a:uLnTx/>
                <a:uFillTx/>
                <a:latin typeface="Calibri" pitchFamily="34" charset="0"/>
                <a:ea typeface="+mn-ea"/>
                <a:cs typeface="Arial" pitchFamily="34" charset="0"/>
              </a:rPr>
              <a:t>prebivalcev</a:t>
            </a:r>
            <a:endParaRPr kumimoji="0" lang="en-US" sz="1600" b="0" i="0" u="none" strike="noStrike" kern="1200" cap="none" spc="0" normalizeH="0" baseline="0" noProof="0" dirty="0">
              <a:ln>
                <a:noFill/>
              </a:ln>
              <a:solidFill>
                <a:srgbClr val="F79646">
                  <a:lumMod val="75000"/>
                </a:srgbClr>
              </a:solidFill>
              <a:effectLst/>
              <a:uLnTx/>
              <a:uFillTx/>
              <a:latin typeface="Calibri" pitchFamily="34" charset="0"/>
              <a:ea typeface="+mn-ea"/>
              <a:cs typeface="Arial" pitchFamily="34" charset="0"/>
            </a:endParaRPr>
          </a:p>
          <a:p>
            <a:pPr marL="0" marR="0" lvl="0" indent="0" algn="l" defTabSz="914400" rtl="0" eaLnBrk="1" fontAlgn="auto" latinLnBrk="0" hangingPunct="1">
              <a:lnSpc>
                <a:spcPct val="100000"/>
              </a:lnSpc>
              <a:spcBef>
                <a:spcPct val="20000"/>
              </a:spcBef>
              <a:spcAft>
                <a:spcPts val="0"/>
              </a:spcAft>
              <a:buClrTx/>
              <a:buSzTx/>
              <a:buFontTx/>
              <a:buNone/>
              <a:tabLst/>
              <a:defRPr/>
            </a:pPr>
            <a:endParaRPr kumimoji="0" lang="en-US" sz="1600" b="0" i="0" u="none" strike="noStrike" kern="1200" cap="none" spc="0" normalizeH="0" baseline="0" noProof="0" dirty="0">
              <a:ln>
                <a:noFill/>
              </a:ln>
              <a:solidFill>
                <a:srgbClr val="F79646">
                  <a:lumMod val="75000"/>
                </a:srgbClr>
              </a:solidFill>
              <a:effectLst/>
              <a:uLnTx/>
              <a:uFillTx/>
              <a:latin typeface="Calibri" pitchFamily="34" charset="0"/>
              <a:ea typeface="+mn-ea"/>
              <a:cs typeface="Arial" pitchFamily="34" charset="0"/>
            </a:endParaRPr>
          </a:p>
        </p:txBody>
      </p:sp>
      <p:pic>
        <p:nvPicPr>
          <p:cNvPr id="6" name="Picture 6">
            <a:extLst>
              <a:ext uri="{FF2B5EF4-FFF2-40B4-BE49-F238E27FC236}">
                <a16:creationId xmlns:a16="http://schemas.microsoft.com/office/drawing/2014/main" id="{2236F885-BD99-40BA-B0CF-88E3B14242C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26829" y="195798"/>
            <a:ext cx="1212513" cy="565201"/>
          </a:xfrm>
          <a:prstGeom prst="rect">
            <a:avLst/>
          </a:prstGeom>
        </p:spPr>
      </p:pic>
      <p:pic>
        <p:nvPicPr>
          <p:cNvPr id="9" name="Picture 7">
            <a:extLst>
              <a:ext uri="{FF2B5EF4-FFF2-40B4-BE49-F238E27FC236}">
                <a16:creationId xmlns:a16="http://schemas.microsoft.com/office/drawing/2014/main" id="{564FF858-598B-4B6C-BBAC-0B1999B6502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39342" y="313749"/>
            <a:ext cx="823250" cy="329300"/>
          </a:xfrm>
          <a:prstGeom prst="rect">
            <a:avLst/>
          </a:prstGeom>
        </p:spPr>
      </p:pic>
      <p:graphicFrame>
        <p:nvGraphicFramePr>
          <p:cNvPr id="4" name="Table 3">
            <a:extLst>
              <a:ext uri="{FF2B5EF4-FFF2-40B4-BE49-F238E27FC236}">
                <a16:creationId xmlns:a16="http://schemas.microsoft.com/office/drawing/2014/main" id="{86653411-A8FF-4A30-A0B0-B7A092CF809C}"/>
              </a:ext>
            </a:extLst>
          </p:cNvPr>
          <p:cNvGraphicFramePr>
            <a:graphicFrameLocks noGrp="1"/>
          </p:cNvGraphicFramePr>
          <p:nvPr/>
        </p:nvGraphicFramePr>
        <p:xfrm>
          <a:off x="476762" y="2044942"/>
          <a:ext cx="8208690" cy="3078480"/>
        </p:xfrm>
        <a:graphic>
          <a:graphicData uri="http://schemas.openxmlformats.org/drawingml/2006/table">
            <a:tbl>
              <a:tblPr>
                <a:tableStyleId>{616DA210-FB5B-4158-B5E0-FEB733F419BA}</a:tableStyleId>
              </a:tblPr>
              <a:tblGrid>
                <a:gridCol w="1106941">
                  <a:extLst>
                    <a:ext uri="{9D8B030D-6E8A-4147-A177-3AD203B41FA5}">
                      <a16:colId xmlns:a16="http://schemas.microsoft.com/office/drawing/2014/main" val="1885613369"/>
                    </a:ext>
                  </a:extLst>
                </a:gridCol>
                <a:gridCol w="2176535">
                  <a:extLst>
                    <a:ext uri="{9D8B030D-6E8A-4147-A177-3AD203B41FA5}">
                      <a16:colId xmlns:a16="http://schemas.microsoft.com/office/drawing/2014/main" val="2717699634"/>
                    </a:ext>
                  </a:extLst>
                </a:gridCol>
                <a:gridCol w="1641738">
                  <a:extLst>
                    <a:ext uri="{9D8B030D-6E8A-4147-A177-3AD203B41FA5}">
                      <a16:colId xmlns:a16="http://schemas.microsoft.com/office/drawing/2014/main" val="988616030"/>
                    </a:ext>
                  </a:extLst>
                </a:gridCol>
                <a:gridCol w="1641738">
                  <a:extLst>
                    <a:ext uri="{9D8B030D-6E8A-4147-A177-3AD203B41FA5}">
                      <a16:colId xmlns:a16="http://schemas.microsoft.com/office/drawing/2014/main" val="3654103810"/>
                    </a:ext>
                  </a:extLst>
                </a:gridCol>
                <a:gridCol w="1641738">
                  <a:extLst>
                    <a:ext uri="{9D8B030D-6E8A-4147-A177-3AD203B41FA5}">
                      <a16:colId xmlns:a16="http://schemas.microsoft.com/office/drawing/2014/main" val="2698900901"/>
                    </a:ext>
                  </a:extLst>
                </a:gridCol>
              </a:tblGrid>
              <a:tr h="192113">
                <a:tc>
                  <a:txBody>
                    <a:bodyPr/>
                    <a:lstStyle/>
                    <a:p>
                      <a:pPr algn="ctr" fontAlgn="ctr"/>
                      <a:r>
                        <a:rPr lang="sl-SI" sz="1200" b="1" u="none" strike="noStrike" dirty="0">
                          <a:effectLst/>
                          <a:latin typeface="+mn-lt"/>
                        </a:rPr>
                        <a:t>LETO</a:t>
                      </a:r>
                      <a:endParaRPr lang="sl-SI" sz="1200" b="1" i="0" u="none" strike="noStrike" dirty="0">
                        <a:solidFill>
                          <a:srgbClr val="000000"/>
                        </a:solidFill>
                        <a:effectLst/>
                        <a:latin typeface="+mn-lt"/>
                      </a:endParaRPr>
                    </a:p>
                  </a:txBody>
                  <a:tcPr marL="9525" marR="9525" marT="9525" marB="0" anchor="ctr">
                    <a:solidFill>
                      <a:schemeClr val="bg1">
                        <a:lumMod val="85000"/>
                      </a:schemeClr>
                    </a:solidFill>
                  </a:tcPr>
                </a:tc>
                <a:tc>
                  <a:txBody>
                    <a:bodyPr/>
                    <a:lstStyle/>
                    <a:p>
                      <a:pPr algn="ctr" fontAlgn="ctr"/>
                      <a:r>
                        <a:rPr lang="sl-SI" sz="1200" b="1" u="none" strike="noStrike" dirty="0">
                          <a:effectLst/>
                          <a:latin typeface="+mn-lt"/>
                        </a:rPr>
                        <a:t>VRSTA PRIKLJUČITVE</a:t>
                      </a:r>
                      <a:endParaRPr lang="sl-SI" sz="1200" b="1" i="0" u="none" strike="noStrike" dirty="0">
                        <a:solidFill>
                          <a:srgbClr val="000000"/>
                        </a:solidFill>
                        <a:effectLst/>
                        <a:latin typeface="+mn-lt"/>
                      </a:endParaRPr>
                    </a:p>
                  </a:txBody>
                  <a:tcPr marL="9525" marR="9525" marT="9525" marB="0" anchor="ctr">
                    <a:solidFill>
                      <a:schemeClr val="bg1">
                        <a:lumMod val="85000"/>
                      </a:schemeClr>
                    </a:solidFill>
                  </a:tcPr>
                </a:tc>
                <a:tc>
                  <a:txBody>
                    <a:bodyPr/>
                    <a:lstStyle/>
                    <a:p>
                      <a:pPr algn="ctr" fontAlgn="ctr"/>
                      <a:r>
                        <a:rPr lang="sl-SI" sz="1200" b="1" u="none" strike="noStrike" dirty="0">
                          <a:effectLst/>
                          <a:latin typeface="+mn-lt"/>
                        </a:rPr>
                        <a:t>PE</a:t>
                      </a:r>
                      <a:endParaRPr lang="sl-SI" sz="1200" b="1" i="0" u="none" strike="noStrike" dirty="0">
                        <a:solidFill>
                          <a:srgbClr val="000000"/>
                        </a:solidFill>
                        <a:effectLst/>
                        <a:latin typeface="+mn-lt"/>
                      </a:endParaRPr>
                    </a:p>
                  </a:txBody>
                  <a:tcPr marL="9525" marR="9525" marT="9525" marB="0" anchor="ctr">
                    <a:solidFill>
                      <a:schemeClr val="bg1">
                        <a:lumMod val="85000"/>
                      </a:schemeClr>
                    </a:solidFill>
                  </a:tcPr>
                </a:tc>
                <a:tc>
                  <a:txBody>
                    <a:bodyPr/>
                    <a:lstStyle/>
                    <a:p>
                      <a:pPr algn="ctr" fontAlgn="ctr"/>
                      <a:r>
                        <a:rPr lang="sl-SI" sz="1200" b="1" u="none" strike="noStrike" dirty="0">
                          <a:effectLst/>
                          <a:latin typeface="+mn-lt"/>
                        </a:rPr>
                        <a:t>PE SKUPAJ</a:t>
                      </a:r>
                      <a:endParaRPr lang="sl-SI" sz="1200" b="1" i="0" u="none" strike="noStrike" dirty="0">
                        <a:solidFill>
                          <a:srgbClr val="000000"/>
                        </a:solidFill>
                        <a:effectLst/>
                        <a:latin typeface="+mn-lt"/>
                      </a:endParaRPr>
                    </a:p>
                  </a:txBody>
                  <a:tcPr marL="9525" marR="9525" marT="9525" marB="0" anchor="ctr">
                    <a:solidFill>
                      <a:schemeClr val="bg1">
                        <a:lumMod val="85000"/>
                      </a:schemeClr>
                    </a:solidFill>
                  </a:tcPr>
                </a:tc>
                <a:tc>
                  <a:txBody>
                    <a:bodyPr/>
                    <a:lstStyle/>
                    <a:p>
                      <a:pPr algn="l" fontAlgn="ctr"/>
                      <a:r>
                        <a:rPr lang="en-US" sz="1200" b="1" i="0" u="none" strike="noStrike" dirty="0">
                          <a:solidFill>
                            <a:srgbClr val="000000"/>
                          </a:solidFill>
                          <a:effectLst/>
                          <a:latin typeface="+mn-lt"/>
                        </a:rPr>
                        <a:t>ZASEDENOST CČN</a:t>
                      </a:r>
                      <a:endParaRPr lang="sl-SI" sz="1200" b="1" i="0" u="none" strike="noStrike" dirty="0">
                        <a:solidFill>
                          <a:srgbClr val="000000"/>
                        </a:solidFill>
                        <a:effectLst/>
                        <a:latin typeface="+mn-lt"/>
                      </a:endParaRPr>
                    </a:p>
                  </a:txBody>
                  <a:tcPr marL="9525" marR="9525" marT="9525" marB="0" anchor="ctr">
                    <a:solidFill>
                      <a:schemeClr val="bg1">
                        <a:lumMod val="85000"/>
                      </a:schemeClr>
                    </a:solidFill>
                  </a:tcPr>
                </a:tc>
                <a:extLst>
                  <a:ext uri="{0D108BD9-81ED-4DB2-BD59-A6C34878D82A}">
                    <a16:rowId xmlns:a16="http://schemas.microsoft.com/office/drawing/2014/main" val="2587102307"/>
                  </a:ext>
                </a:extLst>
              </a:tr>
              <a:tr h="192113">
                <a:tc>
                  <a:txBody>
                    <a:bodyPr/>
                    <a:lstStyle/>
                    <a:p>
                      <a:pPr algn="ctr" fontAlgn="ctr"/>
                      <a:r>
                        <a:rPr lang="sl-SI" sz="1200" u="none" strike="noStrike" dirty="0">
                          <a:effectLst/>
                          <a:latin typeface="+mn-lt"/>
                        </a:rPr>
                        <a:t>2021</a:t>
                      </a:r>
                      <a:endParaRPr lang="sl-SI" sz="1200" b="0" i="0" u="none" strike="noStrike" dirty="0">
                        <a:solidFill>
                          <a:srgbClr val="000000"/>
                        </a:solidFill>
                        <a:effectLst/>
                        <a:latin typeface="+mn-lt"/>
                      </a:endParaRPr>
                    </a:p>
                  </a:txBody>
                  <a:tcPr marL="9525" marR="9525" marT="9525" marB="0" anchor="ctr"/>
                </a:tc>
                <a:tc>
                  <a:txBody>
                    <a:bodyPr/>
                    <a:lstStyle/>
                    <a:p>
                      <a:pPr algn="l" fontAlgn="ctr"/>
                      <a:r>
                        <a:rPr lang="sl-SI" sz="1200" u="none" strike="noStrike" dirty="0">
                          <a:effectLst/>
                          <a:latin typeface="+mn-lt"/>
                        </a:rPr>
                        <a:t>priključeni</a:t>
                      </a:r>
                      <a:endParaRPr lang="sl-SI" sz="1200" b="0" i="0" u="none" strike="noStrike" dirty="0">
                        <a:solidFill>
                          <a:srgbClr val="000000"/>
                        </a:solidFill>
                        <a:effectLst/>
                        <a:latin typeface="+mn-lt"/>
                      </a:endParaRPr>
                    </a:p>
                  </a:txBody>
                  <a:tcPr marL="9525" marR="9525" marT="9525" marB="0" anchor="ctr"/>
                </a:tc>
                <a:tc>
                  <a:txBody>
                    <a:bodyPr/>
                    <a:lstStyle/>
                    <a:p>
                      <a:pPr algn="ctr" fontAlgn="ctr"/>
                      <a:r>
                        <a:rPr lang="sl-SI" sz="1200" u="none" strike="noStrike" dirty="0">
                          <a:effectLst/>
                          <a:latin typeface="+mn-lt"/>
                        </a:rPr>
                        <a:t>14734</a:t>
                      </a:r>
                      <a:endParaRPr lang="sl-SI" sz="1200" b="0" i="0" u="none" strike="noStrike" dirty="0">
                        <a:solidFill>
                          <a:srgbClr val="000000"/>
                        </a:solidFill>
                        <a:effectLst/>
                        <a:latin typeface="+mn-lt"/>
                      </a:endParaRPr>
                    </a:p>
                  </a:txBody>
                  <a:tcPr marL="9525" marR="9525" marT="9525" marB="0" anchor="ctr"/>
                </a:tc>
                <a:tc>
                  <a:txBody>
                    <a:bodyPr/>
                    <a:lstStyle/>
                    <a:p>
                      <a:pPr algn="ctr" fontAlgn="ctr"/>
                      <a:r>
                        <a:rPr lang="sl-SI" sz="1200" u="none" strike="noStrike" dirty="0">
                          <a:effectLst/>
                          <a:latin typeface="+mn-lt"/>
                        </a:rPr>
                        <a:t>14734</a:t>
                      </a:r>
                      <a:endParaRPr lang="sl-SI" sz="1200" b="0" i="0" u="none" strike="noStrike" dirty="0">
                        <a:solidFill>
                          <a:srgbClr val="000000"/>
                        </a:solidFill>
                        <a:effectLst/>
                        <a:latin typeface="+mn-lt"/>
                      </a:endParaRPr>
                    </a:p>
                  </a:txBody>
                  <a:tcPr marL="9525" marR="9525" marT="9525" marB="0" anchor="ctr"/>
                </a:tc>
                <a:tc>
                  <a:txBody>
                    <a:bodyPr/>
                    <a:lstStyle/>
                    <a:p>
                      <a:pPr algn="ctr" fontAlgn="ctr"/>
                      <a:r>
                        <a:rPr lang="sl-SI" sz="1200" u="none" strike="noStrike" dirty="0">
                          <a:effectLst/>
                          <a:latin typeface="+mn-lt"/>
                        </a:rPr>
                        <a:t>73,67%</a:t>
                      </a:r>
                      <a:endParaRPr lang="sl-SI" sz="1200" b="0" i="0" u="none" strike="noStrike" dirty="0">
                        <a:solidFill>
                          <a:srgbClr val="000000"/>
                        </a:solidFill>
                        <a:effectLst/>
                        <a:latin typeface="+mn-lt"/>
                      </a:endParaRPr>
                    </a:p>
                  </a:txBody>
                  <a:tcPr marL="9525" marR="9525" marT="9525" marB="0" anchor="ctr"/>
                </a:tc>
                <a:extLst>
                  <a:ext uri="{0D108BD9-81ED-4DB2-BD59-A6C34878D82A}">
                    <a16:rowId xmlns:a16="http://schemas.microsoft.com/office/drawing/2014/main" val="2639867496"/>
                  </a:ext>
                </a:extLst>
              </a:tr>
              <a:tr h="192113">
                <a:tc rowSpan="2">
                  <a:txBody>
                    <a:bodyPr/>
                    <a:lstStyle/>
                    <a:p>
                      <a:pPr algn="ctr" fontAlgn="ctr"/>
                      <a:r>
                        <a:rPr lang="sl-SI" sz="1200" u="none" strike="noStrike" dirty="0">
                          <a:effectLst/>
                          <a:latin typeface="+mn-lt"/>
                        </a:rPr>
                        <a:t>2022</a:t>
                      </a:r>
                      <a:endParaRPr lang="sl-SI" sz="1200" b="0" i="0" u="none" strike="noStrike" dirty="0">
                        <a:solidFill>
                          <a:srgbClr val="000000"/>
                        </a:solidFill>
                        <a:effectLst/>
                        <a:latin typeface="+mn-lt"/>
                      </a:endParaRPr>
                    </a:p>
                  </a:txBody>
                  <a:tcPr marL="9525" marR="9525" marT="9525" marB="0" anchor="ctr"/>
                </a:tc>
                <a:tc>
                  <a:txBody>
                    <a:bodyPr/>
                    <a:lstStyle/>
                    <a:p>
                      <a:pPr algn="l" fontAlgn="ctr"/>
                      <a:r>
                        <a:rPr lang="en-US" sz="1200" u="none" strike="noStrike" dirty="0">
                          <a:effectLst/>
                          <a:latin typeface="+mn-lt"/>
                        </a:rPr>
                        <a:t>a</a:t>
                      </a:r>
                      <a:r>
                        <a:rPr lang="sl-SI" sz="1200" u="none" strike="noStrike" dirty="0" err="1">
                          <a:effectLst/>
                          <a:latin typeface="+mn-lt"/>
                        </a:rPr>
                        <a:t>glomeracije</a:t>
                      </a:r>
                      <a:r>
                        <a:rPr lang="en-US" sz="1200" u="none" strike="noStrike" dirty="0">
                          <a:effectLst/>
                          <a:latin typeface="+mn-lt"/>
                        </a:rPr>
                        <a:t>, ki še </a:t>
                      </a:r>
                      <a:r>
                        <a:rPr lang="en-US" sz="1200" u="none" strike="noStrike" dirty="0" err="1">
                          <a:effectLst/>
                          <a:latin typeface="+mn-lt"/>
                        </a:rPr>
                        <a:t>niso</a:t>
                      </a:r>
                      <a:r>
                        <a:rPr lang="en-US" sz="1200" u="none" strike="noStrike" dirty="0">
                          <a:effectLst/>
                          <a:latin typeface="+mn-lt"/>
                        </a:rPr>
                        <a:t> </a:t>
                      </a:r>
                      <a:r>
                        <a:rPr lang="en-US" sz="1200" u="none" strike="noStrike" dirty="0" err="1">
                          <a:effectLst/>
                          <a:latin typeface="+mn-lt"/>
                        </a:rPr>
                        <a:t>priključene</a:t>
                      </a:r>
                      <a:endParaRPr lang="sl-SI" sz="1200" b="0" i="0" u="none" strike="noStrike" dirty="0">
                        <a:solidFill>
                          <a:srgbClr val="000000"/>
                        </a:solidFill>
                        <a:effectLst/>
                        <a:latin typeface="+mn-lt"/>
                      </a:endParaRPr>
                    </a:p>
                  </a:txBody>
                  <a:tcPr marL="9525" marR="9525" marT="9525" marB="0" anchor="ctr"/>
                </a:tc>
                <a:tc>
                  <a:txBody>
                    <a:bodyPr/>
                    <a:lstStyle/>
                    <a:p>
                      <a:pPr algn="ctr" fontAlgn="ctr"/>
                      <a:r>
                        <a:rPr lang="sl-SI" sz="1200" u="none" strike="noStrike">
                          <a:effectLst/>
                          <a:latin typeface="+mn-lt"/>
                        </a:rPr>
                        <a:t>500</a:t>
                      </a:r>
                      <a:endParaRPr lang="sl-SI" sz="1200" b="0" i="0" u="none" strike="noStrike">
                        <a:solidFill>
                          <a:srgbClr val="000000"/>
                        </a:solidFill>
                        <a:effectLst/>
                        <a:latin typeface="+mn-lt"/>
                      </a:endParaRPr>
                    </a:p>
                  </a:txBody>
                  <a:tcPr marL="9525" marR="9525" marT="9525" marB="0" anchor="ctr"/>
                </a:tc>
                <a:tc>
                  <a:txBody>
                    <a:bodyPr/>
                    <a:lstStyle/>
                    <a:p>
                      <a:pPr algn="ctr" fontAlgn="ctr"/>
                      <a:r>
                        <a:rPr lang="sl-SI" sz="1200" u="none" strike="noStrike" dirty="0">
                          <a:effectLst/>
                          <a:latin typeface="+mn-lt"/>
                        </a:rPr>
                        <a:t>15234</a:t>
                      </a:r>
                      <a:endParaRPr lang="sl-SI" sz="1200" b="0" i="0" u="none" strike="noStrike" dirty="0">
                        <a:solidFill>
                          <a:srgbClr val="000000"/>
                        </a:solidFill>
                        <a:effectLst/>
                        <a:latin typeface="+mn-lt"/>
                      </a:endParaRPr>
                    </a:p>
                  </a:txBody>
                  <a:tcPr marL="9525" marR="9525" marT="9525" marB="0" anchor="ctr"/>
                </a:tc>
                <a:tc>
                  <a:txBody>
                    <a:bodyPr/>
                    <a:lstStyle/>
                    <a:p>
                      <a:pPr algn="ctr" fontAlgn="ctr"/>
                      <a:r>
                        <a:rPr lang="sl-SI" sz="1200" u="none" strike="noStrike">
                          <a:effectLst/>
                          <a:latin typeface="+mn-lt"/>
                        </a:rPr>
                        <a:t>76,17%</a:t>
                      </a:r>
                      <a:endParaRPr lang="sl-SI" sz="1200" b="0" i="0" u="none" strike="noStrike">
                        <a:solidFill>
                          <a:srgbClr val="000000"/>
                        </a:solidFill>
                        <a:effectLst/>
                        <a:latin typeface="+mn-lt"/>
                      </a:endParaRPr>
                    </a:p>
                  </a:txBody>
                  <a:tcPr marL="9525" marR="9525" marT="9525" marB="0" anchor="ctr"/>
                </a:tc>
                <a:extLst>
                  <a:ext uri="{0D108BD9-81ED-4DB2-BD59-A6C34878D82A}">
                    <a16:rowId xmlns:a16="http://schemas.microsoft.com/office/drawing/2014/main" val="3954130145"/>
                  </a:ext>
                </a:extLst>
              </a:tr>
              <a:tr h="192113">
                <a:tc vMerge="1">
                  <a:txBody>
                    <a:bodyPr/>
                    <a:lstStyle/>
                    <a:p>
                      <a:endParaRPr lang="sl-SI"/>
                    </a:p>
                  </a:txBody>
                  <a:tcPr/>
                </a:tc>
                <a:tc>
                  <a:txBody>
                    <a:bodyPr/>
                    <a:lstStyle/>
                    <a:p>
                      <a:pPr algn="l" fontAlgn="ctr"/>
                      <a:r>
                        <a:rPr lang="en-US" sz="1200" u="none" strike="noStrike" dirty="0" err="1">
                          <a:effectLst/>
                          <a:latin typeface="+mn-lt"/>
                        </a:rPr>
                        <a:t>ocenjeni</a:t>
                      </a:r>
                      <a:r>
                        <a:rPr lang="en-US" sz="1200" u="none" strike="noStrike" dirty="0">
                          <a:effectLst/>
                          <a:latin typeface="+mn-lt"/>
                        </a:rPr>
                        <a:t> </a:t>
                      </a:r>
                      <a:r>
                        <a:rPr lang="sl-SI" sz="1200" u="none" strike="noStrike" dirty="0">
                          <a:effectLst/>
                          <a:latin typeface="+mn-lt"/>
                        </a:rPr>
                        <a:t>prirast</a:t>
                      </a:r>
                      <a:endParaRPr lang="sl-SI" sz="1200" b="0" i="0" u="none" strike="noStrike" dirty="0">
                        <a:solidFill>
                          <a:srgbClr val="000000"/>
                        </a:solidFill>
                        <a:effectLst/>
                        <a:latin typeface="+mn-lt"/>
                      </a:endParaRPr>
                    </a:p>
                  </a:txBody>
                  <a:tcPr marL="9525" marR="9525" marT="9525" marB="0" anchor="ctr"/>
                </a:tc>
                <a:tc>
                  <a:txBody>
                    <a:bodyPr/>
                    <a:lstStyle/>
                    <a:p>
                      <a:pPr algn="ctr" fontAlgn="ctr"/>
                      <a:r>
                        <a:rPr lang="sl-SI" sz="1200" u="none" strike="noStrike" dirty="0">
                          <a:effectLst/>
                          <a:latin typeface="+mn-lt"/>
                        </a:rPr>
                        <a:t>200</a:t>
                      </a:r>
                      <a:endParaRPr lang="sl-SI" sz="1200" b="0" i="0" u="none" strike="noStrike" dirty="0">
                        <a:solidFill>
                          <a:srgbClr val="000000"/>
                        </a:solidFill>
                        <a:effectLst/>
                        <a:latin typeface="+mn-lt"/>
                      </a:endParaRPr>
                    </a:p>
                  </a:txBody>
                  <a:tcPr marL="9525" marR="9525" marT="9525" marB="0" anchor="ctr"/>
                </a:tc>
                <a:tc>
                  <a:txBody>
                    <a:bodyPr/>
                    <a:lstStyle/>
                    <a:p>
                      <a:pPr algn="ctr" fontAlgn="ctr"/>
                      <a:r>
                        <a:rPr lang="sl-SI" sz="1200" u="none" strike="noStrike">
                          <a:effectLst/>
                          <a:latin typeface="+mn-lt"/>
                        </a:rPr>
                        <a:t>15434</a:t>
                      </a:r>
                      <a:endParaRPr lang="sl-SI" sz="1200" b="0" i="0" u="none" strike="noStrike">
                        <a:solidFill>
                          <a:srgbClr val="000000"/>
                        </a:solidFill>
                        <a:effectLst/>
                        <a:latin typeface="+mn-lt"/>
                      </a:endParaRPr>
                    </a:p>
                  </a:txBody>
                  <a:tcPr marL="9525" marR="9525" marT="9525" marB="0" anchor="ctr"/>
                </a:tc>
                <a:tc>
                  <a:txBody>
                    <a:bodyPr/>
                    <a:lstStyle/>
                    <a:p>
                      <a:pPr algn="ctr" fontAlgn="ctr"/>
                      <a:r>
                        <a:rPr lang="sl-SI" sz="1200" u="none" strike="noStrike">
                          <a:effectLst/>
                          <a:latin typeface="+mn-lt"/>
                        </a:rPr>
                        <a:t>77,17%</a:t>
                      </a:r>
                      <a:endParaRPr lang="sl-SI" sz="1200" b="0" i="0" u="none" strike="noStrike">
                        <a:solidFill>
                          <a:srgbClr val="000000"/>
                        </a:solidFill>
                        <a:effectLst/>
                        <a:latin typeface="+mn-lt"/>
                      </a:endParaRPr>
                    </a:p>
                  </a:txBody>
                  <a:tcPr marL="9525" marR="9525" marT="9525" marB="0" anchor="ctr"/>
                </a:tc>
                <a:extLst>
                  <a:ext uri="{0D108BD9-81ED-4DB2-BD59-A6C34878D82A}">
                    <a16:rowId xmlns:a16="http://schemas.microsoft.com/office/drawing/2014/main" val="2174515806"/>
                  </a:ext>
                </a:extLst>
              </a:tr>
              <a:tr h="192113">
                <a:tc rowSpan="2">
                  <a:txBody>
                    <a:bodyPr/>
                    <a:lstStyle/>
                    <a:p>
                      <a:pPr algn="ctr" fontAlgn="ctr"/>
                      <a:r>
                        <a:rPr lang="sl-SI" sz="1200" u="none" strike="noStrike">
                          <a:effectLst/>
                          <a:latin typeface="+mn-lt"/>
                        </a:rPr>
                        <a:t>2023</a:t>
                      </a:r>
                      <a:endParaRPr lang="sl-SI" sz="1200" b="0" i="0" u="none" strike="noStrike">
                        <a:solidFill>
                          <a:srgbClr val="000000"/>
                        </a:solidFill>
                        <a:effectLst/>
                        <a:latin typeface="+mn-lt"/>
                      </a:endParaRPr>
                    </a:p>
                  </a:txBody>
                  <a:tcPr marL="9525" marR="9525" marT="9525" marB="0" anchor="ct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1200" u="none" strike="noStrike" dirty="0">
                          <a:effectLst/>
                          <a:latin typeface="+mn-lt"/>
                        </a:rPr>
                        <a:t>a</a:t>
                      </a:r>
                      <a:r>
                        <a:rPr lang="sl-SI" sz="1200" u="none" strike="noStrike" dirty="0" err="1">
                          <a:effectLst/>
                          <a:latin typeface="+mn-lt"/>
                        </a:rPr>
                        <a:t>glomeracije</a:t>
                      </a:r>
                      <a:r>
                        <a:rPr lang="en-US" sz="1200" u="none" strike="noStrike" dirty="0">
                          <a:effectLst/>
                          <a:latin typeface="+mn-lt"/>
                        </a:rPr>
                        <a:t>, ki še </a:t>
                      </a:r>
                      <a:r>
                        <a:rPr lang="en-US" sz="1200" u="none" strike="noStrike" dirty="0" err="1">
                          <a:effectLst/>
                          <a:latin typeface="+mn-lt"/>
                        </a:rPr>
                        <a:t>niso</a:t>
                      </a:r>
                      <a:r>
                        <a:rPr lang="en-US" sz="1200" u="none" strike="noStrike" dirty="0">
                          <a:effectLst/>
                          <a:latin typeface="+mn-lt"/>
                        </a:rPr>
                        <a:t> </a:t>
                      </a:r>
                      <a:r>
                        <a:rPr lang="en-US" sz="1200" u="none" strike="noStrike" dirty="0" err="1">
                          <a:effectLst/>
                          <a:latin typeface="+mn-lt"/>
                        </a:rPr>
                        <a:t>priključene</a:t>
                      </a:r>
                      <a:endParaRPr lang="sl-SI" sz="1200" b="0" i="0" u="none" strike="noStrike" dirty="0">
                        <a:solidFill>
                          <a:srgbClr val="000000"/>
                        </a:solidFill>
                        <a:effectLst/>
                        <a:latin typeface="+mn-lt"/>
                      </a:endParaRPr>
                    </a:p>
                  </a:txBody>
                  <a:tcPr marL="9525" marR="9525" marT="9525" marB="0" anchor="ctr"/>
                </a:tc>
                <a:tc>
                  <a:txBody>
                    <a:bodyPr/>
                    <a:lstStyle/>
                    <a:p>
                      <a:pPr algn="ctr" fontAlgn="ctr"/>
                      <a:r>
                        <a:rPr lang="sl-SI" sz="1200" u="none" strike="noStrike">
                          <a:effectLst/>
                          <a:latin typeface="+mn-lt"/>
                        </a:rPr>
                        <a:t>0</a:t>
                      </a:r>
                      <a:endParaRPr lang="sl-SI" sz="1200" b="0" i="0" u="none" strike="noStrike">
                        <a:solidFill>
                          <a:srgbClr val="000000"/>
                        </a:solidFill>
                        <a:effectLst/>
                        <a:latin typeface="+mn-lt"/>
                      </a:endParaRPr>
                    </a:p>
                  </a:txBody>
                  <a:tcPr marL="9525" marR="9525" marT="9525" marB="0" anchor="ctr"/>
                </a:tc>
                <a:tc>
                  <a:txBody>
                    <a:bodyPr/>
                    <a:lstStyle/>
                    <a:p>
                      <a:pPr algn="ctr" fontAlgn="ctr"/>
                      <a:r>
                        <a:rPr lang="sl-SI" sz="1200" u="none" strike="noStrike">
                          <a:effectLst/>
                          <a:latin typeface="+mn-lt"/>
                        </a:rPr>
                        <a:t>15434</a:t>
                      </a:r>
                      <a:endParaRPr lang="sl-SI" sz="1200" b="0" i="0" u="none" strike="noStrike">
                        <a:solidFill>
                          <a:srgbClr val="000000"/>
                        </a:solidFill>
                        <a:effectLst/>
                        <a:latin typeface="+mn-lt"/>
                      </a:endParaRPr>
                    </a:p>
                  </a:txBody>
                  <a:tcPr marL="9525" marR="9525" marT="9525" marB="0" anchor="ctr"/>
                </a:tc>
                <a:tc>
                  <a:txBody>
                    <a:bodyPr/>
                    <a:lstStyle/>
                    <a:p>
                      <a:pPr algn="ctr" fontAlgn="ctr"/>
                      <a:r>
                        <a:rPr lang="sl-SI" sz="1200" u="none" strike="noStrike">
                          <a:effectLst/>
                          <a:latin typeface="+mn-lt"/>
                        </a:rPr>
                        <a:t>77,17%</a:t>
                      </a:r>
                      <a:endParaRPr lang="sl-SI" sz="1200" b="0" i="0" u="none" strike="noStrike">
                        <a:solidFill>
                          <a:srgbClr val="000000"/>
                        </a:solidFill>
                        <a:effectLst/>
                        <a:latin typeface="+mn-lt"/>
                      </a:endParaRPr>
                    </a:p>
                  </a:txBody>
                  <a:tcPr marL="9525" marR="9525" marT="9525" marB="0" anchor="ctr"/>
                </a:tc>
                <a:extLst>
                  <a:ext uri="{0D108BD9-81ED-4DB2-BD59-A6C34878D82A}">
                    <a16:rowId xmlns:a16="http://schemas.microsoft.com/office/drawing/2014/main" val="3542604360"/>
                  </a:ext>
                </a:extLst>
              </a:tr>
              <a:tr h="192113">
                <a:tc vMerge="1">
                  <a:txBody>
                    <a:bodyPr/>
                    <a:lstStyle/>
                    <a:p>
                      <a:endParaRPr lang="sl-SI"/>
                    </a:p>
                  </a:txBody>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1200" u="none" strike="noStrike" dirty="0" err="1">
                          <a:effectLst/>
                          <a:latin typeface="+mn-lt"/>
                        </a:rPr>
                        <a:t>ocenjeni</a:t>
                      </a:r>
                      <a:r>
                        <a:rPr lang="en-US" sz="1200" u="none" strike="noStrike" dirty="0">
                          <a:effectLst/>
                          <a:latin typeface="+mn-lt"/>
                        </a:rPr>
                        <a:t> </a:t>
                      </a:r>
                      <a:r>
                        <a:rPr lang="sl-SI" sz="1200" u="none" strike="noStrike" dirty="0">
                          <a:effectLst/>
                          <a:latin typeface="+mn-lt"/>
                        </a:rPr>
                        <a:t>prirast</a:t>
                      </a:r>
                      <a:endParaRPr lang="sl-SI" sz="1200" b="0" i="0" u="none" strike="noStrike" dirty="0">
                        <a:solidFill>
                          <a:srgbClr val="000000"/>
                        </a:solidFill>
                        <a:effectLst/>
                        <a:latin typeface="+mn-lt"/>
                      </a:endParaRPr>
                    </a:p>
                  </a:txBody>
                  <a:tcPr marL="9525" marR="9525" marT="9525" marB="0" anchor="ctr"/>
                </a:tc>
                <a:tc>
                  <a:txBody>
                    <a:bodyPr/>
                    <a:lstStyle/>
                    <a:p>
                      <a:pPr algn="ctr" fontAlgn="ctr"/>
                      <a:r>
                        <a:rPr lang="sl-SI" sz="1200" u="none" strike="noStrike">
                          <a:effectLst/>
                          <a:latin typeface="+mn-lt"/>
                        </a:rPr>
                        <a:t>200</a:t>
                      </a:r>
                      <a:endParaRPr lang="sl-SI" sz="1200" b="0" i="0" u="none" strike="noStrike">
                        <a:solidFill>
                          <a:srgbClr val="000000"/>
                        </a:solidFill>
                        <a:effectLst/>
                        <a:latin typeface="+mn-lt"/>
                      </a:endParaRPr>
                    </a:p>
                  </a:txBody>
                  <a:tcPr marL="9525" marR="9525" marT="9525" marB="0" anchor="ctr"/>
                </a:tc>
                <a:tc>
                  <a:txBody>
                    <a:bodyPr/>
                    <a:lstStyle/>
                    <a:p>
                      <a:pPr algn="ctr" fontAlgn="ctr"/>
                      <a:r>
                        <a:rPr lang="sl-SI" sz="1200" u="none" strike="noStrike" dirty="0">
                          <a:effectLst/>
                          <a:latin typeface="+mn-lt"/>
                        </a:rPr>
                        <a:t>15634</a:t>
                      </a:r>
                      <a:endParaRPr lang="sl-SI" sz="1200" b="0" i="0" u="none" strike="noStrike" dirty="0">
                        <a:solidFill>
                          <a:srgbClr val="000000"/>
                        </a:solidFill>
                        <a:effectLst/>
                        <a:latin typeface="+mn-lt"/>
                      </a:endParaRPr>
                    </a:p>
                  </a:txBody>
                  <a:tcPr marL="9525" marR="9525" marT="9525" marB="0" anchor="ctr"/>
                </a:tc>
                <a:tc>
                  <a:txBody>
                    <a:bodyPr/>
                    <a:lstStyle/>
                    <a:p>
                      <a:pPr algn="ctr" fontAlgn="ctr"/>
                      <a:r>
                        <a:rPr lang="sl-SI" sz="1200" u="none" strike="noStrike">
                          <a:effectLst/>
                          <a:latin typeface="+mn-lt"/>
                        </a:rPr>
                        <a:t>78,17%</a:t>
                      </a:r>
                      <a:endParaRPr lang="sl-SI" sz="1200" b="0" i="0" u="none" strike="noStrike">
                        <a:solidFill>
                          <a:srgbClr val="000000"/>
                        </a:solidFill>
                        <a:effectLst/>
                        <a:latin typeface="+mn-lt"/>
                      </a:endParaRPr>
                    </a:p>
                  </a:txBody>
                  <a:tcPr marL="9525" marR="9525" marT="9525" marB="0" anchor="ctr"/>
                </a:tc>
                <a:extLst>
                  <a:ext uri="{0D108BD9-81ED-4DB2-BD59-A6C34878D82A}">
                    <a16:rowId xmlns:a16="http://schemas.microsoft.com/office/drawing/2014/main" val="1750884961"/>
                  </a:ext>
                </a:extLst>
              </a:tr>
              <a:tr h="192113">
                <a:tc rowSpan="2">
                  <a:txBody>
                    <a:bodyPr/>
                    <a:lstStyle/>
                    <a:p>
                      <a:pPr algn="ctr" fontAlgn="ctr"/>
                      <a:r>
                        <a:rPr lang="sl-SI" sz="1200" u="none" strike="noStrike">
                          <a:effectLst/>
                          <a:latin typeface="+mn-lt"/>
                        </a:rPr>
                        <a:t>2024</a:t>
                      </a:r>
                      <a:endParaRPr lang="sl-SI" sz="1200" b="0" i="0" u="none" strike="noStrike">
                        <a:solidFill>
                          <a:srgbClr val="000000"/>
                        </a:solidFill>
                        <a:effectLst/>
                        <a:latin typeface="+mn-lt"/>
                      </a:endParaRPr>
                    </a:p>
                  </a:txBody>
                  <a:tcPr marL="9525" marR="9525" marT="9525" marB="0" anchor="ct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1200" u="none" strike="noStrike" dirty="0">
                          <a:effectLst/>
                          <a:latin typeface="+mn-lt"/>
                        </a:rPr>
                        <a:t>a</a:t>
                      </a:r>
                      <a:r>
                        <a:rPr lang="sl-SI" sz="1200" u="none" strike="noStrike" dirty="0" err="1">
                          <a:effectLst/>
                          <a:latin typeface="+mn-lt"/>
                        </a:rPr>
                        <a:t>glomeracije</a:t>
                      </a:r>
                      <a:r>
                        <a:rPr lang="en-US" sz="1200" u="none" strike="noStrike" dirty="0">
                          <a:effectLst/>
                          <a:latin typeface="+mn-lt"/>
                        </a:rPr>
                        <a:t>, ki še </a:t>
                      </a:r>
                      <a:r>
                        <a:rPr lang="en-US" sz="1200" u="none" strike="noStrike" dirty="0" err="1">
                          <a:effectLst/>
                          <a:latin typeface="+mn-lt"/>
                        </a:rPr>
                        <a:t>niso</a:t>
                      </a:r>
                      <a:r>
                        <a:rPr lang="en-US" sz="1200" u="none" strike="noStrike" dirty="0">
                          <a:effectLst/>
                          <a:latin typeface="+mn-lt"/>
                        </a:rPr>
                        <a:t> </a:t>
                      </a:r>
                      <a:r>
                        <a:rPr lang="en-US" sz="1200" u="none" strike="noStrike" dirty="0" err="1">
                          <a:effectLst/>
                          <a:latin typeface="+mn-lt"/>
                        </a:rPr>
                        <a:t>priključene</a:t>
                      </a:r>
                      <a:endParaRPr lang="sl-SI" sz="1200" b="0" i="0" u="none" strike="noStrike" dirty="0">
                        <a:solidFill>
                          <a:srgbClr val="000000"/>
                        </a:solidFill>
                        <a:effectLst/>
                        <a:latin typeface="+mn-lt"/>
                      </a:endParaRPr>
                    </a:p>
                  </a:txBody>
                  <a:tcPr marL="9525" marR="9525" marT="9525" marB="0" anchor="ctr"/>
                </a:tc>
                <a:tc>
                  <a:txBody>
                    <a:bodyPr/>
                    <a:lstStyle/>
                    <a:p>
                      <a:pPr algn="ctr" fontAlgn="ctr"/>
                      <a:r>
                        <a:rPr lang="sl-SI" sz="1200" u="none" strike="noStrike">
                          <a:effectLst/>
                          <a:latin typeface="+mn-lt"/>
                        </a:rPr>
                        <a:t>1106</a:t>
                      </a:r>
                      <a:endParaRPr lang="sl-SI" sz="1200" b="0" i="0" u="none" strike="noStrike">
                        <a:solidFill>
                          <a:srgbClr val="000000"/>
                        </a:solidFill>
                        <a:effectLst/>
                        <a:latin typeface="+mn-lt"/>
                      </a:endParaRPr>
                    </a:p>
                  </a:txBody>
                  <a:tcPr marL="9525" marR="9525" marT="9525" marB="0" anchor="ctr"/>
                </a:tc>
                <a:tc>
                  <a:txBody>
                    <a:bodyPr/>
                    <a:lstStyle/>
                    <a:p>
                      <a:pPr algn="ctr" fontAlgn="ctr"/>
                      <a:r>
                        <a:rPr lang="sl-SI" sz="1200" u="none" strike="noStrike">
                          <a:effectLst/>
                          <a:latin typeface="+mn-lt"/>
                        </a:rPr>
                        <a:t>16740</a:t>
                      </a:r>
                      <a:endParaRPr lang="sl-SI" sz="1200" b="0" i="0" u="none" strike="noStrike">
                        <a:solidFill>
                          <a:srgbClr val="000000"/>
                        </a:solidFill>
                        <a:effectLst/>
                        <a:latin typeface="+mn-lt"/>
                      </a:endParaRPr>
                    </a:p>
                  </a:txBody>
                  <a:tcPr marL="9525" marR="9525" marT="9525" marB="0" anchor="ctr"/>
                </a:tc>
                <a:tc>
                  <a:txBody>
                    <a:bodyPr/>
                    <a:lstStyle/>
                    <a:p>
                      <a:pPr algn="ctr" fontAlgn="ctr"/>
                      <a:r>
                        <a:rPr lang="sl-SI" sz="1200" u="none" strike="noStrike">
                          <a:effectLst/>
                          <a:latin typeface="+mn-lt"/>
                        </a:rPr>
                        <a:t>83,70%</a:t>
                      </a:r>
                      <a:endParaRPr lang="sl-SI" sz="1200" b="0" i="0" u="none" strike="noStrike">
                        <a:solidFill>
                          <a:srgbClr val="000000"/>
                        </a:solidFill>
                        <a:effectLst/>
                        <a:latin typeface="+mn-lt"/>
                      </a:endParaRPr>
                    </a:p>
                  </a:txBody>
                  <a:tcPr marL="9525" marR="9525" marT="9525" marB="0" anchor="ctr"/>
                </a:tc>
                <a:extLst>
                  <a:ext uri="{0D108BD9-81ED-4DB2-BD59-A6C34878D82A}">
                    <a16:rowId xmlns:a16="http://schemas.microsoft.com/office/drawing/2014/main" val="29022433"/>
                  </a:ext>
                </a:extLst>
              </a:tr>
              <a:tr h="192113">
                <a:tc vMerge="1">
                  <a:txBody>
                    <a:bodyPr/>
                    <a:lstStyle/>
                    <a:p>
                      <a:endParaRPr lang="sl-SI"/>
                    </a:p>
                  </a:txBody>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1200" u="none" strike="noStrike" dirty="0" err="1">
                          <a:effectLst/>
                          <a:latin typeface="+mn-lt"/>
                        </a:rPr>
                        <a:t>ocenjeni</a:t>
                      </a:r>
                      <a:r>
                        <a:rPr lang="en-US" sz="1200" u="none" strike="noStrike" dirty="0">
                          <a:effectLst/>
                          <a:latin typeface="+mn-lt"/>
                        </a:rPr>
                        <a:t> </a:t>
                      </a:r>
                      <a:r>
                        <a:rPr lang="sl-SI" sz="1200" u="none" strike="noStrike" dirty="0">
                          <a:effectLst/>
                          <a:latin typeface="+mn-lt"/>
                        </a:rPr>
                        <a:t>prirast</a:t>
                      </a:r>
                      <a:endParaRPr lang="sl-SI" sz="1200" b="0" i="0" u="none" strike="noStrike" dirty="0">
                        <a:solidFill>
                          <a:srgbClr val="000000"/>
                        </a:solidFill>
                        <a:effectLst/>
                        <a:latin typeface="+mn-lt"/>
                      </a:endParaRPr>
                    </a:p>
                  </a:txBody>
                  <a:tcPr marL="9525" marR="9525" marT="9525" marB="0" anchor="ctr"/>
                </a:tc>
                <a:tc>
                  <a:txBody>
                    <a:bodyPr/>
                    <a:lstStyle/>
                    <a:p>
                      <a:pPr algn="ctr" fontAlgn="ctr"/>
                      <a:r>
                        <a:rPr lang="sl-SI" sz="1200" u="none" strike="noStrike">
                          <a:effectLst/>
                          <a:latin typeface="+mn-lt"/>
                        </a:rPr>
                        <a:t>200</a:t>
                      </a:r>
                      <a:endParaRPr lang="sl-SI" sz="1200" b="0" i="0" u="none" strike="noStrike">
                        <a:solidFill>
                          <a:srgbClr val="000000"/>
                        </a:solidFill>
                        <a:effectLst/>
                        <a:latin typeface="+mn-lt"/>
                      </a:endParaRPr>
                    </a:p>
                  </a:txBody>
                  <a:tcPr marL="9525" marR="9525" marT="9525" marB="0" anchor="ctr"/>
                </a:tc>
                <a:tc>
                  <a:txBody>
                    <a:bodyPr/>
                    <a:lstStyle/>
                    <a:p>
                      <a:pPr algn="ctr" fontAlgn="ctr"/>
                      <a:r>
                        <a:rPr lang="sl-SI" sz="1200" u="none" strike="noStrike">
                          <a:effectLst/>
                          <a:latin typeface="+mn-lt"/>
                        </a:rPr>
                        <a:t>16940</a:t>
                      </a:r>
                      <a:endParaRPr lang="sl-SI" sz="1200" b="0" i="0" u="none" strike="noStrike">
                        <a:solidFill>
                          <a:srgbClr val="000000"/>
                        </a:solidFill>
                        <a:effectLst/>
                        <a:latin typeface="+mn-lt"/>
                      </a:endParaRPr>
                    </a:p>
                  </a:txBody>
                  <a:tcPr marL="9525" marR="9525" marT="9525" marB="0" anchor="ctr"/>
                </a:tc>
                <a:tc>
                  <a:txBody>
                    <a:bodyPr/>
                    <a:lstStyle/>
                    <a:p>
                      <a:pPr algn="ctr" fontAlgn="ctr"/>
                      <a:r>
                        <a:rPr lang="sl-SI" sz="1200" u="none" strike="noStrike" dirty="0">
                          <a:effectLst/>
                          <a:latin typeface="+mn-lt"/>
                        </a:rPr>
                        <a:t>84,70%</a:t>
                      </a:r>
                      <a:endParaRPr lang="sl-SI" sz="1200" b="0" i="0" u="none" strike="noStrike" dirty="0">
                        <a:solidFill>
                          <a:srgbClr val="000000"/>
                        </a:solidFill>
                        <a:effectLst/>
                        <a:latin typeface="+mn-lt"/>
                      </a:endParaRPr>
                    </a:p>
                  </a:txBody>
                  <a:tcPr marL="9525" marR="9525" marT="9525" marB="0" anchor="ctr"/>
                </a:tc>
                <a:extLst>
                  <a:ext uri="{0D108BD9-81ED-4DB2-BD59-A6C34878D82A}">
                    <a16:rowId xmlns:a16="http://schemas.microsoft.com/office/drawing/2014/main" val="3266755851"/>
                  </a:ext>
                </a:extLst>
              </a:tr>
              <a:tr h="192113">
                <a:tc rowSpan="2">
                  <a:txBody>
                    <a:bodyPr/>
                    <a:lstStyle/>
                    <a:p>
                      <a:pPr algn="ctr" fontAlgn="ctr"/>
                      <a:r>
                        <a:rPr lang="sl-SI" sz="1200" u="none" strike="noStrike" dirty="0">
                          <a:effectLst/>
                          <a:latin typeface="+mn-lt"/>
                        </a:rPr>
                        <a:t>2025</a:t>
                      </a:r>
                      <a:endParaRPr lang="sl-SI" sz="1200" b="0" i="0" u="none" strike="noStrike" dirty="0">
                        <a:solidFill>
                          <a:srgbClr val="000000"/>
                        </a:solidFill>
                        <a:effectLst/>
                        <a:latin typeface="+mn-lt"/>
                      </a:endParaRPr>
                    </a:p>
                  </a:txBody>
                  <a:tcPr marL="9525" marR="9525" marT="9525" marB="0" anchor="ct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1200" u="none" strike="noStrike" dirty="0">
                          <a:effectLst/>
                          <a:latin typeface="+mn-lt"/>
                        </a:rPr>
                        <a:t>a</a:t>
                      </a:r>
                      <a:r>
                        <a:rPr lang="sl-SI" sz="1200" u="none" strike="noStrike" dirty="0" err="1">
                          <a:effectLst/>
                          <a:latin typeface="+mn-lt"/>
                        </a:rPr>
                        <a:t>glomeracije</a:t>
                      </a:r>
                      <a:r>
                        <a:rPr lang="en-US" sz="1200" u="none" strike="noStrike" dirty="0">
                          <a:effectLst/>
                          <a:latin typeface="+mn-lt"/>
                        </a:rPr>
                        <a:t>, ki še </a:t>
                      </a:r>
                      <a:r>
                        <a:rPr lang="en-US" sz="1200" u="none" strike="noStrike" dirty="0" err="1">
                          <a:effectLst/>
                          <a:latin typeface="+mn-lt"/>
                        </a:rPr>
                        <a:t>niso</a:t>
                      </a:r>
                      <a:r>
                        <a:rPr lang="en-US" sz="1200" u="none" strike="noStrike" dirty="0">
                          <a:effectLst/>
                          <a:latin typeface="+mn-lt"/>
                        </a:rPr>
                        <a:t> </a:t>
                      </a:r>
                      <a:r>
                        <a:rPr lang="en-US" sz="1200" u="none" strike="noStrike" dirty="0" err="1">
                          <a:effectLst/>
                          <a:latin typeface="+mn-lt"/>
                        </a:rPr>
                        <a:t>priključene</a:t>
                      </a:r>
                      <a:endParaRPr lang="sl-SI" sz="1200" b="0" i="0" u="none" strike="noStrike" dirty="0">
                        <a:solidFill>
                          <a:srgbClr val="000000"/>
                        </a:solidFill>
                        <a:effectLst/>
                        <a:latin typeface="+mn-lt"/>
                      </a:endParaRPr>
                    </a:p>
                  </a:txBody>
                  <a:tcPr marL="9525" marR="9525" marT="9525" marB="0" anchor="ctr"/>
                </a:tc>
                <a:tc>
                  <a:txBody>
                    <a:bodyPr/>
                    <a:lstStyle/>
                    <a:p>
                      <a:pPr algn="ctr" fontAlgn="ctr"/>
                      <a:r>
                        <a:rPr lang="sl-SI" sz="1200" u="none" strike="noStrike">
                          <a:effectLst/>
                          <a:latin typeface="+mn-lt"/>
                        </a:rPr>
                        <a:t>1565</a:t>
                      </a:r>
                      <a:endParaRPr lang="sl-SI" sz="1200" b="0" i="0" u="none" strike="noStrike">
                        <a:solidFill>
                          <a:srgbClr val="000000"/>
                        </a:solidFill>
                        <a:effectLst/>
                        <a:latin typeface="+mn-lt"/>
                      </a:endParaRPr>
                    </a:p>
                  </a:txBody>
                  <a:tcPr marL="9525" marR="9525" marT="9525" marB="0" anchor="ctr"/>
                </a:tc>
                <a:tc>
                  <a:txBody>
                    <a:bodyPr/>
                    <a:lstStyle/>
                    <a:p>
                      <a:pPr algn="ctr" fontAlgn="ctr"/>
                      <a:r>
                        <a:rPr lang="sl-SI" sz="1200" u="none" strike="noStrike" dirty="0">
                          <a:effectLst/>
                          <a:latin typeface="+mn-lt"/>
                        </a:rPr>
                        <a:t>18505</a:t>
                      </a:r>
                      <a:endParaRPr lang="sl-SI" sz="1200" b="0" i="0" u="none" strike="noStrike" dirty="0">
                        <a:solidFill>
                          <a:srgbClr val="000000"/>
                        </a:solidFill>
                        <a:effectLst/>
                        <a:latin typeface="+mn-lt"/>
                      </a:endParaRPr>
                    </a:p>
                  </a:txBody>
                  <a:tcPr marL="9525" marR="9525" marT="9525" marB="0" anchor="ctr"/>
                </a:tc>
                <a:tc>
                  <a:txBody>
                    <a:bodyPr/>
                    <a:lstStyle/>
                    <a:p>
                      <a:pPr algn="ctr" fontAlgn="ctr"/>
                      <a:r>
                        <a:rPr lang="sl-SI" sz="1200" u="none" strike="noStrike">
                          <a:effectLst/>
                          <a:latin typeface="+mn-lt"/>
                        </a:rPr>
                        <a:t>92,53%</a:t>
                      </a:r>
                      <a:endParaRPr lang="sl-SI" sz="1200" b="0" i="0" u="none" strike="noStrike">
                        <a:solidFill>
                          <a:srgbClr val="000000"/>
                        </a:solidFill>
                        <a:effectLst/>
                        <a:latin typeface="+mn-lt"/>
                      </a:endParaRPr>
                    </a:p>
                  </a:txBody>
                  <a:tcPr marL="9525" marR="9525" marT="9525" marB="0" anchor="ctr"/>
                </a:tc>
                <a:extLst>
                  <a:ext uri="{0D108BD9-81ED-4DB2-BD59-A6C34878D82A}">
                    <a16:rowId xmlns:a16="http://schemas.microsoft.com/office/drawing/2014/main" val="3451307075"/>
                  </a:ext>
                </a:extLst>
              </a:tr>
              <a:tr h="192113">
                <a:tc vMerge="1">
                  <a:txBody>
                    <a:bodyPr/>
                    <a:lstStyle/>
                    <a:p>
                      <a:endParaRPr lang="sl-SI"/>
                    </a:p>
                  </a:txBody>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1200" u="none" strike="noStrike" dirty="0" err="1">
                          <a:effectLst/>
                          <a:latin typeface="+mn-lt"/>
                        </a:rPr>
                        <a:t>ocenjeni</a:t>
                      </a:r>
                      <a:r>
                        <a:rPr lang="en-US" sz="1200" u="none" strike="noStrike" dirty="0">
                          <a:effectLst/>
                          <a:latin typeface="+mn-lt"/>
                        </a:rPr>
                        <a:t> </a:t>
                      </a:r>
                      <a:r>
                        <a:rPr lang="sl-SI" sz="1200" u="none" strike="noStrike" dirty="0">
                          <a:effectLst/>
                          <a:latin typeface="+mn-lt"/>
                        </a:rPr>
                        <a:t>prirast</a:t>
                      </a:r>
                      <a:endParaRPr lang="sl-SI" sz="1200" b="0" i="0" u="none" strike="noStrike" dirty="0">
                        <a:solidFill>
                          <a:srgbClr val="000000"/>
                        </a:solidFill>
                        <a:effectLst/>
                        <a:latin typeface="+mn-lt"/>
                      </a:endParaRPr>
                    </a:p>
                  </a:txBody>
                  <a:tcPr marL="9525" marR="9525" marT="9525" marB="0" anchor="ctr"/>
                </a:tc>
                <a:tc>
                  <a:txBody>
                    <a:bodyPr/>
                    <a:lstStyle/>
                    <a:p>
                      <a:pPr algn="ctr" fontAlgn="ctr"/>
                      <a:r>
                        <a:rPr lang="sl-SI" sz="1200" u="none" strike="noStrike" dirty="0">
                          <a:effectLst/>
                          <a:latin typeface="+mn-lt"/>
                        </a:rPr>
                        <a:t>200</a:t>
                      </a:r>
                      <a:endParaRPr lang="sl-SI" sz="1200" b="0" i="0" u="none" strike="noStrike" dirty="0">
                        <a:solidFill>
                          <a:srgbClr val="000000"/>
                        </a:solidFill>
                        <a:effectLst/>
                        <a:latin typeface="+mn-lt"/>
                      </a:endParaRPr>
                    </a:p>
                  </a:txBody>
                  <a:tcPr marL="9525" marR="9525" marT="9525" marB="0" anchor="ctr"/>
                </a:tc>
                <a:tc>
                  <a:txBody>
                    <a:bodyPr/>
                    <a:lstStyle/>
                    <a:p>
                      <a:pPr algn="ctr" fontAlgn="ctr"/>
                      <a:r>
                        <a:rPr lang="sl-SI" sz="1200" u="none" strike="noStrike">
                          <a:effectLst/>
                          <a:latin typeface="+mn-lt"/>
                        </a:rPr>
                        <a:t>18705</a:t>
                      </a:r>
                      <a:endParaRPr lang="sl-SI" sz="1200" b="0" i="0" u="none" strike="noStrike">
                        <a:solidFill>
                          <a:srgbClr val="000000"/>
                        </a:solidFill>
                        <a:effectLst/>
                        <a:latin typeface="+mn-lt"/>
                      </a:endParaRPr>
                    </a:p>
                  </a:txBody>
                  <a:tcPr marL="9525" marR="9525" marT="9525" marB="0" anchor="ctr"/>
                </a:tc>
                <a:tc>
                  <a:txBody>
                    <a:bodyPr/>
                    <a:lstStyle/>
                    <a:p>
                      <a:pPr algn="ctr" fontAlgn="ctr"/>
                      <a:r>
                        <a:rPr lang="sl-SI" sz="1200" u="none" strike="noStrike">
                          <a:effectLst/>
                          <a:latin typeface="+mn-lt"/>
                        </a:rPr>
                        <a:t>93,53%</a:t>
                      </a:r>
                      <a:endParaRPr lang="sl-SI" sz="1200" b="0" i="0" u="none" strike="noStrike">
                        <a:solidFill>
                          <a:srgbClr val="000000"/>
                        </a:solidFill>
                        <a:effectLst/>
                        <a:latin typeface="+mn-lt"/>
                      </a:endParaRPr>
                    </a:p>
                  </a:txBody>
                  <a:tcPr marL="9525" marR="9525" marT="9525" marB="0" anchor="ctr"/>
                </a:tc>
                <a:extLst>
                  <a:ext uri="{0D108BD9-81ED-4DB2-BD59-A6C34878D82A}">
                    <a16:rowId xmlns:a16="http://schemas.microsoft.com/office/drawing/2014/main" val="2144587044"/>
                  </a:ext>
                </a:extLst>
              </a:tr>
              <a:tr h="192113">
                <a:tc rowSpan="2">
                  <a:txBody>
                    <a:bodyPr/>
                    <a:lstStyle/>
                    <a:p>
                      <a:pPr algn="ctr" fontAlgn="ctr"/>
                      <a:r>
                        <a:rPr lang="sl-SI" sz="1200" u="none" strike="noStrike">
                          <a:effectLst/>
                          <a:latin typeface="+mn-lt"/>
                        </a:rPr>
                        <a:t>2026</a:t>
                      </a:r>
                      <a:endParaRPr lang="sl-SI" sz="1200" b="0" i="0" u="none" strike="noStrike">
                        <a:solidFill>
                          <a:srgbClr val="000000"/>
                        </a:solidFill>
                        <a:effectLst/>
                        <a:latin typeface="+mn-lt"/>
                      </a:endParaRPr>
                    </a:p>
                  </a:txBody>
                  <a:tcPr marL="9525" marR="9525" marT="9525" marB="0" anchor="ct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1200" u="none" strike="noStrike" dirty="0">
                          <a:effectLst/>
                          <a:latin typeface="+mn-lt"/>
                        </a:rPr>
                        <a:t>a</a:t>
                      </a:r>
                      <a:r>
                        <a:rPr lang="sl-SI" sz="1200" u="none" strike="noStrike" dirty="0" err="1">
                          <a:effectLst/>
                          <a:latin typeface="+mn-lt"/>
                        </a:rPr>
                        <a:t>glomeracije</a:t>
                      </a:r>
                      <a:r>
                        <a:rPr lang="en-US" sz="1200" u="none" strike="noStrike" dirty="0">
                          <a:effectLst/>
                          <a:latin typeface="+mn-lt"/>
                        </a:rPr>
                        <a:t>, ki še </a:t>
                      </a:r>
                      <a:r>
                        <a:rPr lang="en-US" sz="1200" u="none" strike="noStrike" dirty="0" err="1">
                          <a:effectLst/>
                          <a:latin typeface="+mn-lt"/>
                        </a:rPr>
                        <a:t>niso</a:t>
                      </a:r>
                      <a:r>
                        <a:rPr lang="en-US" sz="1200" u="none" strike="noStrike" dirty="0">
                          <a:effectLst/>
                          <a:latin typeface="+mn-lt"/>
                        </a:rPr>
                        <a:t> </a:t>
                      </a:r>
                      <a:r>
                        <a:rPr lang="en-US" sz="1200" u="none" strike="noStrike" dirty="0" err="1">
                          <a:effectLst/>
                          <a:latin typeface="+mn-lt"/>
                        </a:rPr>
                        <a:t>priključene</a:t>
                      </a:r>
                      <a:endParaRPr lang="sl-SI" sz="1200" b="0" i="0" u="none" strike="noStrike" dirty="0">
                        <a:solidFill>
                          <a:srgbClr val="000000"/>
                        </a:solidFill>
                        <a:effectLst/>
                        <a:latin typeface="+mn-lt"/>
                      </a:endParaRPr>
                    </a:p>
                  </a:txBody>
                  <a:tcPr marL="9525" marR="9525" marT="9525" marB="0" anchor="ctr"/>
                </a:tc>
                <a:tc>
                  <a:txBody>
                    <a:bodyPr/>
                    <a:lstStyle/>
                    <a:p>
                      <a:pPr algn="ctr" fontAlgn="ctr"/>
                      <a:r>
                        <a:rPr lang="sl-SI" sz="1200" u="none" strike="noStrike" dirty="0">
                          <a:effectLst/>
                          <a:latin typeface="+mn-lt"/>
                        </a:rPr>
                        <a:t>409</a:t>
                      </a:r>
                      <a:endParaRPr lang="sl-SI" sz="1200" b="0" i="0" u="none" strike="noStrike" dirty="0">
                        <a:solidFill>
                          <a:srgbClr val="000000"/>
                        </a:solidFill>
                        <a:effectLst/>
                        <a:latin typeface="+mn-lt"/>
                      </a:endParaRPr>
                    </a:p>
                  </a:txBody>
                  <a:tcPr marL="9525" marR="9525" marT="9525" marB="0" anchor="ctr"/>
                </a:tc>
                <a:tc>
                  <a:txBody>
                    <a:bodyPr/>
                    <a:lstStyle/>
                    <a:p>
                      <a:pPr algn="ctr" fontAlgn="ctr"/>
                      <a:r>
                        <a:rPr lang="sl-SI" sz="1200" u="none" strike="noStrike" dirty="0">
                          <a:effectLst/>
                          <a:latin typeface="+mn-lt"/>
                        </a:rPr>
                        <a:t>19114</a:t>
                      </a:r>
                      <a:endParaRPr lang="sl-SI" sz="1200" b="0" i="0" u="none" strike="noStrike" dirty="0">
                        <a:solidFill>
                          <a:srgbClr val="000000"/>
                        </a:solidFill>
                        <a:effectLst/>
                        <a:latin typeface="+mn-lt"/>
                      </a:endParaRPr>
                    </a:p>
                  </a:txBody>
                  <a:tcPr marL="9525" marR="9525" marT="9525" marB="0" anchor="ctr"/>
                </a:tc>
                <a:tc>
                  <a:txBody>
                    <a:bodyPr/>
                    <a:lstStyle/>
                    <a:p>
                      <a:pPr algn="ctr" fontAlgn="ctr"/>
                      <a:r>
                        <a:rPr lang="sl-SI" sz="1200" u="none" strike="noStrike">
                          <a:effectLst/>
                          <a:latin typeface="+mn-lt"/>
                        </a:rPr>
                        <a:t>95,57%</a:t>
                      </a:r>
                      <a:endParaRPr lang="sl-SI" sz="1200" b="0" i="0" u="none" strike="noStrike">
                        <a:solidFill>
                          <a:srgbClr val="000000"/>
                        </a:solidFill>
                        <a:effectLst/>
                        <a:latin typeface="+mn-lt"/>
                      </a:endParaRPr>
                    </a:p>
                  </a:txBody>
                  <a:tcPr marL="9525" marR="9525" marT="9525" marB="0" anchor="ctr"/>
                </a:tc>
                <a:extLst>
                  <a:ext uri="{0D108BD9-81ED-4DB2-BD59-A6C34878D82A}">
                    <a16:rowId xmlns:a16="http://schemas.microsoft.com/office/drawing/2014/main" val="2280680136"/>
                  </a:ext>
                </a:extLst>
              </a:tr>
              <a:tr h="192113">
                <a:tc vMerge="1">
                  <a:txBody>
                    <a:bodyPr/>
                    <a:lstStyle/>
                    <a:p>
                      <a:endParaRPr lang="sl-SI"/>
                    </a:p>
                  </a:txBody>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1200" u="none" strike="noStrike" dirty="0" err="1">
                          <a:effectLst/>
                          <a:latin typeface="+mn-lt"/>
                        </a:rPr>
                        <a:t>ocenjeni</a:t>
                      </a:r>
                      <a:r>
                        <a:rPr lang="en-US" sz="1200" u="none" strike="noStrike" dirty="0">
                          <a:effectLst/>
                          <a:latin typeface="+mn-lt"/>
                        </a:rPr>
                        <a:t> </a:t>
                      </a:r>
                      <a:r>
                        <a:rPr lang="sl-SI" sz="1200" u="none" strike="noStrike" dirty="0">
                          <a:effectLst/>
                          <a:latin typeface="+mn-lt"/>
                        </a:rPr>
                        <a:t>prirast</a:t>
                      </a:r>
                      <a:endParaRPr lang="sl-SI" sz="1200" b="0" i="0" u="none" strike="noStrike" dirty="0">
                        <a:solidFill>
                          <a:srgbClr val="000000"/>
                        </a:solidFill>
                        <a:effectLst/>
                        <a:latin typeface="+mn-lt"/>
                      </a:endParaRPr>
                    </a:p>
                  </a:txBody>
                  <a:tcPr marL="9525" marR="9525" marT="9525" marB="0" anchor="ctr"/>
                </a:tc>
                <a:tc>
                  <a:txBody>
                    <a:bodyPr/>
                    <a:lstStyle/>
                    <a:p>
                      <a:pPr algn="ctr" fontAlgn="ctr"/>
                      <a:r>
                        <a:rPr lang="sl-SI" sz="1200" u="none" strike="noStrike">
                          <a:effectLst/>
                          <a:latin typeface="+mn-lt"/>
                        </a:rPr>
                        <a:t>200</a:t>
                      </a:r>
                      <a:endParaRPr lang="sl-SI" sz="1200" b="0" i="0" u="none" strike="noStrike">
                        <a:solidFill>
                          <a:srgbClr val="000000"/>
                        </a:solidFill>
                        <a:effectLst/>
                        <a:latin typeface="+mn-lt"/>
                      </a:endParaRPr>
                    </a:p>
                  </a:txBody>
                  <a:tcPr marL="9525" marR="9525" marT="9525" marB="0" anchor="ctr"/>
                </a:tc>
                <a:tc>
                  <a:txBody>
                    <a:bodyPr/>
                    <a:lstStyle/>
                    <a:p>
                      <a:pPr algn="ctr" fontAlgn="ctr"/>
                      <a:r>
                        <a:rPr lang="sl-SI" sz="1200" u="none" strike="noStrike" dirty="0">
                          <a:effectLst/>
                          <a:latin typeface="+mn-lt"/>
                        </a:rPr>
                        <a:t>19314</a:t>
                      </a:r>
                      <a:endParaRPr lang="sl-SI" sz="1200" b="0" i="0" u="none" strike="noStrike" dirty="0">
                        <a:solidFill>
                          <a:srgbClr val="000000"/>
                        </a:solidFill>
                        <a:effectLst/>
                        <a:latin typeface="+mn-lt"/>
                      </a:endParaRPr>
                    </a:p>
                  </a:txBody>
                  <a:tcPr marL="9525" marR="9525" marT="9525" marB="0" anchor="ctr"/>
                </a:tc>
                <a:tc>
                  <a:txBody>
                    <a:bodyPr/>
                    <a:lstStyle/>
                    <a:p>
                      <a:pPr algn="ctr" fontAlgn="ctr"/>
                      <a:r>
                        <a:rPr lang="sl-SI" sz="1200" u="none" strike="noStrike">
                          <a:effectLst/>
                          <a:latin typeface="+mn-lt"/>
                        </a:rPr>
                        <a:t>96,57%</a:t>
                      </a:r>
                      <a:endParaRPr lang="sl-SI" sz="1200" b="0" i="0" u="none" strike="noStrike">
                        <a:solidFill>
                          <a:srgbClr val="000000"/>
                        </a:solidFill>
                        <a:effectLst/>
                        <a:latin typeface="+mn-lt"/>
                      </a:endParaRPr>
                    </a:p>
                  </a:txBody>
                  <a:tcPr marL="9525" marR="9525" marT="9525" marB="0" anchor="ctr"/>
                </a:tc>
                <a:extLst>
                  <a:ext uri="{0D108BD9-81ED-4DB2-BD59-A6C34878D82A}">
                    <a16:rowId xmlns:a16="http://schemas.microsoft.com/office/drawing/2014/main" val="2987777293"/>
                  </a:ext>
                </a:extLst>
              </a:tr>
              <a:tr h="192113">
                <a:tc rowSpan="2">
                  <a:txBody>
                    <a:bodyPr/>
                    <a:lstStyle/>
                    <a:p>
                      <a:pPr algn="ctr" fontAlgn="ctr"/>
                      <a:r>
                        <a:rPr lang="sl-SI" sz="1200" u="none" strike="noStrike">
                          <a:effectLst/>
                          <a:latin typeface="+mn-lt"/>
                        </a:rPr>
                        <a:t>2027</a:t>
                      </a:r>
                      <a:endParaRPr lang="sl-SI" sz="1200" b="0" i="0" u="none" strike="noStrike">
                        <a:solidFill>
                          <a:srgbClr val="000000"/>
                        </a:solidFill>
                        <a:effectLst/>
                        <a:latin typeface="+mn-lt"/>
                      </a:endParaRPr>
                    </a:p>
                  </a:txBody>
                  <a:tcPr marL="9525" marR="9525" marT="9525" marB="0" anchor="ct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1200" u="none" strike="noStrike" dirty="0">
                          <a:effectLst/>
                          <a:latin typeface="+mn-lt"/>
                        </a:rPr>
                        <a:t>a</a:t>
                      </a:r>
                      <a:r>
                        <a:rPr lang="sl-SI" sz="1200" u="none" strike="noStrike" dirty="0" err="1">
                          <a:effectLst/>
                          <a:latin typeface="+mn-lt"/>
                        </a:rPr>
                        <a:t>glomeracije</a:t>
                      </a:r>
                      <a:r>
                        <a:rPr lang="en-US" sz="1200" u="none" strike="noStrike" dirty="0">
                          <a:effectLst/>
                          <a:latin typeface="+mn-lt"/>
                        </a:rPr>
                        <a:t>, ki še </a:t>
                      </a:r>
                      <a:r>
                        <a:rPr lang="en-US" sz="1200" u="none" strike="noStrike" dirty="0" err="1">
                          <a:effectLst/>
                          <a:latin typeface="+mn-lt"/>
                        </a:rPr>
                        <a:t>niso</a:t>
                      </a:r>
                      <a:r>
                        <a:rPr lang="en-US" sz="1200" u="none" strike="noStrike" dirty="0">
                          <a:effectLst/>
                          <a:latin typeface="+mn-lt"/>
                        </a:rPr>
                        <a:t> </a:t>
                      </a:r>
                      <a:r>
                        <a:rPr lang="en-US" sz="1200" u="none" strike="noStrike" dirty="0" err="1">
                          <a:effectLst/>
                          <a:latin typeface="+mn-lt"/>
                        </a:rPr>
                        <a:t>priključene</a:t>
                      </a:r>
                      <a:endParaRPr lang="sl-SI" sz="1200" b="0" i="0" u="none" strike="noStrike" dirty="0">
                        <a:solidFill>
                          <a:srgbClr val="000000"/>
                        </a:solidFill>
                        <a:effectLst/>
                        <a:latin typeface="+mn-lt"/>
                      </a:endParaRPr>
                    </a:p>
                  </a:txBody>
                  <a:tcPr marL="9525" marR="9525" marT="9525" marB="0" anchor="ctr"/>
                </a:tc>
                <a:tc>
                  <a:txBody>
                    <a:bodyPr/>
                    <a:lstStyle/>
                    <a:p>
                      <a:pPr algn="ctr" fontAlgn="ctr"/>
                      <a:r>
                        <a:rPr lang="sl-SI" sz="1200" u="none" strike="noStrike">
                          <a:effectLst/>
                          <a:latin typeface="+mn-lt"/>
                        </a:rPr>
                        <a:t>270</a:t>
                      </a:r>
                      <a:endParaRPr lang="sl-SI" sz="1200" b="0" i="0" u="none" strike="noStrike">
                        <a:solidFill>
                          <a:srgbClr val="000000"/>
                        </a:solidFill>
                        <a:effectLst/>
                        <a:latin typeface="+mn-lt"/>
                      </a:endParaRPr>
                    </a:p>
                  </a:txBody>
                  <a:tcPr marL="9525" marR="9525" marT="9525" marB="0" anchor="ctr"/>
                </a:tc>
                <a:tc>
                  <a:txBody>
                    <a:bodyPr/>
                    <a:lstStyle/>
                    <a:p>
                      <a:pPr algn="ctr" fontAlgn="ctr"/>
                      <a:r>
                        <a:rPr lang="sl-SI" sz="1200" u="none" strike="noStrike" dirty="0">
                          <a:effectLst/>
                          <a:latin typeface="+mn-lt"/>
                        </a:rPr>
                        <a:t>19584</a:t>
                      </a:r>
                      <a:endParaRPr lang="sl-SI" sz="1200" b="0" i="0" u="none" strike="noStrike" dirty="0">
                        <a:solidFill>
                          <a:srgbClr val="000000"/>
                        </a:solidFill>
                        <a:effectLst/>
                        <a:latin typeface="+mn-lt"/>
                      </a:endParaRPr>
                    </a:p>
                  </a:txBody>
                  <a:tcPr marL="9525" marR="9525" marT="9525" marB="0" anchor="ctr"/>
                </a:tc>
                <a:tc>
                  <a:txBody>
                    <a:bodyPr/>
                    <a:lstStyle/>
                    <a:p>
                      <a:pPr algn="ctr" fontAlgn="ctr"/>
                      <a:r>
                        <a:rPr lang="sl-SI" sz="1200" u="none" strike="noStrike" dirty="0">
                          <a:effectLst/>
                          <a:latin typeface="+mn-lt"/>
                        </a:rPr>
                        <a:t>97,92%</a:t>
                      </a:r>
                      <a:endParaRPr lang="sl-SI" sz="1200" b="0" i="0" u="none" strike="noStrike" dirty="0">
                        <a:solidFill>
                          <a:srgbClr val="000000"/>
                        </a:solidFill>
                        <a:effectLst/>
                        <a:latin typeface="+mn-lt"/>
                      </a:endParaRPr>
                    </a:p>
                  </a:txBody>
                  <a:tcPr marL="9525" marR="9525" marT="9525" marB="0" anchor="ctr"/>
                </a:tc>
                <a:extLst>
                  <a:ext uri="{0D108BD9-81ED-4DB2-BD59-A6C34878D82A}">
                    <a16:rowId xmlns:a16="http://schemas.microsoft.com/office/drawing/2014/main" val="1812536153"/>
                  </a:ext>
                </a:extLst>
              </a:tr>
              <a:tr h="192113">
                <a:tc vMerge="1">
                  <a:txBody>
                    <a:bodyPr/>
                    <a:lstStyle/>
                    <a:p>
                      <a:endParaRPr lang="sl-SI"/>
                    </a:p>
                  </a:txBody>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1200" u="none" strike="noStrike" dirty="0" err="1">
                          <a:effectLst/>
                          <a:latin typeface="+mn-lt"/>
                        </a:rPr>
                        <a:t>ocenjeni</a:t>
                      </a:r>
                      <a:r>
                        <a:rPr lang="en-US" sz="1200" u="none" strike="noStrike" dirty="0">
                          <a:effectLst/>
                          <a:latin typeface="+mn-lt"/>
                        </a:rPr>
                        <a:t> </a:t>
                      </a:r>
                      <a:r>
                        <a:rPr lang="sl-SI" sz="1200" u="none" strike="noStrike" dirty="0">
                          <a:effectLst/>
                          <a:latin typeface="+mn-lt"/>
                        </a:rPr>
                        <a:t>prirast</a:t>
                      </a:r>
                      <a:endParaRPr lang="sl-SI" sz="1200" b="0" i="0" u="none" strike="noStrike" dirty="0">
                        <a:solidFill>
                          <a:srgbClr val="000000"/>
                        </a:solidFill>
                        <a:effectLst/>
                        <a:latin typeface="+mn-lt"/>
                      </a:endParaRPr>
                    </a:p>
                  </a:txBody>
                  <a:tcPr marL="9525" marR="9525" marT="9525" marB="0" anchor="ctr"/>
                </a:tc>
                <a:tc>
                  <a:txBody>
                    <a:bodyPr/>
                    <a:lstStyle/>
                    <a:p>
                      <a:pPr algn="ctr" fontAlgn="ctr"/>
                      <a:r>
                        <a:rPr lang="sl-SI" sz="1200" u="none" strike="noStrike">
                          <a:effectLst/>
                          <a:latin typeface="+mn-lt"/>
                        </a:rPr>
                        <a:t>200</a:t>
                      </a:r>
                      <a:endParaRPr lang="sl-SI" sz="1200" b="0" i="0" u="none" strike="noStrike">
                        <a:solidFill>
                          <a:srgbClr val="000000"/>
                        </a:solidFill>
                        <a:effectLst/>
                        <a:latin typeface="+mn-lt"/>
                      </a:endParaRPr>
                    </a:p>
                  </a:txBody>
                  <a:tcPr marL="9525" marR="9525" marT="9525" marB="0" anchor="ctr"/>
                </a:tc>
                <a:tc>
                  <a:txBody>
                    <a:bodyPr/>
                    <a:lstStyle/>
                    <a:p>
                      <a:pPr algn="ctr" fontAlgn="ctr"/>
                      <a:r>
                        <a:rPr lang="sl-SI" sz="1200" u="none" strike="noStrike">
                          <a:effectLst/>
                          <a:latin typeface="+mn-lt"/>
                        </a:rPr>
                        <a:t>19784</a:t>
                      </a:r>
                      <a:endParaRPr lang="sl-SI" sz="1200" b="0" i="0" u="none" strike="noStrike">
                        <a:solidFill>
                          <a:srgbClr val="000000"/>
                        </a:solidFill>
                        <a:effectLst/>
                        <a:latin typeface="+mn-lt"/>
                      </a:endParaRPr>
                    </a:p>
                  </a:txBody>
                  <a:tcPr marL="9525" marR="9525" marT="9525" marB="0" anchor="ctr"/>
                </a:tc>
                <a:tc>
                  <a:txBody>
                    <a:bodyPr/>
                    <a:lstStyle/>
                    <a:p>
                      <a:pPr algn="ctr" fontAlgn="ctr"/>
                      <a:r>
                        <a:rPr lang="sl-SI" sz="1200" u="none" strike="noStrike" dirty="0">
                          <a:effectLst/>
                          <a:latin typeface="+mn-lt"/>
                        </a:rPr>
                        <a:t>98,92%</a:t>
                      </a:r>
                      <a:endParaRPr lang="sl-SI" sz="1200" b="0" i="0" u="none" strike="noStrike" dirty="0">
                        <a:solidFill>
                          <a:srgbClr val="000000"/>
                        </a:solidFill>
                        <a:effectLst/>
                        <a:latin typeface="+mn-lt"/>
                      </a:endParaRPr>
                    </a:p>
                  </a:txBody>
                  <a:tcPr marL="9525" marR="9525" marT="9525" marB="0" anchor="ctr"/>
                </a:tc>
                <a:extLst>
                  <a:ext uri="{0D108BD9-81ED-4DB2-BD59-A6C34878D82A}">
                    <a16:rowId xmlns:a16="http://schemas.microsoft.com/office/drawing/2014/main" val="3891620384"/>
                  </a:ext>
                </a:extLst>
              </a:tr>
              <a:tr h="192113">
                <a:tc rowSpan="2">
                  <a:txBody>
                    <a:bodyPr/>
                    <a:lstStyle/>
                    <a:p>
                      <a:pPr algn="ctr" fontAlgn="ctr"/>
                      <a:r>
                        <a:rPr lang="sl-SI" sz="1200" u="none" strike="noStrike" dirty="0">
                          <a:effectLst/>
                          <a:latin typeface="+mn-lt"/>
                        </a:rPr>
                        <a:t>2028</a:t>
                      </a:r>
                      <a:endParaRPr lang="sl-SI" sz="1200" b="0" i="0" u="none" strike="noStrike" dirty="0">
                        <a:solidFill>
                          <a:srgbClr val="FF0000"/>
                        </a:solidFill>
                        <a:effectLst/>
                        <a:latin typeface="+mn-lt"/>
                      </a:endParaRPr>
                    </a:p>
                  </a:txBody>
                  <a:tcPr marL="9525" marR="9525" marT="9525" marB="0" anchor="ctr">
                    <a:solidFill>
                      <a:schemeClr val="accent6">
                        <a:lumMod val="20000"/>
                        <a:lumOff val="80000"/>
                      </a:schemeClr>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1200" u="none" strike="noStrike" dirty="0">
                          <a:effectLst/>
                          <a:latin typeface="+mn-lt"/>
                        </a:rPr>
                        <a:t>a</a:t>
                      </a:r>
                      <a:r>
                        <a:rPr lang="sl-SI" sz="1200" u="none" strike="noStrike" dirty="0" err="1">
                          <a:effectLst/>
                          <a:latin typeface="+mn-lt"/>
                        </a:rPr>
                        <a:t>glomeracije</a:t>
                      </a:r>
                      <a:r>
                        <a:rPr lang="en-US" sz="1200" u="none" strike="noStrike" dirty="0">
                          <a:effectLst/>
                          <a:latin typeface="+mn-lt"/>
                        </a:rPr>
                        <a:t>, ki še </a:t>
                      </a:r>
                      <a:r>
                        <a:rPr lang="en-US" sz="1200" u="none" strike="noStrike" dirty="0" err="1">
                          <a:effectLst/>
                          <a:latin typeface="+mn-lt"/>
                        </a:rPr>
                        <a:t>niso</a:t>
                      </a:r>
                      <a:r>
                        <a:rPr lang="en-US" sz="1200" u="none" strike="noStrike" dirty="0">
                          <a:effectLst/>
                          <a:latin typeface="+mn-lt"/>
                        </a:rPr>
                        <a:t> </a:t>
                      </a:r>
                      <a:r>
                        <a:rPr lang="en-US" sz="1200" u="none" strike="noStrike" dirty="0" err="1">
                          <a:effectLst/>
                          <a:latin typeface="+mn-lt"/>
                        </a:rPr>
                        <a:t>priključene</a:t>
                      </a:r>
                      <a:endParaRPr lang="sl-SI" sz="1200" b="0" i="0" u="none" strike="noStrike" dirty="0">
                        <a:solidFill>
                          <a:srgbClr val="000000"/>
                        </a:solidFill>
                        <a:effectLst/>
                        <a:latin typeface="+mn-lt"/>
                      </a:endParaRPr>
                    </a:p>
                  </a:txBody>
                  <a:tcPr marL="9525" marR="9525" marT="9525" marB="0" anchor="ctr">
                    <a:solidFill>
                      <a:schemeClr val="accent6">
                        <a:lumMod val="20000"/>
                        <a:lumOff val="80000"/>
                      </a:schemeClr>
                    </a:solidFill>
                  </a:tcPr>
                </a:tc>
                <a:tc>
                  <a:txBody>
                    <a:bodyPr/>
                    <a:lstStyle/>
                    <a:p>
                      <a:pPr algn="ctr" fontAlgn="ctr"/>
                      <a:r>
                        <a:rPr lang="sl-SI" sz="1200" u="none" strike="noStrike" dirty="0">
                          <a:effectLst/>
                          <a:latin typeface="+mn-lt"/>
                        </a:rPr>
                        <a:t>1206</a:t>
                      </a:r>
                      <a:endParaRPr lang="sl-SI" sz="1200" b="0" i="0" u="none" strike="noStrike" dirty="0">
                        <a:solidFill>
                          <a:srgbClr val="FF0000"/>
                        </a:solidFill>
                        <a:effectLst/>
                        <a:latin typeface="+mn-lt"/>
                      </a:endParaRPr>
                    </a:p>
                  </a:txBody>
                  <a:tcPr marL="9525" marR="9525" marT="9525" marB="0" anchor="ctr">
                    <a:solidFill>
                      <a:schemeClr val="accent6">
                        <a:lumMod val="20000"/>
                        <a:lumOff val="80000"/>
                      </a:schemeClr>
                    </a:solidFill>
                  </a:tcPr>
                </a:tc>
                <a:tc>
                  <a:txBody>
                    <a:bodyPr/>
                    <a:lstStyle/>
                    <a:p>
                      <a:pPr algn="ctr" fontAlgn="ctr"/>
                      <a:r>
                        <a:rPr lang="sl-SI" sz="1200" u="none" strike="noStrike" dirty="0">
                          <a:effectLst/>
                          <a:latin typeface="+mn-lt"/>
                        </a:rPr>
                        <a:t>20990</a:t>
                      </a:r>
                      <a:endParaRPr lang="sl-SI" sz="1200" b="0" i="0" u="none" strike="noStrike" dirty="0">
                        <a:solidFill>
                          <a:srgbClr val="FF0000"/>
                        </a:solidFill>
                        <a:effectLst/>
                        <a:latin typeface="+mn-lt"/>
                      </a:endParaRPr>
                    </a:p>
                  </a:txBody>
                  <a:tcPr marL="9525" marR="9525" marT="9525" marB="0" anchor="ctr">
                    <a:solidFill>
                      <a:schemeClr val="accent6">
                        <a:lumMod val="20000"/>
                        <a:lumOff val="80000"/>
                      </a:schemeClr>
                    </a:solidFill>
                  </a:tcPr>
                </a:tc>
                <a:tc>
                  <a:txBody>
                    <a:bodyPr/>
                    <a:lstStyle/>
                    <a:p>
                      <a:pPr algn="ctr" fontAlgn="ctr"/>
                      <a:r>
                        <a:rPr lang="sl-SI" sz="1200" u="none" strike="noStrike" dirty="0">
                          <a:effectLst/>
                          <a:latin typeface="+mn-lt"/>
                        </a:rPr>
                        <a:t>104,95%</a:t>
                      </a:r>
                      <a:endParaRPr lang="sl-SI" sz="1200" b="0" i="0" u="none" strike="noStrike" dirty="0">
                        <a:solidFill>
                          <a:srgbClr val="000000"/>
                        </a:solidFill>
                        <a:effectLst/>
                        <a:latin typeface="+mn-lt"/>
                      </a:endParaRPr>
                    </a:p>
                  </a:txBody>
                  <a:tcPr marL="9525" marR="9525" marT="9525" marB="0" anchor="ctr">
                    <a:solidFill>
                      <a:schemeClr val="accent6">
                        <a:lumMod val="20000"/>
                        <a:lumOff val="80000"/>
                      </a:schemeClr>
                    </a:solidFill>
                  </a:tcPr>
                </a:tc>
                <a:extLst>
                  <a:ext uri="{0D108BD9-81ED-4DB2-BD59-A6C34878D82A}">
                    <a16:rowId xmlns:a16="http://schemas.microsoft.com/office/drawing/2014/main" val="544030015"/>
                  </a:ext>
                </a:extLst>
              </a:tr>
              <a:tr h="192113">
                <a:tc vMerge="1">
                  <a:txBody>
                    <a:bodyPr/>
                    <a:lstStyle/>
                    <a:p>
                      <a:endParaRPr lang="sl-SI"/>
                    </a:p>
                  </a:txBody>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1200" u="none" strike="noStrike" dirty="0" err="1">
                          <a:effectLst/>
                          <a:latin typeface="+mn-lt"/>
                        </a:rPr>
                        <a:t>ocenjeni</a:t>
                      </a:r>
                      <a:r>
                        <a:rPr lang="en-US" sz="1200" u="none" strike="noStrike" dirty="0">
                          <a:effectLst/>
                          <a:latin typeface="+mn-lt"/>
                        </a:rPr>
                        <a:t> </a:t>
                      </a:r>
                      <a:r>
                        <a:rPr lang="sl-SI" sz="1200" u="none" strike="noStrike" dirty="0">
                          <a:effectLst/>
                          <a:latin typeface="+mn-lt"/>
                        </a:rPr>
                        <a:t>prirast</a:t>
                      </a:r>
                      <a:endParaRPr lang="sl-SI" sz="1200" b="0" i="0" u="none" strike="noStrike" dirty="0">
                        <a:solidFill>
                          <a:srgbClr val="000000"/>
                        </a:solidFill>
                        <a:effectLst/>
                        <a:latin typeface="+mn-lt"/>
                      </a:endParaRPr>
                    </a:p>
                  </a:txBody>
                  <a:tcPr marL="9525" marR="9525" marT="9525" marB="0" anchor="ctr">
                    <a:solidFill>
                      <a:schemeClr val="accent6">
                        <a:lumMod val="20000"/>
                        <a:lumOff val="80000"/>
                      </a:schemeClr>
                    </a:solidFill>
                  </a:tcPr>
                </a:tc>
                <a:tc>
                  <a:txBody>
                    <a:bodyPr/>
                    <a:lstStyle/>
                    <a:p>
                      <a:pPr algn="ctr" fontAlgn="ctr"/>
                      <a:r>
                        <a:rPr lang="sl-SI" sz="1200" u="none" strike="noStrike">
                          <a:effectLst/>
                          <a:latin typeface="+mn-lt"/>
                        </a:rPr>
                        <a:t>200</a:t>
                      </a:r>
                      <a:endParaRPr lang="sl-SI" sz="1200" b="0" i="0" u="none" strike="noStrike">
                        <a:solidFill>
                          <a:srgbClr val="FF0000"/>
                        </a:solidFill>
                        <a:effectLst/>
                        <a:latin typeface="+mn-lt"/>
                      </a:endParaRPr>
                    </a:p>
                  </a:txBody>
                  <a:tcPr marL="9525" marR="9525" marT="9525" marB="0" anchor="ctr">
                    <a:solidFill>
                      <a:schemeClr val="accent6">
                        <a:lumMod val="20000"/>
                        <a:lumOff val="80000"/>
                      </a:schemeClr>
                    </a:solidFill>
                  </a:tcPr>
                </a:tc>
                <a:tc>
                  <a:txBody>
                    <a:bodyPr/>
                    <a:lstStyle/>
                    <a:p>
                      <a:pPr algn="ctr" fontAlgn="ctr"/>
                      <a:r>
                        <a:rPr lang="sl-SI" sz="1200" u="none" strike="noStrike">
                          <a:effectLst/>
                          <a:latin typeface="+mn-lt"/>
                        </a:rPr>
                        <a:t>21190</a:t>
                      </a:r>
                      <a:endParaRPr lang="sl-SI" sz="1200" b="0" i="0" u="none" strike="noStrike">
                        <a:solidFill>
                          <a:srgbClr val="FF0000"/>
                        </a:solidFill>
                        <a:effectLst/>
                        <a:latin typeface="+mn-lt"/>
                      </a:endParaRPr>
                    </a:p>
                  </a:txBody>
                  <a:tcPr marL="9525" marR="9525" marT="9525" marB="0" anchor="ctr">
                    <a:solidFill>
                      <a:schemeClr val="accent6">
                        <a:lumMod val="20000"/>
                        <a:lumOff val="80000"/>
                      </a:schemeClr>
                    </a:solidFill>
                  </a:tcPr>
                </a:tc>
                <a:tc>
                  <a:txBody>
                    <a:bodyPr/>
                    <a:lstStyle/>
                    <a:p>
                      <a:pPr algn="ctr" fontAlgn="ctr"/>
                      <a:r>
                        <a:rPr lang="sl-SI" sz="1200" u="none" strike="noStrike" dirty="0">
                          <a:effectLst/>
                          <a:latin typeface="+mn-lt"/>
                        </a:rPr>
                        <a:t>105,95%</a:t>
                      </a:r>
                      <a:endParaRPr lang="sl-SI" sz="1200" b="0" i="0" u="none" strike="noStrike" dirty="0">
                        <a:solidFill>
                          <a:srgbClr val="000000"/>
                        </a:solidFill>
                        <a:effectLst/>
                        <a:latin typeface="+mn-lt"/>
                      </a:endParaRPr>
                    </a:p>
                  </a:txBody>
                  <a:tcPr marL="9525" marR="9525" marT="9525" marB="0" anchor="ctr">
                    <a:solidFill>
                      <a:schemeClr val="accent6">
                        <a:lumMod val="20000"/>
                        <a:lumOff val="80000"/>
                      </a:schemeClr>
                    </a:solidFill>
                  </a:tcPr>
                </a:tc>
                <a:extLst>
                  <a:ext uri="{0D108BD9-81ED-4DB2-BD59-A6C34878D82A}">
                    <a16:rowId xmlns:a16="http://schemas.microsoft.com/office/drawing/2014/main" val="3036367396"/>
                  </a:ext>
                </a:extLst>
              </a:tr>
            </a:tbl>
          </a:graphicData>
        </a:graphic>
      </p:graphicFrame>
      <p:sp>
        <p:nvSpPr>
          <p:cNvPr id="10" name="Rectangle 9">
            <a:extLst>
              <a:ext uri="{FF2B5EF4-FFF2-40B4-BE49-F238E27FC236}">
                <a16:creationId xmlns:a16="http://schemas.microsoft.com/office/drawing/2014/main" id="{80153143-2BC9-415B-9144-7F272FAABA5D}"/>
              </a:ext>
            </a:extLst>
          </p:cNvPr>
          <p:cNvSpPr/>
          <p:nvPr/>
        </p:nvSpPr>
        <p:spPr>
          <a:xfrm>
            <a:off x="319873" y="5335571"/>
            <a:ext cx="3592251" cy="855619"/>
          </a:xfrm>
          <a:prstGeom prst="rect">
            <a:avLst/>
          </a:prstGeom>
        </p:spPr>
        <p:txBody>
          <a:bodyPr wrap="square">
            <a:spAutoFit/>
          </a:bodyPr>
          <a:lstStyle/>
          <a:p>
            <a:pPr marL="169862" marR="0" lvl="0" indent="0" algn="l" defTabSz="914400" rtl="0" eaLnBrk="1" fontAlgn="base" latinLnBrk="0" hangingPunct="1">
              <a:lnSpc>
                <a:spcPct val="90000"/>
              </a:lnSpc>
              <a:spcBef>
                <a:spcPct val="20000"/>
              </a:spcBef>
              <a:spcAft>
                <a:spcPct val="0"/>
              </a:spcAft>
              <a:buClr>
                <a:srgbClr val="2B9938"/>
              </a:buClr>
              <a:buSzPct val="100000"/>
              <a:buFontTx/>
              <a:buNone/>
              <a:tabLst>
                <a:tab pos="182563" algn="l"/>
              </a:tabLst>
              <a:defRPr/>
            </a:pPr>
            <a:r>
              <a:rPr kumimoji="0" lang="en-US" sz="1600" b="0" i="0" u="none" strike="noStrike" kern="1200" cap="none" spc="0" normalizeH="0" baseline="0" noProof="0" dirty="0">
                <a:ln>
                  <a:noFill/>
                </a:ln>
                <a:solidFill>
                  <a:prstClr val="black"/>
                </a:solidFill>
                <a:effectLst/>
                <a:uLnTx/>
                <a:uFillTx/>
                <a:latin typeface="Calibri"/>
                <a:ea typeface="+mn-ea"/>
                <a:cs typeface="+mn-cs"/>
              </a:rPr>
              <a:t>CČN </a:t>
            </a:r>
            <a:r>
              <a:rPr kumimoji="0" lang="en-US" sz="1600" b="0" i="0" u="none" strike="noStrike" kern="1200" cap="none" spc="0" normalizeH="0" baseline="0" noProof="0" dirty="0" err="1">
                <a:ln>
                  <a:noFill/>
                </a:ln>
                <a:solidFill>
                  <a:prstClr val="black"/>
                </a:solidFill>
                <a:effectLst/>
                <a:uLnTx/>
                <a:uFillTx/>
                <a:latin typeface="Calibri"/>
                <a:ea typeface="+mn-ea"/>
                <a:cs typeface="+mn-cs"/>
              </a:rPr>
              <a:t>Grosuplje</a:t>
            </a:r>
            <a:endParaRPr kumimoji="0" lang="en-US" sz="1600" b="0" i="0" u="none" strike="noStrike" kern="1200" cap="none" spc="0" normalizeH="0" baseline="0" noProof="0" dirty="0">
              <a:ln>
                <a:noFill/>
              </a:ln>
              <a:solidFill>
                <a:prstClr val="black"/>
              </a:solidFill>
              <a:effectLst/>
              <a:uLnTx/>
              <a:uFillTx/>
              <a:latin typeface="Calibri"/>
              <a:ea typeface="+mn-ea"/>
              <a:cs typeface="+mn-cs"/>
            </a:endParaRPr>
          </a:p>
          <a:p>
            <a:pPr marL="455612" marR="0" lvl="0" indent="-285750" algn="l" defTabSz="914400" rtl="0" eaLnBrk="1" fontAlgn="base" latinLnBrk="0" hangingPunct="1">
              <a:lnSpc>
                <a:spcPct val="90000"/>
              </a:lnSpc>
              <a:spcBef>
                <a:spcPct val="20000"/>
              </a:spcBef>
              <a:spcAft>
                <a:spcPct val="0"/>
              </a:spcAft>
              <a:buClr>
                <a:srgbClr val="2B9938"/>
              </a:buClr>
              <a:buSzPct val="100000"/>
              <a:buFont typeface="Arial" panose="020B0604020202020204" pitchFamily="34" charset="0"/>
              <a:buChar char="•"/>
              <a:tabLst>
                <a:tab pos="182563" algn="l"/>
              </a:tabLst>
              <a:defRPr/>
            </a:pPr>
            <a:r>
              <a:rPr kumimoji="0" lang="en-US" sz="1600" b="0" i="0" u="none" strike="noStrike" kern="1200" cap="none" spc="0" normalizeH="0" baseline="0" noProof="0" dirty="0" err="1">
                <a:ln>
                  <a:noFill/>
                </a:ln>
                <a:solidFill>
                  <a:prstClr val="black"/>
                </a:solidFill>
                <a:effectLst/>
                <a:uLnTx/>
                <a:uFillTx/>
                <a:latin typeface="Calibri"/>
                <a:ea typeface="+mn-ea"/>
                <a:cs typeface="+mn-cs"/>
              </a:rPr>
              <a:t>kapaciteta</a:t>
            </a:r>
            <a:r>
              <a:rPr kumimoji="0" lang="en-US" sz="1600" b="0" i="0" u="none" strike="noStrike" kern="1200" cap="none" spc="0" normalizeH="0" baseline="0" noProof="0" dirty="0">
                <a:ln>
                  <a:noFill/>
                </a:ln>
                <a:solidFill>
                  <a:prstClr val="black"/>
                </a:solidFill>
                <a:effectLst/>
                <a:uLnTx/>
                <a:uFillTx/>
                <a:latin typeface="Calibri"/>
                <a:ea typeface="+mn-ea"/>
                <a:cs typeface="+mn-cs"/>
              </a:rPr>
              <a:t>: 20.000 PE</a:t>
            </a:r>
          </a:p>
          <a:p>
            <a:pPr marL="455612" marR="0" lvl="0" indent="-285750" algn="l" defTabSz="914400" rtl="0" eaLnBrk="1" fontAlgn="base" latinLnBrk="0" hangingPunct="1">
              <a:lnSpc>
                <a:spcPct val="90000"/>
              </a:lnSpc>
              <a:spcBef>
                <a:spcPct val="20000"/>
              </a:spcBef>
              <a:spcAft>
                <a:spcPct val="0"/>
              </a:spcAft>
              <a:buClr>
                <a:srgbClr val="2B9938"/>
              </a:buClr>
              <a:buSzPct val="100000"/>
              <a:buFont typeface="Arial" panose="020B0604020202020204" pitchFamily="34" charset="0"/>
              <a:buChar char="•"/>
              <a:tabLst>
                <a:tab pos="182563" algn="l"/>
              </a:tabLst>
              <a:defRPr/>
            </a:pPr>
            <a:r>
              <a:rPr kumimoji="0" lang="en-US" sz="1600" b="0" i="0" u="none" strike="noStrike" kern="1200" cap="none" spc="0" normalizeH="0" baseline="0" noProof="0" dirty="0" err="1">
                <a:ln>
                  <a:noFill/>
                </a:ln>
                <a:solidFill>
                  <a:prstClr val="black"/>
                </a:solidFill>
                <a:effectLst/>
                <a:uLnTx/>
                <a:uFillTx/>
                <a:latin typeface="Calibri"/>
                <a:ea typeface="+mn-ea"/>
                <a:cs typeface="+mn-cs"/>
              </a:rPr>
              <a:t>trenutna</a:t>
            </a:r>
            <a:r>
              <a:rPr kumimoji="0" lang="en-US" sz="1600" b="0" i="0" u="none" strike="noStrike" kern="1200" cap="none" spc="0" normalizeH="0" baseline="0" noProof="0" dirty="0">
                <a:ln>
                  <a:noFill/>
                </a:ln>
                <a:solidFill>
                  <a:prstClr val="black"/>
                </a:solidFill>
                <a:effectLst/>
                <a:uLnTx/>
                <a:uFillTx/>
                <a:latin typeface="Calibri"/>
                <a:ea typeface="+mn-ea"/>
                <a:cs typeface="+mn-cs"/>
              </a:rPr>
              <a:t> </a:t>
            </a:r>
            <a:r>
              <a:rPr kumimoji="0" lang="en-US" sz="1600" b="0" i="0" u="none" strike="noStrike" kern="1200" cap="none" spc="0" normalizeH="0" baseline="0" noProof="0" dirty="0" err="1">
                <a:ln>
                  <a:noFill/>
                </a:ln>
                <a:solidFill>
                  <a:prstClr val="black"/>
                </a:solidFill>
                <a:effectLst/>
                <a:uLnTx/>
                <a:uFillTx/>
                <a:latin typeface="Calibri"/>
                <a:ea typeface="+mn-ea"/>
                <a:cs typeface="+mn-cs"/>
              </a:rPr>
              <a:t>zasedenost</a:t>
            </a:r>
            <a:r>
              <a:rPr kumimoji="0" lang="en-US" sz="1600" b="0" i="0" u="none" strike="noStrike" kern="1200" cap="none" spc="0" normalizeH="0" baseline="0" noProof="0" dirty="0">
                <a:ln>
                  <a:noFill/>
                </a:ln>
                <a:solidFill>
                  <a:prstClr val="black"/>
                </a:solidFill>
                <a:effectLst/>
                <a:uLnTx/>
                <a:uFillTx/>
                <a:latin typeface="Calibri"/>
                <a:ea typeface="+mn-ea"/>
                <a:cs typeface="+mn-cs"/>
              </a:rPr>
              <a:t>: 14.734 PE</a:t>
            </a:r>
          </a:p>
        </p:txBody>
      </p:sp>
      <p:sp>
        <p:nvSpPr>
          <p:cNvPr id="11" name="Rectangle 10">
            <a:extLst>
              <a:ext uri="{FF2B5EF4-FFF2-40B4-BE49-F238E27FC236}">
                <a16:creationId xmlns:a16="http://schemas.microsoft.com/office/drawing/2014/main" id="{9E5FA82C-BD7D-467C-8143-87F365CCCD43}"/>
              </a:ext>
            </a:extLst>
          </p:cNvPr>
          <p:cNvSpPr/>
          <p:nvPr/>
        </p:nvSpPr>
        <p:spPr>
          <a:xfrm>
            <a:off x="4214714" y="5335570"/>
            <a:ext cx="4470738" cy="1298817"/>
          </a:xfrm>
          <a:prstGeom prst="rect">
            <a:avLst/>
          </a:prstGeom>
        </p:spPr>
        <p:txBody>
          <a:bodyPr wrap="square">
            <a:spAutoFit/>
          </a:bodyPr>
          <a:lstStyle/>
          <a:p>
            <a:pPr marL="169862" marR="0" lvl="0" indent="0" algn="l" defTabSz="914400" rtl="0" eaLnBrk="1" fontAlgn="base" latinLnBrk="0" hangingPunct="1">
              <a:lnSpc>
                <a:spcPct val="90000"/>
              </a:lnSpc>
              <a:spcBef>
                <a:spcPct val="20000"/>
              </a:spcBef>
              <a:spcAft>
                <a:spcPct val="0"/>
              </a:spcAft>
              <a:buClr>
                <a:srgbClr val="2B9938"/>
              </a:buClr>
              <a:buSzPct val="100000"/>
              <a:buFontTx/>
              <a:buNone/>
              <a:tabLst>
                <a:tab pos="182563" algn="l"/>
              </a:tabLst>
              <a:defRPr/>
            </a:pPr>
            <a:r>
              <a:rPr kumimoji="0" lang="en-US" sz="1600" b="0" i="0" u="none" strike="noStrike" kern="1200" cap="none" spc="0" normalizeH="0" baseline="0" noProof="0" dirty="0" err="1">
                <a:ln>
                  <a:noFill/>
                </a:ln>
                <a:solidFill>
                  <a:prstClr val="black"/>
                </a:solidFill>
                <a:effectLst/>
                <a:uLnTx/>
                <a:uFillTx/>
                <a:latin typeface="Calibri"/>
                <a:ea typeface="+mn-ea"/>
                <a:cs typeface="+mn-cs"/>
              </a:rPr>
              <a:t>Oocenjeno</a:t>
            </a:r>
            <a:r>
              <a:rPr kumimoji="0" lang="en-US" sz="1600" b="0" i="0" u="none" strike="noStrike" kern="1200" cap="none" spc="0" normalizeH="0" baseline="0" noProof="0" dirty="0">
                <a:ln>
                  <a:noFill/>
                </a:ln>
                <a:solidFill>
                  <a:prstClr val="black"/>
                </a:solidFill>
                <a:effectLst/>
                <a:uLnTx/>
                <a:uFillTx/>
                <a:latin typeface="Calibri"/>
                <a:ea typeface="+mn-ea"/>
                <a:cs typeface="+mn-cs"/>
              </a:rPr>
              <a:t> </a:t>
            </a:r>
            <a:r>
              <a:rPr kumimoji="0" lang="en-US" sz="1600" b="0" i="0" u="none" strike="noStrike" kern="1200" cap="none" spc="0" normalizeH="0" baseline="0" noProof="0" dirty="0" err="1">
                <a:ln>
                  <a:noFill/>
                </a:ln>
                <a:solidFill>
                  <a:prstClr val="black"/>
                </a:solidFill>
                <a:effectLst/>
                <a:uLnTx/>
                <a:uFillTx/>
                <a:latin typeface="Calibri"/>
                <a:ea typeface="+mn-ea"/>
                <a:cs typeface="+mn-cs"/>
              </a:rPr>
              <a:t>število</a:t>
            </a:r>
            <a:r>
              <a:rPr kumimoji="0" lang="en-US" sz="1600" b="0" i="0" u="none" strike="noStrike" kern="1200" cap="none" spc="0" normalizeH="0" baseline="0" noProof="0" dirty="0">
                <a:ln>
                  <a:noFill/>
                </a:ln>
                <a:solidFill>
                  <a:prstClr val="black"/>
                </a:solidFill>
                <a:effectLst/>
                <a:uLnTx/>
                <a:uFillTx/>
                <a:latin typeface="Calibri"/>
                <a:ea typeface="+mn-ea"/>
                <a:cs typeface="+mn-cs"/>
              </a:rPr>
              <a:t> </a:t>
            </a:r>
            <a:r>
              <a:rPr kumimoji="0" lang="en-US" sz="1600" b="0" i="0" u="none" strike="noStrike" kern="1200" cap="none" spc="0" normalizeH="0" baseline="0" noProof="0" dirty="0" err="1">
                <a:ln>
                  <a:noFill/>
                </a:ln>
                <a:solidFill>
                  <a:prstClr val="black"/>
                </a:solidFill>
                <a:effectLst/>
                <a:uLnTx/>
                <a:uFillTx/>
                <a:latin typeface="Calibri"/>
                <a:ea typeface="+mn-ea"/>
                <a:cs typeface="+mn-cs"/>
              </a:rPr>
              <a:t>novih</a:t>
            </a:r>
            <a:r>
              <a:rPr kumimoji="0" lang="en-US" sz="1600" b="0" i="0" u="none" strike="noStrike" kern="1200" cap="none" spc="0" normalizeH="0" baseline="0" noProof="0" dirty="0">
                <a:ln>
                  <a:noFill/>
                </a:ln>
                <a:solidFill>
                  <a:prstClr val="black"/>
                </a:solidFill>
                <a:effectLst/>
                <a:uLnTx/>
                <a:uFillTx/>
                <a:latin typeface="Calibri"/>
                <a:ea typeface="+mn-ea"/>
                <a:cs typeface="+mn-cs"/>
              </a:rPr>
              <a:t> </a:t>
            </a:r>
            <a:r>
              <a:rPr kumimoji="0" lang="en-US" sz="1600" b="0" i="0" u="none" strike="noStrike" kern="1200" cap="none" spc="0" normalizeH="0" baseline="0" noProof="0" dirty="0" err="1">
                <a:ln>
                  <a:noFill/>
                </a:ln>
                <a:solidFill>
                  <a:prstClr val="black"/>
                </a:solidFill>
                <a:effectLst/>
                <a:uLnTx/>
                <a:uFillTx/>
                <a:latin typeface="Calibri"/>
                <a:ea typeface="+mn-ea"/>
                <a:cs typeface="+mn-cs"/>
              </a:rPr>
              <a:t>prebivalcev</a:t>
            </a:r>
            <a:r>
              <a:rPr kumimoji="0" lang="en-US" sz="1600" b="0" i="0" u="none" strike="noStrike" kern="1200" cap="none" spc="0" normalizeH="0" baseline="0" noProof="0" dirty="0">
                <a:ln>
                  <a:noFill/>
                </a:ln>
                <a:solidFill>
                  <a:prstClr val="black"/>
                </a:solidFill>
                <a:effectLst/>
                <a:uLnTx/>
                <a:uFillTx/>
                <a:latin typeface="Calibri"/>
                <a:ea typeface="+mn-ea"/>
                <a:cs typeface="+mn-cs"/>
              </a:rPr>
              <a:t> na NSZ: 1547</a:t>
            </a:r>
          </a:p>
          <a:p>
            <a:pPr marL="169862" marR="0" lvl="0" indent="0" algn="l" defTabSz="914400" rtl="0" eaLnBrk="1" fontAlgn="base" latinLnBrk="0" hangingPunct="1">
              <a:lnSpc>
                <a:spcPct val="90000"/>
              </a:lnSpc>
              <a:spcBef>
                <a:spcPct val="20000"/>
              </a:spcBef>
              <a:spcAft>
                <a:spcPct val="0"/>
              </a:spcAft>
              <a:buClr>
                <a:srgbClr val="2B9938"/>
              </a:buClr>
              <a:buSzPct val="100000"/>
              <a:buFontTx/>
              <a:buNone/>
              <a:tabLst>
                <a:tab pos="182563" algn="l"/>
              </a:tabLst>
              <a:defRPr/>
            </a:pPr>
            <a:endParaRPr kumimoji="0" lang="en-US" sz="1600" b="0" i="0" u="none" strike="noStrike" kern="1200" cap="none" spc="0" normalizeH="0" baseline="0" noProof="0" dirty="0">
              <a:ln>
                <a:noFill/>
              </a:ln>
              <a:solidFill>
                <a:prstClr val="black"/>
              </a:solidFill>
              <a:effectLst/>
              <a:uLnTx/>
              <a:uFillTx/>
              <a:latin typeface="Calibri"/>
              <a:ea typeface="+mn-ea"/>
              <a:cs typeface="+mn-cs"/>
            </a:endParaRPr>
          </a:p>
          <a:p>
            <a:pPr marL="169862" marR="0" lvl="0" indent="0" algn="l" defTabSz="914400" rtl="0" eaLnBrk="1" fontAlgn="base" latinLnBrk="0" hangingPunct="1">
              <a:lnSpc>
                <a:spcPct val="90000"/>
              </a:lnSpc>
              <a:spcBef>
                <a:spcPct val="20000"/>
              </a:spcBef>
              <a:spcAft>
                <a:spcPct val="0"/>
              </a:spcAft>
              <a:buClr>
                <a:srgbClr val="2B9938"/>
              </a:buClr>
              <a:buSzPct val="100000"/>
              <a:buFontTx/>
              <a:buNone/>
              <a:tabLst>
                <a:tab pos="182563" algn="l"/>
              </a:tabLst>
              <a:defRPr/>
            </a:pPr>
            <a:r>
              <a:rPr kumimoji="0" lang="en-US" sz="1600" b="0" i="0" u="none" strike="noStrike" kern="1200" cap="none" spc="0" normalizeH="0" baseline="0" noProof="0" dirty="0">
                <a:ln>
                  <a:noFill/>
                </a:ln>
                <a:solidFill>
                  <a:srgbClr val="FF0000"/>
                </a:solidFill>
                <a:effectLst/>
                <a:uLnTx/>
                <a:uFillTx/>
                <a:latin typeface="Calibri"/>
                <a:ea typeface="+mn-ea"/>
                <a:cs typeface="+mn-cs"/>
              </a:rPr>
              <a:t>Kapacitetna CČN, </a:t>
            </a:r>
            <a:r>
              <a:rPr kumimoji="0" lang="en-US" sz="1600" b="0" i="0" u="none" strike="noStrike" kern="1200" cap="none" spc="0" normalizeH="0" baseline="0" noProof="0" dirty="0" err="1">
                <a:ln>
                  <a:noFill/>
                </a:ln>
                <a:solidFill>
                  <a:srgbClr val="FF0000"/>
                </a:solidFill>
                <a:effectLst/>
                <a:uLnTx/>
                <a:uFillTx/>
                <a:latin typeface="Calibri"/>
                <a:ea typeface="+mn-ea"/>
                <a:cs typeface="+mn-cs"/>
              </a:rPr>
              <a:t>skupaj</a:t>
            </a:r>
            <a:r>
              <a:rPr kumimoji="0" lang="en-US" sz="1600" b="0" i="0" u="none" strike="noStrike" kern="1200" cap="none" spc="0" normalizeH="0" baseline="0" noProof="0" dirty="0">
                <a:ln>
                  <a:noFill/>
                </a:ln>
                <a:solidFill>
                  <a:srgbClr val="FF0000"/>
                </a:solidFill>
                <a:effectLst/>
                <a:uLnTx/>
                <a:uFillTx/>
                <a:latin typeface="Calibri"/>
                <a:ea typeface="+mn-ea"/>
                <a:cs typeface="+mn-cs"/>
              </a:rPr>
              <a:t> z </a:t>
            </a:r>
            <a:r>
              <a:rPr kumimoji="0" lang="en-US" sz="1600" b="0" i="0" u="none" strike="noStrike" kern="1200" cap="none" spc="0" normalizeH="0" baseline="0" noProof="0" dirty="0" err="1">
                <a:ln>
                  <a:noFill/>
                </a:ln>
                <a:solidFill>
                  <a:srgbClr val="FF0000"/>
                </a:solidFill>
                <a:effectLst/>
                <a:uLnTx/>
                <a:uFillTx/>
                <a:latin typeface="Calibri"/>
                <a:ea typeface="+mn-ea"/>
                <a:cs typeface="+mn-cs"/>
              </a:rPr>
              <a:t>načrtovanimi</a:t>
            </a:r>
            <a:r>
              <a:rPr kumimoji="0" lang="en-US" sz="1600" b="0" i="0" u="none" strike="noStrike" kern="1200" cap="none" spc="0" normalizeH="0" baseline="0" noProof="0" dirty="0">
                <a:ln>
                  <a:noFill/>
                </a:ln>
                <a:solidFill>
                  <a:srgbClr val="FF0000"/>
                </a:solidFill>
                <a:effectLst/>
                <a:uLnTx/>
                <a:uFillTx/>
                <a:latin typeface="Calibri"/>
                <a:ea typeface="+mn-ea"/>
                <a:cs typeface="+mn-cs"/>
              </a:rPr>
              <a:t> </a:t>
            </a:r>
            <a:r>
              <a:rPr kumimoji="0" lang="en-US" sz="1600" b="0" i="0" u="none" strike="noStrike" kern="1200" cap="none" spc="0" normalizeH="0" baseline="0" noProof="0" dirty="0" err="1">
                <a:ln>
                  <a:noFill/>
                </a:ln>
                <a:solidFill>
                  <a:srgbClr val="FF0000"/>
                </a:solidFill>
                <a:effectLst/>
                <a:uLnTx/>
                <a:uFillTx/>
                <a:latin typeface="Calibri"/>
                <a:ea typeface="+mn-ea"/>
                <a:cs typeface="+mn-cs"/>
              </a:rPr>
              <a:t>priključitvami</a:t>
            </a:r>
            <a:r>
              <a:rPr kumimoji="0" lang="en-US" sz="1600" b="0" i="0" u="none" strike="noStrike" kern="1200" cap="none" spc="0" normalizeH="0" baseline="0" noProof="0" dirty="0">
                <a:ln>
                  <a:noFill/>
                </a:ln>
                <a:solidFill>
                  <a:srgbClr val="FF0000"/>
                </a:solidFill>
                <a:effectLst/>
                <a:uLnTx/>
                <a:uFillTx/>
                <a:latin typeface="Calibri"/>
                <a:ea typeface="+mn-ea"/>
                <a:cs typeface="+mn-cs"/>
              </a:rPr>
              <a:t> </a:t>
            </a:r>
            <a:r>
              <a:rPr kumimoji="0" lang="en-US" sz="1600" b="0" i="0" u="none" strike="noStrike" kern="1200" cap="none" spc="0" normalizeH="0" baseline="0" noProof="0" dirty="0" err="1">
                <a:ln>
                  <a:noFill/>
                </a:ln>
                <a:solidFill>
                  <a:srgbClr val="FF0000"/>
                </a:solidFill>
                <a:effectLst/>
                <a:uLnTx/>
                <a:uFillTx/>
                <a:latin typeface="Calibri"/>
                <a:ea typeface="+mn-ea"/>
                <a:cs typeface="+mn-cs"/>
              </a:rPr>
              <a:t>aglomeracij</a:t>
            </a:r>
            <a:r>
              <a:rPr kumimoji="0" lang="en-US" sz="1600" b="0" i="0" u="none" strike="noStrike" kern="1200" cap="none" spc="0" normalizeH="0" baseline="0" noProof="0" dirty="0">
                <a:ln>
                  <a:noFill/>
                </a:ln>
                <a:solidFill>
                  <a:srgbClr val="FF0000"/>
                </a:solidFill>
                <a:effectLst/>
                <a:uLnTx/>
                <a:uFillTx/>
                <a:latin typeface="Calibri"/>
                <a:ea typeface="+mn-ea"/>
                <a:cs typeface="+mn-cs"/>
              </a:rPr>
              <a:t>, je </a:t>
            </a:r>
            <a:r>
              <a:rPr kumimoji="0" lang="en-US" sz="1600" b="0" i="0" u="none" strike="noStrike" kern="1200" cap="none" spc="0" normalizeH="0" baseline="0" noProof="0" dirty="0" err="1">
                <a:ln>
                  <a:noFill/>
                </a:ln>
                <a:solidFill>
                  <a:srgbClr val="FF0000"/>
                </a:solidFill>
                <a:effectLst/>
                <a:uLnTx/>
                <a:uFillTx/>
                <a:latin typeface="Calibri"/>
                <a:ea typeface="+mn-ea"/>
                <a:cs typeface="+mn-cs"/>
              </a:rPr>
              <a:t>brez</a:t>
            </a:r>
            <a:r>
              <a:rPr kumimoji="0" lang="en-US" sz="1600" b="0" i="0" u="none" strike="noStrike" kern="1200" cap="none" spc="0" normalizeH="0" baseline="0" noProof="0" dirty="0">
                <a:ln>
                  <a:noFill/>
                </a:ln>
                <a:solidFill>
                  <a:srgbClr val="FF0000"/>
                </a:solidFill>
                <a:effectLst/>
                <a:uLnTx/>
                <a:uFillTx/>
                <a:latin typeface="Calibri"/>
                <a:ea typeface="+mn-ea"/>
                <a:cs typeface="+mn-cs"/>
              </a:rPr>
              <a:t> </a:t>
            </a:r>
            <a:r>
              <a:rPr kumimoji="0" lang="en-US" sz="1600" b="0" i="0" u="none" strike="noStrike" kern="1200" cap="none" spc="0" normalizeH="0" baseline="0" noProof="0" dirty="0" err="1">
                <a:ln>
                  <a:noFill/>
                </a:ln>
                <a:solidFill>
                  <a:srgbClr val="FF0000"/>
                </a:solidFill>
                <a:effectLst/>
                <a:uLnTx/>
                <a:uFillTx/>
                <a:latin typeface="Calibri"/>
                <a:ea typeface="+mn-ea"/>
                <a:cs typeface="+mn-cs"/>
              </a:rPr>
              <a:t>načrtovane</a:t>
            </a:r>
            <a:r>
              <a:rPr kumimoji="0" lang="en-US" sz="1600" b="0" i="0" u="none" strike="noStrike" kern="1200" cap="none" spc="0" normalizeH="0" baseline="0" noProof="0" dirty="0">
                <a:ln>
                  <a:noFill/>
                </a:ln>
                <a:solidFill>
                  <a:srgbClr val="FF0000"/>
                </a:solidFill>
                <a:effectLst/>
                <a:uLnTx/>
                <a:uFillTx/>
                <a:latin typeface="Calibri"/>
                <a:ea typeface="+mn-ea"/>
                <a:cs typeface="+mn-cs"/>
              </a:rPr>
              <a:t> </a:t>
            </a:r>
            <a:r>
              <a:rPr kumimoji="0" lang="en-US" sz="1600" b="0" i="0" u="none" strike="noStrike" kern="1200" cap="none" spc="0" normalizeH="0" baseline="0" noProof="0" dirty="0" err="1">
                <a:ln>
                  <a:noFill/>
                </a:ln>
                <a:solidFill>
                  <a:srgbClr val="FF0000"/>
                </a:solidFill>
                <a:effectLst/>
                <a:uLnTx/>
                <a:uFillTx/>
                <a:latin typeface="Calibri"/>
                <a:ea typeface="+mn-ea"/>
                <a:cs typeface="+mn-cs"/>
              </a:rPr>
              <a:t>širitve</a:t>
            </a:r>
            <a:r>
              <a:rPr kumimoji="0" lang="en-US" sz="1600" b="0" i="0" u="none" strike="noStrike" kern="1200" cap="none" spc="0" normalizeH="0" baseline="0" noProof="0" dirty="0">
                <a:ln>
                  <a:noFill/>
                </a:ln>
                <a:solidFill>
                  <a:srgbClr val="FF0000"/>
                </a:solidFill>
                <a:effectLst/>
                <a:uLnTx/>
                <a:uFillTx/>
                <a:latin typeface="Calibri"/>
                <a:ea typeface="+mn-ea"/>
                <a:cs typeface="+mn-cs"/>
              </a:rPr>
              <a:t>, s </a:t>
            </a:r>
            <a:r>
              <a:rPr kumimoji="0" lang="en-US" sz="1600" b="0" i="0" u="none" strike="noStrike" kern="1200" cap="none" spc="0" normalizeH="0" baseline="0" noProof="0" dirty="0" err="1">
                <a:ln>
                  <a:noFill/>
                </a:ln>
                <a:solidFill>
                  <a:srgbClr val="FF0000"/>
                </a:solidFill>
                <a:effectLst/>
                <a:uLnTx/>
                <a:uFillTx/>
                <a:latin typeface="Calibri"/>
                <a:ea typeface="+mn-ea"/>
                <a:cs typeface="+mn-cs"/>
              </a:rPr>
              <a:t>trenutnim</a:t>
            </a:r>
            <a:r>
              <a:rPr kumimoji="0" lang="en-US" sz="1600" b="0" i="0" u="none" strike="noStrike" kern="1200" cap="none" spc="0" normalizeH="0" baseline="0" noProof="0" dirty="0">
                <a:ln>
                  <a:noFill/>
                </a:ln>
                <a:solidFill>
                  <a:srgbClr val="FF0000"/>
                </a:solidFill>
                <a:effectLst/>
                <a:uLnTx/>
                <a:uFillTx/>
                <a:latin typeface="Calibri"/>
                <a:ea typeface="+mn-ea"/>
                <a:cs typeface="+mn-cs"/>
              </a:rPr>
              <a:t> </a:t>
            </a:r>
            <a:r>
              <a:rPr kumimoji="0" lang="en-US" sz="1600" b="0" i="0" u="none" strike="noStrike" kern="1200" cap="none" spc="0" normalizeH="0" baseline="0" noProof="0" dirty="0" err="1">
                <a:ln>
                  <a:noFill/>
                </a:ln>
                <a:solidFill>
                  <a:srgbClr val="FF0000"/>
                </a:solidFill>
                <a:effectLst/>
                <a:uLnTx/>
                <a:uFillTx/>
                <a:latin typeface="Calibri"/>
                <a:ea typeface="+mn-ea"/>
                <a:cs typeface="+mn-cs"/>
              </a:rPr>
              <a:t>fondom</a:t>
            </a:r>
            <a:r>
              <a:rPr kumimoji="0" lang="en-US" sz="1600" b="0" i="0" u="none" strike="noStrike" kern="1200" cap="none" spc="0" normalizeH="0" baseline="0" noProof="0" dirty="0">
                <a:ln>
                  <a:noFill/>
                </a:ln>
                <a:solidFill>
                  <a:srgbClr val="FF0000"/>
                </a:solidFill>
                <a:effectLst/>
                <a:uLnTx/>
                <a:uFillTx/>
                <a:latin typeface="Calibri"/>
                <a:ea typeface="+mn-ea"/>
                <a:cs typeface="+mn-cs"/>
              </a:rPr>
              <a:t> NSZ </a:t>
            </a:r>
            <a:r>
              <a:rPr kumimoji="0" lang="en-US" sz="1600" b="0" i="0" u="none" strike="noStrike" kern="1200" cap="none" spc="0" normalizeH="0" baseline="0" noProof="0" dirty="0" err="1">
                <a:ln>
                  <a:noFill/>
                </a:ln>
                <a:solidFill>
                  <a:srgbClr val="FF0000"/>
                </a:solidFill>
                <a:effectLst/>
                <a:uLnTx/>
                <a:uFillTx/>
                <a:latin typeface="Calibri"/>
                <a:ea typeface="+mn-ea"/>
                <a:cs typeface="+mn-cs"/>
              </a:rPr>
              <a:t>zapolnjena</a:t>
            </a:r>
            <a:r>
              <a:rPr kumimoji="0" lang="en-US" sz="1600" b="0" i="0" u="none" strike="noStrike" kern="1200" cap="none" spc="0" normalizeH="0" baseline="0" noProof="0" dirty="0">
                <a:ln>
                  <a:noFill/>
                </a:ln>
                <a:solidFill>
                  <a:srgbClr val="FF0000"/>
                </a:solidFill>
                <a:effectLst/>
                <a:uLnTx/>
                <a:uFillTx/>
                <a:latin typeface="Calibri"/>
                <a:ea typeface="+mn-ea"/>
                <a:cs typeface="+mn-cs"/>
              </a:rPr>
              <a:t>.</a:t>
            </a:r>
          </a:p>
        </p:txBody>
      </p:sp>
    </p:spTree>
    <p:extLst>
      <p:ext uri="{BB962C8B-B14F-4D97-AF65-F5344CB8AC3E}">
        <p14:creationId xmlns:p14="http://schemas.microsoft.com/office/powerpoint/2010/main" val="1637143100"/>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6F95342-F369-4D54-93FF-B85E8239D951}"/>
              </a:ext>
            </a:extLst>
          </p:cNvPr>
          <p:cNvSpPr/>
          <p:nvPr/>
        </p:nvSpPr>
        <p:spPr>
          <a:xfrm>
            <a:off x="633653" y="1131252"/>
            <a:ext cx="8328939" cy="1083374"/>
          </a:xfrm>
          <a:prstGeom prst="rect">
            <a:avLst/>
          </a:prstGeom>
        </p:spPr>
        <p:txBody>
          <a:bodyPr wrap="square">
            <a:spAutoFit/>
          </a:bodyPr>
          <a:lstStyle/>
          <a:p>
            <a:pPr marL="0" marR="0" lvl="0" indent="0" algn="l" defTabSz="914400" rtl="0" eaLnBrk="1" fontAlgn="auto" latinLnBrk="0" hangingPunct="1">
              <a:lnSpc>
                <a:spcPct val="100000"/>
              </a:lnSpc>
              <a:spcBef>
                <a:spcPct val="20000"/>
              </a:spcBef>
              <a:spcAft>
                <a:spcPts val="0"/>
              </a:spcAft>
              <a:buClrTx/>
              <a:buSzTx/>
              <a:buFontTx/>
              <a:buNone/>
              <a:tabLst/>
              <a:defRPr/>
            </a:pPr>
            <a:r>
              <a:rPr kumimoji="0" lang="en-US" sz="2600" b="0" i="0" u="none" strike="noStrike" kern="1200" cap="none" spc="0" normalizeH="0" baseline="0" noProof="0" dirty="0" err="1">
                <a:ln>
                  <a:noFill/>
                </a:ln>
                <a:solidFill>
                  <a:prstClr val="black"/>
                </a:solidFill>
                <a:effectLst/>
                <a:uLnTx/>
                <a:uFillTx/>
                <a:latin typeface="Calibri" pitchFamily="34" charset="0"/>
                <a:ea typeface="+mn-ea"/>
                <a:cs typeface="Arial" pitchFamily="34" charset="0"/>
              </a:rPr>
              <a:t>Kanalizacijsko</a:t>
            </a:r>
            <a:r>
              <a:rPr kumimoji="0" lang="en-US" sz="2600" b="0" i="0" u="none" strike="noStrike" kern="1200" cap="none" spc="0" normalizeH="0" baseline="0" noProof="0" dirty="0">
                <a:ln>
                  <a:noFill/>
                </a:ln>
                <a:solidFill>
                  <a:prstClr val="black"/>
                </a:solidFill>
                <a:effectLst/>
                <a:uLnTx/>
                <a:uFillTx/>
                <a:latin typeface="Calibri" pitchFamily="34" charset="0"/>
                <a:ea typeface="+mn-ea"/>
                <a:cs typeface="Arial" pitchFamily="34" charset="0"/>
              </a:rPr>
              <a:t> </a:t>
            </a:r>
            <a:r>
              <a:rPr kumimoji="0" lang="en-US" sz="2600" b="0" i="0" u="none" strike="noStrike" kern="1200" cap="none" spc="0" normalizeH="0" baseline="0" noProof="0" dirty="0" err="1">
                <a:ln>
                  <a:noFill/>
                </a:ln>
                <a:solidFill>
                  <a:prstClr val="black"/>
                </a:solidFill>
                <a:effectLst/>
                <a:uLnTx/>
                <a:uFillTx/>
                <a:latin typeface="Calibri" pitchFamily="34" charset="0"/>
                <a:ea typeface="+mn-ea"/>
                <a:cs typeface="Arial" pitchFamily="34" charset="0"/>
              </a:rPr>
              <a:t>omrežje</a:t>
            </a:r>
            <a:endParaRPr kumimoji="0" lang="en-US" sz="2600" b="0" i="0" u="none" strike="noStrike" kern="1200" cap="none" spc="0" normalizeH="0" baseline="0" noProof="0" dirty="0">
              <a:ln>
                <a:noFill/>
              </a:ln>
              <a:solidFill>
                <a:prstClr val="black"/>
              </a:solidFill>
              <a:effectLst/>
              <a:uLnTx/>
              <a:uFillTx/>
              <a:latin typeface="Calibri" pitchFamily="34" charset="0"/>
              <a:ea typeface="+mn-ea"/>
              <a:cs typeface="Arial" pitchFamily="34" charset="0"/>
            </a:endParaRPr>
          </a:p>
          <a:p>
            <a:pPr marL="0" marR="0" lvl="0" indent="0" algn="l" defTabSz="914400" rtl="0" eaLnBrk="1" fontAlgn="auto" latinLnBrk="0" hangingPunct="1">
              <a:lnSpc>
                <a:spcPct val="100000"/>
              </a:lnSpc>
              <a:spcBef>
                <a:spcPct val="20000"/>
              </a:spcBef>
              <a:spcAft>
                <a:spcPts val="0"/>
              </a:spcAft>
              <a:buClrTx/>
              <a:buSzTx/>
              <a:buFontTx/>
              <a:buNone/>
              <a:tabLst/>
              <a:defRPr/>
            </a:pPr>
            <a:r>
              <a:rPr kumimoji="0" lang="en-US" sz="1600" b="0" i="0" u="none" strike="noStrike" kern="1200" cap="none" spc="0" normalizeH="0" baseline="0" noProof="0" dirty="0" err="1">
                <a:ln>
                  <a:noFill/>
                </a:ln>
                <a:solidFill>
                  <a:srgbClr val="F79646">
                    <a:lumMod val="75000"/>
                  </a:srgbClr>
                </a:solidFill>
                <a:effectLst/>
                <a:uLnTx/>
                <a:uFillTx/>
                <a:latin typeface="Calibri" pitchFamily="34" charset="0"/>
                <a:ea typeface="+mn-ea"/>
                <a:cs typeface="Arial" pitchFamily="34" charset="0"/>
              </a:rPr>
              <a:t>Kapaciteta</a:t>
            </a:r>
            <a:r>
              <a:rPr kumimoji="0" lang="en-US" sz="1600" b="0" i="0" u="none" strike="noStrike" kern="1200" cap="none" spc="0" normalizeH="0" baseline="0" noProof="0" dirty="0">
                <a:ln>
                  <a:noFill/>
                </a:ln>
                <a:solidFill>
                  <a:srgbClr val="F79646">
                    <a:lumMod val="75000"/>
                  </a:srgbClr>
                </a:solidFill>
                <a:effectLst/>
                <a:uLnTx/>
                <a:uFillTx/>
                <a:latin typeface="Calibri" pitchFamily="34" charset="0"/>
                <a:ea typeface="+mn-ea"/>
                <a:cs typeface="Arial" pitchFamily="34" charset="0"/>
              </a:rPr>
              <a:t> CČN glede na </a:t>
            </a:r>
            <a:r>
              <a:rPr kumimoji="0" lang="en-US" sz="1600" b="0" i="0" u="none" strike="noStrike" kern="1200" cap="none" spc="0" normalizeH="0" baseline="0" noProof="0" dirty="0" err="1">
                <a:ln>
                  <a:noFill/>
                </a:ln>
                <a:solidFill>
                  <a:srgbClr val="F79646">
                    <a:lumMod val="75000"/>
                  </a:srgbClr>
                </a:solidFill>
                <a:effectLst/>
                <a:uLnTx/>
                <a:uFillTx/>
                <a:latin typeface="Calibri" pitchFamily="34" charset="0"/>
                <a:ea typeface="+mn-ea"/>
                <a:cs typeface="Arial" pitchFamily="34" charset="0"/>
              </a:rPr>
              <a:t>predviden</a:t>
            </a:r>
            <a:r>
              <a:rPr kumimoji="0" lang="en-US" sz="1600" b="0" i="0" u="none" strike="noStrike" kern="1200" cap="none" spc="0" normalizeH="0" baseline="0" noProof="0" dirty="0">
                <a:ln>
                  <a:noFill/>
                </a:ln>
                <a:solidFill>
                  <a:srgbClr val="F79646">
                    <a:lumMod val="75000"/>
                  </a:srgbClr>
                </a:solidFill>
                <a:effectLst/>
                <a:uLnTx/>
                <a:uFillTx/>
                <a:latin typeface="Calibri" pitchFamily="34" charset="0"/>
                <a:ea typeface="+mn-ea"/>
                <a:cs typeface="Arial" pitchFamily="34" charset="0"/>
              </a:rPr>
              <a:t> </a:t>
            </a:r>
            <a:r>
              <a:rPr kumimoji="0" lang="en-US" sz="1600" b="0" i="0" u="none" strike="noStrike" kern="1200" cap="none" spc="0" normalizeH="0" baseline="0" noProof="0" dirty="0" err="1">
                <a:ln>
                  <a:noFill/>
                </a:ln>
                <a:solidFill>
                  <a:srgbClr val="F79646">
                    <a:lumMod val="75000"/>
                  </a:srgbClr>
                </a:solidFill>
                <a:effectLst/>
                <a:uLnTx/>
                <a:uFillTx/>
                <a:latin typeface="Calibri" pitchFamily="34" charset="0"/>
                <a:ea typeface="+mn-ea"/>
                <a:cs typeface="Arial" pitchFamily="34" charset="0"/>
              </a:rPr>
              <a:t>prirast</a:t>
            </a:r>
            <a:r>
              <a:rPr kumimoji="0" lang="en-US" sz="1600" b="0" i="0" u="none" strike="noStrike" kern="1200" cap="none" spc="0" normalizeH="0" baseline="0" noProof="0" dirty="0">
                <a:ln>
                  <a:noFill/>
                </a:ln>
                <a:solidFill>
                  <a:srgbClr val="F79646">
                    <a:lumMod val="75000"/>
                  </a:srgbClr>
                </a:solidFill>
                <a:effectLst/>
                <a:uLnTx/>
                <a:uFillTx/>
                <a:latin typeface="Calibri" pitchFamily="34" charset="0"/>
                <a:ea typeface="+mn-ea"/>
                <a:cs typeface="Arial" pitchFamily="34" charset="0"/>
              </a:rPr>
              <a:t> </a:t>
            </a:r>
            <a:r>
              <a:rPr kumimoji="0" lang="en-US" sz="1600" b="0" i="0" u="none" strike="noStrike" kern="1200" cap="none" spc="0" normalizeH="0" baseline="0" noProof="0" dirty="0" err="1">
                <a:ln>
                  <a:noFill/>
                </a:ln>
                <a:solidFill>
                  <a:srgbClr val="F79646">
                    <a:lumMod val="75000"/>
                  </a:srgbClr>
                </a:solidFill>
                <a:effectLst/>
                <a:uLnTx/>
                <a:uFillTx/>
                <a:latin typeface="Calibri" pitchFamily="34" charset="0"/>
                <a:ea typeface="+mn-ea"/>
                <a:cs typeface="Arial" pitchFamily="34" charset="0"/>
              </a:rPr>
              <a:t>prebivalcev</a:t>
            </a:r>
            <a:endParaRPr kumimoji="0" lang="en-US" sz="1600" b="0" i="0" u="none" strike="noStrike" kern="1200" cap="none" spc="0" normalizeH="0" baseline="0" noProof="0" dirty="0">
              <a:ln>
                <a:noFill/>
              </a:ln>
              <a:solidFill>
                <a:srgbClr val="F79646">
                  <a:lumMod val="75000"/>
                </a:srgbClr>
              </a:solidFill>
              <a:effectLst/>
              <a:uLnTx/>
              <a:uFillTx/>
              <a:latin typeface="Calibri" pitchFamily="34" charset="0"/>
              <a:ea typeface="+mn-ea"/>
              <a:cs typeface="Arial" pitchFamily="34" charset="0"/>
            </a:endParaRPr>
          </a:p>
          <a:p>
            <a:pPr marL="0" marR="0" lvl="0" indent="0" algn="l" defTabSz="914400" rtl="0" eaLnBrk="1" fontAlgn="auto" latinLnBrk="0" hangingPunct="1">
              <a:lnSpc>
                <a:spcPct val="100000"/>
              </a:lnSpc>
              <a:spcBef>
                <a:spcPct val="20000"/>
              </a:spcBef>
              <a:spcAft>
                <a:spcPts val="0"/>
              </a:spcAft>
              <a:buClrTx/>
              <a:buSzTx/>
              <a:buFontTx/>
              <a:buNone/>
              <a:tabLst/>
              <a:defRPr/>
            </a:pPr>
            <a:endParaRPr kumimoji="0" lang="en-US" sz="1600" b="0" i="0" u="none" strike="noStrike" kern="1200" cap="none" spc="0" normalizeH="0" baseline="0" noProof="0" dirty="0">
              <a:ln>
                <a:noFill/>
              </a:ln>
              <a:solidFill>
                <a:srgbClr val="F79646">
                  <a:lumMod val="75000"/>
                </a:srgbClr>
              </a:solidFill>
              <a:effectLst/>
              <a:uLnTx/>
              <a:uFillTx/>
              <a:latin typeface="Calibri" pitchFamily="34" charset="0"/>
              <a:ea typeface="+mn-ea"/>
              <a:cs typeface="Arial" pitchFamily="34" charset="0"/>
            </a:endParaRPr>
          </a:p>
        </p:txBody>
      </p:sp>
      <p:pic>
        <p:nvPicPr>
          <p:cNvPr id="6" name="Picture 6">
            <a:extLst>
              <a:ext uri="{FF2B5EF4-FFF2-40B4-BE49-F238E27FC236}">
                <a16:creationId xmlns:a16="http://schemas.microsoft.com/office/drawing/2014/main" id="{2236F885-BD99-40BA-B0CF-88E3B14242C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26829" y="195798"/>
            <a:ext cx="1212513" cy="565201"/>
          </a:xfrm>
          <a:prstGeom prst="rect">
            <a:avLst/>
          </a:prstGeom>
        </p:spPr>
      </p:pic>
      <p:pic>
        <p:nvPicPr>
          <p:cNvPr id="9" name="Picture 7">
            <a:extLst>
              <a:ext uri="{FF2B5EF4-FFF2-40B4-BE49-F238E27FC236}">
                <a16:creationId xmlns:a16="http://schemas.microsoft.com/office/drawing/2014/main" id="{564FF858-598B-4B6C-BBAC-0B1999B6502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39342" y="313749"/>
            <a:ext cx="823250" cy="329300"/>
          </a:xfrm>
          <a:prstGeom prst="rect">
            <a:avLst/>
          </a:prstGeom>
        </p:spPr>
      </p:pic>
      <p:graphicFrame>
        <p:nvGraphicFramePr>
          <p:cNvPr id="8" name="Chart 7">
            <a:extLst>
              <a:ext uri="{FF2B5EF4-FFF2-40B4-BE49-F238E27FC236}">
                <a16:creationId xmlns:a16="http://schemas.microsoft.com/office/drawing/2014/main" id="{1BD0EC00-A588-4770-89DC-A89F356AF4F8}"/>
              </a:ext>
            </a:extLst>
          </p:cNvPr>
          <p:cNvGraphicFramePr>
            <a:graphicFrameLocks/>
          </p:cNvGraphicFramePr>
          <p:nvPr/>
        </p:nvGraphicFramePr>
        <p:xfrm>
          <a:off x="46028" y="1880315"/>
          <a:ext cx="9097972" cy="4977685"/>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148143446"/>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bg>
      <p:bgPr>
        <a:solidFill>
          <a:schemeClr val="accent6">
            <a:lumMod val="75000"/>
          </a:schemeClr>
        </a:solidFill>
        <a:effectLst/>
      </p:bgPr>
    </p:bg>
    <p:spTree>
      <p:nvGrpSpPr>
        <p:cNvPr id="1" name=""/>
        <p:cNvGrpSpPr/>
        <p:nvPr/>
      </p:nvGrpSpPr>
      <p:grpSpPr>
        <a:xfrm>
          <a:off x="0" y="0"/>
          <a:ext cx="0" cy="0"/>
          <a:chOff x="0" y="0"/>
          <a:chExt cx="0" cy="0"/>
        </a:xfrm>
      </p:grpSpPr>
      <p:sp>
        <p:nvSpPr>
          <p:cNvPr id="4" name="Rectangle 2"/>
          <p:cNvSpPr txBox="1">
            <a:spLocks noChangeArrowheads="1"/>
          </p:cNvSpPr>
          <p:nvPr/>
        </p:nvSpPr>
        <p:spPr>
          <a:xfrm>
            <a:off x="624508" y="2908562"/>
            <a:ext cx="6569704" cy="2762662"/>
          </a:xfrm>
          <a:prstGeom prst="rect">
            <a:avLst/>
          </a:prstGeom>
        </p:spPr>
        <p:txBody>
          <a:bodyPr anchor="b"/>
          <a:lstStyle/>
          <a:p>
            <a:pPr lvl="0" eaLnBrk="0" hangingPunct="0">
              <a:spcBef>
                <a:spcPct val="20000"/>
              </a:spcBef>
            </a:pPr>
            <a:r>
              <a:rPr lang="en-US" sz="3600" dirty="0">
                <a:solidFill>
                  <a:schemeClr val="bg1"/>
                </a:solidFill>
                <a:latin typeface="Calibri" pitchFamily="34" charset="0"/>
              </a:rPr>
              <a:t>OMEJITVE NA OBMOČJU URBANISTIČNE ZASNOVE</a:t>
            </a:r>
            <a:endParaRPr lang="sl-SI" sz="3600" dirty="0">
              <a:solidFill>
                <a:schemeClr val="bg1"/>
              </a:solidFill>
              <a:latin typeface="Calibri" pitchFamily="34" charset="0"/>
            </a:endParaRPr>
          </a:p>
          <a:p>
            <a:pPr lvl="0" fontAlgn="auto">
              <a:spcBef>
                <a:spcPct val="20000"/>
              </a:spcBef>
              <a:spcAft>
                <a:spcPts val="0"/>
              </a:spcAft>
              <a:defRPr/>
            </a:pPr>
            <a:endParaRPr lang="sl-SI" dirty="0">
              <a:solidFill>
                <a:schemeClr val="bg1"/>
              </a:solidFill>
              <a:latin typeface="Calibri"/>
            </a:endParaRPr>
          </a:p>
        </p:txBody>
      </p:sp>
      <p:pic>
        <p:nvPicPr>
          <p:cNvPr id="5" name="Picture 2" descr="C:\Documents and Settings\Lena\My Documents\Locus word\Locus_znak in logotip_RGB.jpg">
            <a:extLst>
              <a:ext uri="{FF2B5EF4-FFF2-40B4-BE49-F238E27FC236}">
                <a16:creationId xmlns:a16="http://schemas.microsoft.com/office/drawing/2014/main" id="{2DF6805B-3232-4C7E-9810-754F349CE2DB}"/>
              </a:ext>
            </a:extLst>
          </p:cNvPr>
          <p:cNvPicPr>
            <a:picLocks noChangeAspect="1" noChangeArrowheads="1"/>
          </p:cNvPicPr>
          <p:nvPr/>
        </p:nvPicPr>
        <p:blipFill>
          <a:blip r:embed="rId2" cstate="print">
            <a:extLst>
              <a:ext uri="{28A0092B-C50C-407E-A947-70E740481C1C}">
                <a14:useLocalDpi xmlns:a14="http://schemas.microsoft.com/office/drawing/2010/main"/>
              </a:ext>
            </a:extLst>
          </a:blip>
          <a:stretch>
            <a:fillRect/>
          </a:stretch>
        </p:blipFill>
        <p:spPr bwMode="auto">
          <a:xfrm>
            <a:off x="6194247" y="209048"/>
            <a:ext cx="1458781" cy="679996"/>
          </a:xfrm>
          <a:prstGeom prst="rect">
            <a:avLst/>
          </a:prstGeom>
          <a:noFill/>
          <a:ln>
            <a:noFill/>
          </a:ln>
        </p:spPr>
      </p:pic>
      <p:pic>
        <p:nvPicPr>
          <p:cNvPr id="6" name="Picture 6">
            <a:extLst>
              <a:ext uri="{FF2B5EF4-FFF2-40B4-BE49-F238E27FC236}">
                <a16:creationId xmlns:a16="http://schemas.microsoft.com/office/drawing/2014/main" id="{7D0DFD9F-134D-456F-A158-80535195F6F1}"/>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7653028" y="386011"/>
            <a:ext cx="1111251" cy="326071"/>
          </a:xfrm>
          <a:prstGeom prst="rect">
            <a:avLst/>
          </a:prstGeom>
        </p:spPr>
      </p:pic>
    </p:spTree>
    <p:extLst>
      <p:ext uri="{BB962C8B-B14F-4D97-AF65-F5344CB8AC3E}">
        <p14:creationId xmlns:p14="http://schemas.microsoft.com/office/powerpoint/2010/main" val="2480301906"/>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BC99279-3B11-4543-80F2-543C6D49DFEF}"/>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0" y="195528"/>
            <a:ext cx="9144000" cy="6466943"/>
          </a:xfrm>
          <a:prstGeom prst="rect">
            <a:avLst/>
          </a:prstGeom>
        </p:spPr>
      </p:pic>
      <p:pic>
        <p:nvPicPr>
          <p:cNvPr id="7" name="Picture 6">
            <a:extLst>
              <a:ext uri="{FF2B5EF4-FFF2-40B4-BE49-F238E27FC236}">
                <a16:creationId xmlns:a16="http://schemas.microsoft.com/office/drawing/2014/main" id="{983A0032-1781-4BE3-87EF-2F8F5575819A}"/>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926829" y="195798"/>
            <a:ext cx="1212513" cy="565201"/>
          </a:xfrm>
          <a:prstGeom prst="rect">
            <a:avLst/>
          </a:prstGeom>
        </p:spPr>
      </p:pic>
      <p:pic>
        <p:nvPicPr>
          <p:cNvPr id="8" name="Picture 7">
            <a:extLst>
              <a:ext uri="{FF2B5EF4-FFF2-40B4-BE49-F238E27FC236}">
                <a16:creationId xmlns:a16="http://schemas.microsoft.com/office/drawing/2014/main" id="{8F91FFCD-5C6E-4F02-A32F-A09345E22418}"/>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8139342" y="313749"/>
            <a:ext cx="823250" cy="329300"/>
          </a:xfrm>
          <a:prstGeom prst="rect">
            <a:avLst/>
          </a:prstGeom>
        </p:spPr>
      </p:pic>
      <p:sp>
        <p:nvSpPr>
          <p:cNvPr id="6" name="Rectangle 2">
            <a:extLst>
              <a:ext uri="{FF2B5EF4-FFF2-40B4-BE49-F238E27FC236}">
                <a16:creationId xmlns:a16="http://schemas.microsoft.com/office/drawing/2014/main" id="{2BDF542B-811E-4E77-A227-46F5E0308D58}"/>
              </a:ext>
            </a:extLst>
          </p:cNvPr>
          <p:cNvSpPr/>
          <p:nvPr/>
        </p:nvSpPr>
        <p:spPr>
          <a:xfrm>
            <a:off x="5884414" y="950215"/>
            <a:ext cx="3297846" cy="1034129"/>
          </a:xfrm>
          <a:prstGeom prst="rect">
            <a:avLst/>
          </a:prstGeom>
        </p:spPr>
        <p:txBody>
          <a:bodyPr wrap="square">
            <a:spAutoFit/>
          </a:bodyPr>
          <a:lstStyle/>
          <a:p>
            <a:pPr lvl="0" fontAlgn="auto">
              <a:spcBef>
                <a:spcPct val="20000"/>
              </a:spcBef>
              <a:spcAft>
                <a:spcPts val="0"/>
              </a:spcAft>
              <a:defRPr/>
            </a:pPr>
            <a:r>
              <a:rPr lang="en-US" sz="2600" dirty="0" err="1">
                <a:latin typeface="Calibri" pitchFamily="34" charset="0"/>
                <a:cs typeface="Arial" pitchFamily="34" charset="0"/>
              </a:rPr>
              <a:t>Kartografski</a:t>
            </a:r>
            <a:r>
              <a:rPr lang="en-US" sz="2600" dirty="0">
                <a:latin typeface="Calibri" pitchFamily="34" charset="0"/>
                <a:cs typeface="Arial" pitchFamily="34" charset="0"/>
              </a:rPr>
              <a:t> </a:t>
            </a:r>
            <a:r>
              <a:rPr lang="en-US" sz="2600" dirty="0" err="1">
                <a:latin typeface="Calibri" pitchFamily="34" charset="0"/>
                <a:cs typeface="Arial" pitchFamily="34" charset="0"/>
              </a:rPr>
              <a:t>prikaz</a:t>
            </a:r>
            <a:endParaRPr lang="sl-SI" sz="2600" dirty="0">
              <a:latin typeface="Calibri" pitchFamily="34" charset="0"/>
              <a:cs typeface="Arial" pitchFamily="34" charset="0"/>
            </a:endParaRPr>
          </a:p>
          <a:p>
            <a:pPr lvl="0" fontAlgn="auto">
              <a:spcBef>
                <a:spcPct val="20000"/>
              </a:spcBef>
              <a:spcAft>
                <a:spcPts val="0"/>
              </a:spcAft>
              <a:defRPr/>
            </a:pPr>
            <a:r>
              <a:rPr lang="en-US" sz="1600" dirty="0" err="1">
                <a:solidFill>
                  <a:schemeClr val="accent6">
                    <a:lumMod val="75000"/>
                  </a:schemeClr>
                </a:solidFill>
                <a:latin typeface="Calibri" pitchFamily="34" charset="0"/>
                <a:cs typeface="Arial" pitchFamily="34" charset="0"/>
              </a:rPr>
              <a:t>Omejitve</a:t>
            </a:r>
            <a:r>
              <a:rPr lang="en-US" sz="1600" dirty="0">
                <a:solidFill>
                  <a:schemeClr val="accent6">
                    <a:lumMod val="75000"/>
                  </a:schemeClr>
                </a:solidFill>
                <a:latin typeface="Calibri" pitchFamily="34" charset="0"/>
                <a:cs typeface="Arial" pitchFamily="34" charset="0"/>
              </a:rPr>
              <a:t> </a:t>
            </a:r>
            <a:r>
              <a:rPr lang="en-US" sz="1600" dirty="0" err="1">
                <a:solidFill>
                  <a:schemeClr val="accent6">
                    <a:lumMod val="75000"/>
                  </a:schemeClr>
                </a:solidFill>
                <a:latin typeface="Calibri" pitchFamily="34" charset="0"/>
                <a:cs typeface="Arial" pitchFamily="34" charset="0"/>
              </a:rPr>
              <a:t>na</a:t>
            </a:r>
            <a:r>
              <a:rPr lang="en-US" sz="1600" dirty="0">
                <a:solidFill>
                  <a:schemeClr val="accent6">
                    <a:lumMod val="75000"/>
                  </a:schemeClr>
                </a:solidFill>
                <a:latin typeface="Calibri" pitchFamily="34" charset="0"/>
                <a:cs typeface="Arial" pitchFamily="34" charset="0"/>
              </a:rPr>
              <a:t> </a:t>
            </a:r>
            <a:r>
              <a:rPr lang="en-US" sz="1600" dirty="0" err="1">
                <a:solidFill>
                  <a:schemeClr val="accent6">
                    <a:lumMod val="75000"/>
                  </a:schemeClr>
                </a:solidFill>
                <a:latin typeface="Calibri" pitchFamily="34" charset="0"/>
                <a:cs typeface="Arial" pitchFamily="34" charset="0"/>
              </a:rPr>
              <a:t>območju</a:t>
            </a:r>
            <a:r>
              <a:rPr lang="en-US" sz="1600" dirty="0">
                <a:solidFill>
                  <a:schemeClr val="accent6">
                    <a:lumMod val="75000"/>
                  </a:schemeClr>
                </a:solidFill>
                <a:latin typeface="Calibri" pitchFamily="34" charset="0"/>
                <a:cs typeface="Arial" pitchFamily="34" charset="0"/>
              </a:rPr>
              <a:t> </a:t>
            </a:r>
            <a:r>
              <a:rPr lang="en-US" sz="1600" dirty="0" err="1">
                <a:solidFill>
                  <a:schemeClr val="accent6">
                    <a:lumMod val="75000"/>
                  </a:schemeClr>
                </a:solidFill>
                <a:latin typeface="Calibri" pitchFamily="34" charset="0"/>
                <a:cs typeface="Arial" pitchFamily="34" charset="0"/>
              </a:rPr>
              <a:t>urbanistične</a:t>
            </a:r>
            <a:r>
              <a:rPr lang="en-US" sz="1600" dirty="0">
                <a:solidFill>
                  <a:schemeClr val="accent6">
                    <a:lumMod val="75000"/>
                  </a:schemeClr>
                </a:solidFill>
                <a:latin typeface="Calibri" pitchFamily="34" charset="0"/>
                <a:cs typeface="Arial" pitchFamily="34" charset="0"/>
              </a:rPr>
              <a:t> </a:t>
            </a:r>
            <a:r>
              <a:rPr lang="en-US" sz="1600" dirty="0" err="1">
                <a:solidFill>
                  <a:schemeClr val="accent6">
                    <a:lumMod val="75000"/>
                  </a:schemeClr>
                </a:solidFill>
                <a:latin typeface="Calibri" pitchFamily="34" charset="0"/>
                <a:cs typeface="Arial" pitchFamily="34" charset="0"/>
              </a:rPr>
              <a:t>zasnove</a:t>
            </a:r>
            <a:endParaRPr lang="sl-SI" sz="1600" dirty="0">
              <a:solidFill>
                <a:schemeClr val="accent6">
                  <a:lumMod val="75000"/>
                </a:schemeClr>
              </a:solidFill>
              <a:latin typeface="Calibri" pitchFamily="34" charset="0"/>
              <a:cs typeface="Arial" pitchFamily="34" charset="0"/>
            </a:endParaRPr>
          </a:p>
        </p:txBody>
      </p:sp>
    </p:spTree>
    <p:extLst>
      <p:ext uri="{BB962C8B-B14F-4D97-AF65-F5344CB8AC3E}">
        <p14:creationId xmlns:p14="http://schemas.microsoft.com/office/powerpoint/2010/main" val="316212761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17847B8F5C414F4CAAA1F10FD0527E65" ma:contentTypeVersion="9" ma:contentTypeDescription="Create a new document." ma:contentTypeScope="" ma:versionID="46eb97a6883cb0f7ccebc66231f2ef68">
  <xsd:schema xmlns:xsd="http://www.w3.org/2001/XMLSchema" xmlns:xs="http://www.w3.org/2001/XMLSchema" xmlns:p="http://schemas.microsoft.com/office/2006/metadata/properties" xmlns:ns2="fa43f114-913b-480a-af45-b20d8c5e0a22" xmlns:ns3="f3924a36-d72e-42e7-adb1-4fb5f15ed9eb" targetNamespace="http://schemas.microsoft.com/office/2006/metadata/properties" ma:root="true" ma:fieldsID="fb839808416d25ea2a341b04b56a4c6e" ns2:_="" ns3:_="">
    <xsd:import namespace="fa43f114-913b-480a-af45-b20d8c5e0a22"/>
    <xsd:import namespace="f3924a36-d72e-42e7-adb1-4fb5f15ed9eb"/>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a43f114-913b-480a-af45-b20d8c5e0a2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3924a36-d72e-42e7-adb1-4fb5f15ed9eb"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8F6C33B-E088-43FF-AFAC-AD4824408810}">
  <ds:schemaRefs>
    <ds:schemaRef ds:uri="http://purl.org/dc/elements/1.1/"/>
    <ds:schemaRef ds:uri="http://purl.org/dc/dcmitype/"/>
    <ds:schemaRef ds:uri="fa43f114-913b-480a-af45-b20d8c5e0a22"/>
    <ds:schemaRef ds:uri="http://schemas.openxmlformats.org/package/2006/metadata/core-properties"/>
    <ds:schemaRef ds:uri="http://schemas.microsoft.com/office/2006/documentManagement/types"/>
    <ds:schemaRef ds:uri="http://schemas.microsoft.com/office/infopath/2007/PartnerControls"/>
    <ds:schemaRef ds:uri="http://www.w3.org/XML/1998/namespace"/>
    <ds:schemaRef ds:uri="f3924a36-d72e-42e7-adb1-4fb5f15ed9eb"/>
    <ds:schemaRef ds:uri="http://schemas.microsoft.com/office/2006/metadata/properties"/>
    <ds:schemaRef ds:uri="http://purl.org/dc/terms/"/>
  </ds:schemaRefs>
</ds:datastoreItem>
</file>

<file path=customXml/itemProps2.xml><?xml version="1.0" encoding="utf-8"?>
<ds:datastoreItem xmlns:ds="http://schemas.openxmlformats.org/officeDocument/2006/customXml" ds:itemID="{ECACACAF-9FFA-4B06-8857-4D0F7F61A74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a43f114-913b-480a-af45-b20d8c5e0a22"/>
    <ds:schemaRef ds:uri="f3924a36-d72e-42e7-adb1-4fb5f15ed9e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8480F56-CA2A-468C-BFCB-B45B7B81CEB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39253</TotalTime>
  <Words>4392</Words>
  <Application>Microsoft Office PowerPoint</Application>
  <PresentationFormat>Diaprojekcija na zaslonu (4:3)</PresentationFormat>
  <Paragraphs>747</Paragraphs>
  <Slides>108</Slides>
  <Notes>22</Notes>
  <HiddenSlides>0</HiddenSlides>
  <MMClips>0</MMClips>
  <ScaleCrop>false</ScaleCrop>
  <HeadingPairs>
    <vt:vector size="6" baseType="variant">
      <vt:variant>
        <vt:lpstr>Uporabljene pisave</vt:lpstr>
      </vt:variant>
      <vt:variant>
        <vt:i4>4</vt:i4>
      </vt:variant>
      <vt:variant>
        <vt:lpstr>Tema</vt:lpstr>
      </vt:variant>
      <vt:variant>
        <vt:i4>1</vt:i4>
      </vt:variant>
      <vt:variant>
        <vt:lpstr>Naslovi diapozitivov</vt:lpstr>
      </vt:variant>
      <vt:variant>
        <vt:i4>108</vt:i4>
      </vt:variant>
    </vt:vector>
  </HeadingPairs>
  <TitlesOfParts>
    <vt:vector size="113" baseType="lpstr">
      <vt:lpstr>Arial</vt:lpstr>
      <vt:lpstr>Calibri</vt:lpstr>
      <vt:lpstr>Tahoma</vt:lpstr>
      <vt:lpstr>Wingdings</vt:lpstr>
      <vt:lpstr>Office Theme</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vector>
  </TitlesOfParts>
  <Company>LOCUS d.o.o.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PREDSTAVITEV AKTI</dc:title>
  <dc:creator>Manca Jug</dc:creator>
  <cp:lastModifiedBy>Tadeja Ogorevc</cp:lastModifiedBy>
  <cp:revision>1360</cp:revision>
  <cp:lastPrinted>2013-06-21T05:42:39Z</cp:lastPrinted>
  <dcterms:created xsi:type="dcterms:W3CDTF">2002-09-29T11:51:14Z</dcterms:created>
  <dcterms:modified xsi:type="dcterms:W3CDTF">2022-06-09T07:32:25Z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0x01010017847B8F5C414F4CAAA1F10FD0527E65</vt:lpwstr>
  </property>
</Properties>
</file>