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20"/>
  </p:notesMasterIdLst>
  <p:handoutMasterIdLst>
    <p:handoutMasterId r:id="rId21"/>
  </p:handoutMasterIdLst>
  <p:sldIdLst>
    <p:sldId id="256" r:id="rId6"/>
    <p:sldId id="291" r:id="rId7"/>
    <p:sldId id="292" r:id="rId8"/>
    <p:sldId id="293" r:id="rId9"/>
    <p:sldId id="296" r:id="rId10"/>
    <p:sldId id="297" r:id="rId11"/>
    <p:sldId id="288" r:id="rId12"/>
    <p:sldId id="299" r:id="rId13"/>
    <p:sldId id="294" r:id="rId14"/>
    <p:sldId id="295" r:id="rId15"/>
    <p:sldId id="301" r:id="rId16"/>
    <p:sldId id="290" r:id="rId17"/>
    <p:sldId id="302" r:id="rId18"/>
    <p:sldId id="300" r:id="rId19"/>
  </p:sldIdLst>
  <p:sldSz cx="9144000" cy="5143500" type="screen16x9"/>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473D"/>
    <a:srgbClr val="000000"/>
    <a:srgbClr val="FFFFFF"/>
    <a:srgbClr val="007D98"/>
    <a:srgbClr val="F8E3DD"/>
    <a:srgbClr val="EEEFD9"/>
    <a:srgbClr val="EBD6EA"/>
    <a:srgbClr val="E0FAFF"/>
    <a:srgbClr val="8F9641"/>
    <a:srgbClr val="AF4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rednji slog 1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Svetel slog 1 – poudare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Temni slog 2 – poudarek 5/poudarek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Temni slog 2 – poudarek 1/poudarek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Temni slog 2 – poudarek 3/poudarek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Temen slo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Srednji slog 1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Srednji slog 1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rednji slog 1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Srednji slog 3 – poudare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Svetel slog 1 – poudarek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vetel slo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5563" tIns="47781" rIns="95563" bIns="47781" rtlCol="0"/>
          <a:lstStyle>
            <a:lvl1pPr algn="l">
              <a:defRPr sz="1300"/>
            </a:lvl1pPr>
          </a:lstStyle>
          <a:p>
            <a:endParaRPr lang="sl-SI"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Ograda datuma 2"/>
          <p:cNvSpPr>
            <a:spLocks noGrp="1"/>
          </p:cNvSpPr>
          <p:nvPr>
            <p:ph type="dt" sz="quarter" idx="1"/>
          </p:nvPr>
        </p:nvSpPr>
        <p:spPr>
          <a:xfrm>
            <a:off x="3850442" y="0"/>
            <a:ext cx="2945659" cy="496332"/>
          </a:xfrm>
          <a:prstGeom prst="rect">
            <a:avLst/>
          </a:prstGeom>
        </p:spPr>
        <p:txBody>
          <a:bodyPr vert="horz" lIns="95563" tIns="47781" rIns="95563" bIns="47781" rtlCol="0"/>
          <a:lstStyle>
            <a:lvl1pPr algn="r">
              <a:defRPr sz="1300"/>
            </a:lvl1pPr>
          </a:lstStyle>
          <a:p>
            <a:fld id="{4EBAEDC1-1DEA-43F1-B532-825E16045A65}" type="datetimeFigureOut">
              <a:rPr lang="sl-SI"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12.05.2025</a:t>
            </a:fld>
            <a:endParaRPr lang="sl-SI"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Ograda noge 3"/>
          <p:cNvSpPr>
            <a:spLocks noGrp="1"/>
          </p:cNvSpPr>
          <p:nvPr>
            <p:ph type="ftr" sz="quarter" idx="2"/>
          </p:nvPr>
        </p:nvSpPr>
        <p:spPr>
          <a:xfrm>
            <a:off x="0" y="9428583"/>
            <a:ext cx="2945659" cy="496332"/>
          </a:xfrm>
          <a:prstGeom prst="rect">
            <a:avLst/>
          </a:prstGeom>
        </p:spPr>
        <p:txBody>
          <a:bodyPr vert="horz" lIns="95563" tIns="47781" rIns="95563" bIns="47781" rtlCol="0" anchor="b"/>
          <a:lstStyle>
            <a:lvl1pPr algn="l">
              <a:defRPr sz="1300"/>
            </a:lvl1pPr>
          </a:lstStyle>
          <a:p>
            <a:endParaRPr lang="sl-SI"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Ograda številke diapozitiva 4"/>
          <p:cNvSpPr>
            <a:spLocks noGrp="1"/>
          </p:cNvSpPr>
          <p:nvPr>
            <p:ph type="sldNum" sz="quarter" idx="3"/>
          </p:nvPr>
        </p:nvSpPr>
        <p:spPr>
          <a:xfrm>
            <a:off x="3850442" y="9428583"/>
            <a:ext cx="2945659" cy="496332"/>
          </a:xfrm>
          <a:prstGeom prst="rect">
            <a:avLst/>
          </a:prstGeom>
        </p:spPr>
        <p:txBody>
          <a:bodyPr vert="horz" lIns="95563" tIns="47781" rIns="95563" bIns="47781" rtlCol="0" anchor="b"/>
          <a:lstStyle>
            <a:lvl1pPr algn="r">
              <a:defRPr sz="1300"/>
            </a:lvl1pPr>
          </a:lstStyle>
          <a:p>
            <a:fld id="{589BCE2E-AF6D-4386-9555-49BFAACE9925}" type="slidenum">
              <a:rPr lang="sl-SI" sz="1100">
                <a:solidFill>
                  <a:schemeClr val="bg1">
                    <a:lumMod val="65000"/>
                  </a:schemeClr>
                </a:solidFill>
              </a:rPr>
              <a:t>‹#›</a:t>
            </a:fld>
            <a:endParaRPr lang="sl-SI" sz="1100">
              <a:solidFill>
                <a:schemeClr val="bg1">
                  <a:lumMod val="65000"/>
                </a:schemeClr>
              </a:solidFill>
            </a:endParaRPr>
          </a:p>
        </p:txBody>
      </p:sp>
    </p:spTree>
    <p:extLst>
      <p:ext uri="{BB962C8B-B14F-4D97-AF65-F5344CB8AC3E}">
        <p14:creationId xmlns:p14="http://schemas.microsoft.com/office/powerpoint/2010/main" val="850139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5563" tIns="47781" rIns="95563" bIns="47781" rtlCol="0"/>
          <a:lstStyle>
            <a:lvl1pPr algn="l">
              <a:defRPr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sl-SI"/>
          </a:p>
        </p:txBody>
      </p:sp>
      <p:sp>
        <p:nvSpPr>
          <p:cNvPr id="3" name="Ograda datuma 2"/>
          <p:cNvSpPr>
            <a:spLocks noGrp="1"/>
          </p:cNvSpPr>
          <p:nvPr>
            <p:ph type="dt" idx="1"/>
          </p:nvPr>
        </p:nvSpPr>
        <p:spPr>
          <a:xfrm>
            <a:off x="3850442" y="0"/>
            <a:ext cx="2945659" cy="496332"/>
          </a:xfrm>
          <a:prstGeom prst="rect">
            <a:avLst/>
          </a:prstGeom>
        </p:spPr>
        <p:txBody>
          <a:bodyPr vert="horz" lIns="95563" tIns="47781" rIns="95563" bIns="47781" rtlCol="0"/>
          <a:lstStyle>
            <a:lvl1pPr algn="r">
              <a:defRPr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fld id="{0C7322F3-8839-4735-93A2-CC65CB8CA331}" type="datetimeFigureOut">
              <a:rPr lang="sl-SI" smtClean="0"/>
              <a:pPr/>
              <a:t>12.05.2025</a:t>
            </a:fld>
            <a:endParaRPr lang="sl-SI"/>
          </a:p>
        </p:txBody>
      </p:sp>
      <p:sp>
        <p:nvSpPr>
          <p:cNvPr id="4" name="Ograda stranske slik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3" tIns="47781" rIns="95563" bIns="47781" rtlCol="0" anchor="ctr"/>
          <a:lstStyle/>
          <a:p>
            <a:endParaRPr lang="sl-SI"/>
          </a:p>
        </p:txBody>
      </p:sp>
      <p:sp>
        <p:nvSpPr>
          <p:cNvPr id="5" name="Ograda opomb 4"/>
          <p:cNvSpPr>
            <a:spLocks noGrp="1"/>
          </p:cNvSpPr>
          <p:nvPr>
            <p:ph type="body" sz="quarter" idx="3"/>
          </p:nvPr>
        </p:nvSpPr>
        <p:spPr>
          <a:xfrm>
            <a:off x="679768" y="4715154"/>
            <a:ext cx="5438140" cy="4466988"/>
          </a:xfrm>
          <a:prstGeom prst="rect">
            <a:avLst/>
          </a:prstGeom>
        </p:spPr>
        <p:txBody>
          <a:bodyPr vert="horz" lIns="95563" tIns="47781" rIns="95563" bIns="47781"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28583"/>
            <a:ext cx="2945659" cy="496332"/>
          </a:xfrm>
          <a:prstGeom prst="rect">
            <a:avLst/>
          </a:prstGeom>
        </p:spPr>
        <p:txBody>
          <a:bodyPr vert="horz" lIns="95563" tIns="47781" rIns="95563" bIns="47781" rtlCol="0" anchor="b"/>
          <a:lstStyle>
            <a:lvl1pPr algn="l">
              <a:defRPr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sl-SI"/>
          </a:p>
        </p:txBody>
      </p:sp>
      <p:sp>
        <p:nvSpPr>
          <p:cNvPr id="7" name="Ograda številke diapozitiva 6"/>
          <p:cNvSpPr>
            <a:spLocks noGrp="1"/>
          </p:cNvSpPr>
          <p:nvPr>
            <p:ph type="sldNum" sz="quarter" idx="5"/>
          </p:nvPr>
        </p:nvSpPr>
        <p:spPr>
          <a:xfrm>
            <a:off x="3850442" y="9428583"/>
            <a:ext cx="2945659" cy="496332"/>
          </a:xfrm>
          <a:prstGeom prst="rect">
            <a:avLst/>
          </a:prstGeom>
        </p:spPr>
        <p:txBody>
          <a:bodyPr vert="horz" lIns="95563" tIns="47781" rIns="95563" bIns="47781" rtlCol="0" anchor="b"/>
          <a:lstStyle>
            <a:lvl1pPr algn="r">
              <a:defRPr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fld id="{F33A349E-6E58-42A8-9092-0E0D5BDA56D9}" type="slidenum">
              <a:rPr lang="sl-SI" smtClean="0"/>
              <a:pPr/>
              <a:t>‹#›</a:t>
            </a:fld>
            <a:endParaRPr lang="sl-SI"/>
          </a:p>
        </p:txBody>
      </p:sp>
    </p:spTree>
    <p:extLst>
      <p:ext uri="{BB962C8B-B14F-4D97-AF65-F5344CB8AC3E}">
        <p14:creationId xmlns:p14="http://schemas.microsoft.com/office/powerpoint/2010/main" val="340784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F33A349E-6E58-42A8-9092-0E0D5BDA56D9}" type="slidenum">
              <a:rPr lang="sl-SI" smtClean="0"/>
              <a:pPr/>
              <a:t>6</a:t>
            </a:fld>
            <a:endParaRPr lang="sl-SI"/>
          </a:p>
        </p:txBody>
      </p:sp>
    </p:spTree>
    <p:extLst>
      <p:ext uri="{BB962C8B-B14F-4D97-AF65-F5344CB8AC3E}">
        <p14:creationId xmlns:p14="http://schemas.microsoft.com/office/powerpoint/2010/main" val="3894460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Naslovni diapozitiv">
    <p:spTree>
      <p:nvGrpSpPr>
        <p:cNvPr id="1" name=""/>
        <p:cNvGrpSpPr/>
        <p:nvPr/>
      </p:nvGrpSpPr>
      <p:grpSpPr>
        <a:xfrm>
          <a:off x="0" y="0"/>
          <a:ext cx="0" cy="0"/>
          <a:chOff x="0" y="0"/>
          <a:chExt cx="0" cy="0"/>
        </a:xfrm>
      </p:grpSpPr>
      <p:pic>
        <p:nvPicPr>
          <p:cNvPr id="5" name="Slika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11" name="Diagram poteka: proces 5"/>
          <p:cNvSpPr/>
          <p:nvPr userDrawn="1"/>
        </p:nvSpPr>
        <p:spPr bwMode="ltGray">
          <a:xfrm>
            <a:off x="-13411" y="1085303"/>
            <a:ext cx="7463750" cy="333917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5080"/>
              <a:gd name="connsiteY0" fmla="*/ 0 h 10000"/>
              <a:gd name="connsiteX1" fmla="*/ 10000 w 15080"/>
              <a:gd name="connsiteY1" fmla="*/ 0 h 10000"/>
              <a:gd name="connsiteX2" fmla="*/ 15080 w 15080"/>
              <a:gd name="connsiteY2" fmla="*/ 4461 h 10000"/>
              <a:gd name="connsiteX3" fmla="*/ 10000 w 15080"/>
              <a:gd name="connsiteY3" fmla="*/ 10000 h 10000"/>
              <a:gd name="connsiteX4" fmla="*/ 0 w 15080"/>
              <a:gd name="connsiteY4" fmla="*/ 10000 h 10000"/>
              <a:gd name="connsiteX5" fmla="*/ 0 w 15080"/>
              <a:gd name="connsiteY5" fmla="*/ 0 h 10000"/>
              <a:gd name="connsiteX0" fmla="*/ 0 w 15080"/>
              <a:gd name="connsiteY0" fmla="*/ 0 h 10000"/>
              <a:gd name="connsiteX1" fmla="*/ 10000 w 15080"/>
              <a:gd name="connsiteY1" fmla="*/ 0 h 10000"/>
              <a:gd name="connsiteX2" fmla="*/ 15080 w 15080"/>
              <a:gd name="connsiteY2" fmla="*/ 4461 h 10000"/>
              <a:gd name="connsiteX3" fmla="*/ 10000 w 15080"/>
              <a:gd name="connsiteY3" fmla="*/ 10000 h 10000"/>
              <a:gd name="connsiteX4" fmla="*/ 0 w 15080"/>
              <a:gd name="connsiteY4" fmla="*/ 10000 h 10000"/>
              <a:gd name="connsiteX5" fmla="*/ 0 w 15080"/>
              <a:gd name="connsiteY5" fmla="*/ 0 h 10000"/>
              <a:gd name="connsiteX0" fmla="*/ 0 w 15080"/>
              <a:gd name="connsiteY0" fmla="*/ 0 h 10000"/>
              <a:gd name="connsiteX1" fmla="*/ 10000 w 15080"/>
              <a:gd name="connsiteY1" fmla="*/ 0 h 10000"/>
              <a:gd name="connsiteX2" fmla="*/ 15080 w 15080"/>
              <a:gd name="connsiteY2" fmla="*/ 4461 h 10000"/>
              <a:gd name="connsiteX3" fmla="*/ 10000 w 15080"/>
              <a:gd name="connsiteY3" fmla="*/ 10000 h 10000"/>
              <a:gd name="connsiteX4" fmla="*/ 0 w 15080"/>
              <a:gd name="connsiteY4" fmla="*/ 10000 h 10000"/>
              <a:gd name="connsiteX5" fmla="*/ 0 w 15080"/>
              <a:gd name="connsiteY5" fmla="*/ 0 h 10000"/>
              <a:gd name="connsiteX0" fmla="*/ 0 w 15106"/>
              <a:gd name="connsiteY0" fmla="*/ 0 h 10000"/>
              <a:gd name="connsiteX1" fmla="*/ 10000 w 15106"/>
              <a:gd name="connsiteY1" fmla="*/ 0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0 w 15106"/>
              <a:gd name="connsiteY0" fmla="*/ 0 h 10000"/>
              <a:gd name="connsiteX1" fmla="*/ 10000 w 15106"/>
              <a:gd name="connsiteY1" fmla="*/ 0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0 w 15106"/>
              <a:gd name="connsiteY0" fmla="*/ 0 h 10000"/>
              <a:gd name="connsiteX1" fmla="*/ 8877 w 15106"/>
              <a:gd name="connsiteY1" fmla="*/ 2264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0 w 15106"/>
              <a:gd name="connsiteY0" fmla="*/ 0 h 10000"/>
              <a:gd name="connsiteX1" fmla="*/ 9974 w 15106"/>
              <a:gd name="connsiteY1" fmla="*/ 76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170 w 15106"/>
              <a:gd name="connsiteY0" fmla="*/ 932 h 9924"/>
              <a:gd name="connsiteX1" fmla="*/ 9974 w 15106"/>
              <a:gd name="connsiteY1" fmla="*/ 0 h 9924"/>
              <a:gd name="connsiteX2" fmla="*/ 15106 w 15106"/>
              <a:gd name="connsiteY2" fmla="*/ 4328 h 9924"/>
              <a:gd name="connsiteX3" fmla="*/ 10000 w 15106"/>
              <a:gd name="connsiteY3" fmla="*/ 9924 h 9924"/>
              <a:gd name="connsiteX4" fmla="*/ 0 w 15106"/>
              <a:gd name="connsiteY4" fmla="*/ 9924 h 9924"/>
              <a:gd name="connsiteX5" fmla="*/ 170 w 15106"/>
              <a:gd name="connsiteY5" fmla="*/ 932 h 9924"/>
              <a:gd name="connsiteX0" fmla="*/ 10 w 10018"/>
              <a:gd name="connsiteY0" fmla="*/ 19 h 10000"/>
              <a:gd name="connsiteX1" fmla="*/ 6621 w 10018"/>
              <a:gd name="connsiteY1" fmla="*/ 0 h 10000"/>
              <a:gd name="connsiteX2" fmla="*/ 10018 w 10018"/>
              <a:gd name="connsiteY2" fmla="*/ 4361 h 10000"/>
              <a:gd name="connsiteX3" fmla="*/ 6638 w 10018"/>
              <a:gd name="connsiteY3" fmla="*/ 10000 h 10000"/>
              <a:gd name="connsiteX4" fmla="*/ 18 w 10018"/>
              <a:gd name="connsiteY4" fmla="*/ 10000 h 10000"/>
              <a:gd name="connsiteX5" fmla="*/ 10 w 10018"/>
              <a:gd name="connsiteY5" fmla="*/ 19 h 10000"/>
              <a:gd name="connsiteX0" fmla="*/ 2 w 10010"/>
              <a:gd name="connsiteY0" fmla="*/ 19 h 10000"/>
              <a:gd name="connsiteX1" fmla="*/ 6613 w 10010"/>
              <a:gd name="connsiteY1" fmla="*/ 0 h 10000"/>
              <a:gd name="connsiteX2" fmla="*/ 10010 w 10010"/>
              <a:gd name="connsiteY2" fmla="*/ 4361 h 10000"/>
              <a:gd name="connsiteX3" fmla="*/ 6630 w 10010"/>
              <a:gd name="connsiteY3" fmla="*/ 10000 h 10000"/>
              <a:gd name="connsiteX4" fmla="*/ 572 w 10010"/>
              <a:gd name="connsiteY4" fmla="*/ 9041 h 10000"/>
              <a:gd name="connsiteX5" fmla="*/ 2 w 10010"/>
              <a:gd name="connsiteY5" fmla="*/ 19 h 10000"/>
              <a:gd name="connsiteX0" fmla="*/ 10 w 10018"/>
              <a:gd name="connsiteY0" fmla="*/ 19 h 10000"/>
              <a:gd name="connsiteX1" fmla="*/ 6621 w 10018"/>
              <a:gd name="connsiteY1" fmla="*/ 0 h 10000"/>
              <a:gd name="connsiteX2" fmla="*/ 10018 w 10018"/>
              <a:gd name="connsiteY2" fmla="*/ 4361 h 10000"/>
              <a:gd name="connsiteX3" fmla="*/ 6638 w 10018"/>
              <a:gd name="connsiteY3" fmla="*/ 10000 h 10000"/>
              <a:gd name="connsiteX4" fmla="*/ 10 w 10018"/>
              <a:gd name="connsiteY4" fmla="*/ 9942 h 10000"/>
              <a:gd name="connsiteX5" fmla="*/ 10 w 10018"/>
              <a:gd name="connsiteY5" fmla="*/ 19 h 10000"/>
              <a:gd name="connsiteX0" fmla="*/ 10 w 10018"/>
              <a:gd name="connsiteY0" fmla="*/ 19 h 9942"/>
              <a:gd name="connsiteX1" fmla="*/ 6621 w 10018"/>
              <a:gd name="connsiteY1" fmla="*/ 0 h 9942"/>
              <a:gd name="connsiteX2" fmla="*/ 10018 w 10018"/>
              <a:gd name="connsiteY2" fmla="*/ 4361 h 9942"/>
              <a:gd name="connsiteX3" fmla="*/ 6491 w 10018"/>
              <a:gd name="connsiteY3" fmla="*/ 8811 h 9942"/>
              <a:gd name="connsiteX4" fmla="*/ 10 w 10018"/>
              <a:gd name="connsiteY4" fmla="*/ 9942 h 9942"/>
              <a:gd name="connsiteX5" fmla="*/ 10 w 10018"/>
              <a:gd name="connsiteY5" fmla="*/ 19 h 9942"/>
              <a:gd name="connsiteX0" fmla="*/ 10 w 10000"/>
              <a:gd name="connsiteY0" fmla="*/ 19 h 10000"/>
              <a:gd name="connsiteX1" fmla="*/ 6609 w 10000"/>
              <a:gd name="connsiteY1" fmla="*/ 0 h 10000"/>
              <a:gd name="connsiteX2" fmla="*/ 10000 w 10000"/>
              <a:gd name="connsiteY2" fmla="*/ 4386 h 10000"/>
              <a:gd name="connsiteX3" fmla="*/ 5659 w 10000"/>
              <a:gd name="connsiteY3" fmla="*/ 9981 h 10000"/>
              <a:gd name="connsiteX4" fmla="*/ 10 w 10000"/>
              <a:gd name="connsiteY4" fmla="*/ 10000 h 10000"/>
              <a:gd name="connsiteX5" fmla="*/ 10 w 10000"/>
              <a:gd name="connsiteY5" fmla="*/ 19 h 10000"/>
              <a:gd name="connsiteX0" fmla="*/ 10 w 10000"/>
              <a:gd name="connsiteY0" fmla="*/ 19 h 10000"/>
              <a:gd name="connsiteX1" fmla="*/ 6609 w 10000"/>
              <a:gd name="connsiteY1" fmla="*/ 0 h 10000"/>
              <a:gd name="connsiteX2" fmla="*/ 10000 w 10000"/>
              <a:gd name="connsiteY2" fmla="*/ 4386 h 10000"/>
              <a:gd name="connsiteX3" fmla="*/ 5659 w 10000"/>
              <a:gd name="connsiteY3" fmla="*/ 9981 h 10000"/>
              <a:gd name="connsiteX4" fmla="*/ 10 w 10000"/>
              <a:gd name="connsiteY4" fmla="*/ 10000 h 10000"/>
              <a:gd name="connsiteX5" fmla="*/ 10 w 10000"/>
              <a:gd name="connsiteY5" fmla="*/ 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 y="19"/>
                </a:moveTo>
                <a:lnTo>
                  <a:pt x="6609" y="0"/>
                </a:lnTo>
                <a:cubicBezTo>
                  <a:pt x="6615" y="9"/>
                  <a:pt x="10003" y="4377"/>
                  <a:pt x="10000" y="4386"/>
                </a:cubicBezTo>
                <a:cubicBezTo>
                  <a:pt x="10028" y="4348"/>
                  <a:pt x="5631" y="10020"/>
                  <a:pt x="5659" y="9981"/>
                </a:cubicBezTo>
                <a:lnTo>
                  <a:pt x="10" y="10000"/>
                </a:lnTo>
                <a:cubicBezTo>
                  <a:pt x="48" y="6962"/>
                  <a:pt x="-28" y="3057"/>
                  <a:pt x="10" y="19"/>
                </a:cubicBezTo>
                <a:close/>
              </a:path>
            </a:pathLst>
          </a:custGeom>
          <a:solidFill>
            <a:srgbClr val="007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dnaslov 2"/>
          <p:cNvSpPr>
            <a:spLocks noGrp="1"/>
          </p:cNvSpPr>
          <p:nvPr>
            <p:ph type="subTitle" idx="1" hasCustomPrompt="1"/>
          </p:nvPr>
        </p:nvSpPr>
        <p:spPr bwMode="black">
          <a:xfrm>
            <a:off x="467544" y="3363838"/>
            <a:ext cx="4104456" cy="864096"/>
          </a:xfrm>
          <a:prstGeom prst="rect">
            <a:avLst/>
          </a:prstGeo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podnaslov</a:t>
            </a:r>
          </a:p>
        </p:txBody>
      </p:sp>
      <p:sp>
        <p:nvSpPr>
          <p:cNvPr id="12" name="Ograda besedila 4"/>
          <p:cNvSpPr>
            <a:spLocks noGrp="1"/>
          </p:cNvSpPr>
          <p:nvPr>
            <p:ph type="body" sz="quarter" idx="13" hasCustomPrompt="1"/>
          </p:nvPr>
        </p:nvSpPr>
        <p:spPr bwMode="black">
          <a:xfrm>
            <a:off x="467544" y="1347614"/>
            <a:ext cx="4464496" cy="216023"/>
          </a:xfrm>
          <a:prstGeom prst="rect">
            <a:avLst/>
          </a:prstGeom>
          <a:noFill/>
          <a:ln>
            <a:noFill/>
          </a:ln>
        </p:spPr>
        <p:txBody>
          <a:bodyPr anchor="ctr">
            <a:noAutofit/>
          </a:bodyPr>
          <a:lstStyle>
            <a:lvl1pPr marL="0" indent="0" algn="l">
              <a:buNone/>
              <a:defRPr sz="1400" b="0" spc="0">
                <a:solidFill>
                  <a:schemeClr val="bg1"/>
                </a:solidFill>
              </a:defRPr>
            </a:lvl1pPr>
          </a:lstStyle>
          <a:p>
            <a:r>
              <a:rPr lang="sl-SI"/>
              <a:t>avtor</a:t>
            </a:r>
          </a:p>
        </p:txBody>
      </p:sp>
      <p:sp>
        <p:nvSpPr>
          <p:cNvPr id="29" name="Naslov 1"/>
          <p:cNvSpPr>
            <a:spLocks noGrp="1"/>
          </p:cNvSpPr>
          <p:nvPr>
            <p:ph type="ctrTitle" hasCustomPrompt="1"/>
          </p:nvPr>
        </p:nvSpPr>
        <p:spPr>
          <a:xfrm>
            <a:off x="467544" y="1635646"/>
            <a:ext cx="5328592" cy="1656184"/>
          </a:xfrm>
        </p:spPr>
        <p:txBody>
          <a:bodyPr>
            <a:noAutofit/>
          </a:bodyPr>
          <a:lstStyle>
            <a:lvl1pPr algn="l">
              <a:lnSpc>
                <a:spcPts val="3700"/>
              </a:lnSpc>
              <a:defRPr lang="sl-SI" sz="3600" b="0" dirty="0">
                <a:solidFill>
                  <a:schemeClr val="bg1"/>
                </a:solidFill>
              </a:defRPr>
            </a:lvl1pPr>
          </a:lstStyle>
          <a:p>
            <a:r>
              <a:rPr lang="sl-SI"/>
              <a:t>UREDITE SLOG NASLOVA MATRICE</a:t>
            </a:r>
          </a:p>
        </p:txBody>
      </p:sp>
      <p:sp>
        <p:nvSpPr>
          <p:cNvPr id="16" name="Ograda datuma 3"/>
          <p:cNvSpPr>
            <a:spLocks noGrp="1"/>
          </p:cNvSpPr>
          <p:nvPr>
            <p:ph type="dt" sz="half" idx="10"/>
          </p:nvPr>
        </p:nvSpPr>
        <p:spPr>
          <a:xfrm>
            <a:off x="4788024" y="4011910"/>
            <a:ext cx="1944216" cy="360040"/>
          </a:xfrm>
        </p:spPr>
        <p:txBody>
          <a:bodyPr/>
          <a:lstStyle>
            <a:lvl1pPr algn="ctr">
              <a:defRPr sz="1200" b="1">
                <a:solidFill>
                  <a:srgbClr val="15588F"/>
                </a:solidFill>
              </a:defRPr>
            </a:lvl1pPr>
          </a:lstStyle>
          <a:p>
            <a:fld id="{0072F643-3073-4C33-ACBE-B7A3EAC4F353}" type="datetime4">
              <a:rPr lang="sl-SI" smtClean="0"/>
              <a:pPr/>
              <a:t>12. maj 2025</a:t>
            </a:fld>
            <a:endParaRPr lang="sl-SI"/>
          </a:p>
        </p:txBody>
      </p:sp>
      <p:cxnSp>
        <p:nvCxnSpPr>
          <p:cNvPr id="25" name="Raven povezovalnik 24"/>
          <p:cNvCxnSpPr/>
          <p:nvPr userDrawn="1"/>
        </p:nvCxnSpPr>
        <p:spPr bwMode="black">
          <a:xfrm>
            <a:off x="4716016" y="4371950"/>
            <a:ext cx="2232248"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899592" y="51470"/>
            <a:ext cx="3024336" cy="1008112"/>
          </a:xfrm>
          <a:prstGeom prst="rect">
            <a:avLst/>
          </a:prstGeom>
        </p:spPr>
      </p:pic>
    </p:spTree>
    <p:extLst>
      <p:ext uri="{BB962C8B-B14F-4D97-AF65-F5344CB8AC3E}">
        <p14:creationId xmlns:p14="http://schemas.microsoft.com/office/powerpoint/2010/main" val="3147789747"/>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Naslov + grafikon">
    <p:spTree>
      <p:nvGrpSpPr>
        <p:cNvPr id="1" name=""/>
        <p:cNvGrpSpPr/>
        <p:nvPr/>
      </p:nvGrpSpPr>
      <p:grpSpPr>
        <a:xfrm>
          <a:off x="0" y="0"/>
          <a:ext cx="0" cy="0"/>
          <a:chOff x="0" y="0"/>
          <a:chExt cx="0" cy="0"/>
        </a:xfrm>
      </p:grpSpPr>
      <p:sp>
        <p:nvSpPr>
          <p:cNvPr id="15" name="Pravokotnik 14"/>
          <p:cNvSpPr/>
          <p:nvPr userDrawn="1"/>
        </p:nvSpPr>
        <p:spPr bwMode="white">
          <a:xfrm>
            <a:off x="-28062" y="0"/>
            <a:ext cx="9208574" cy="5164038"/>
          </a:xfrm>
          <a:prstGeom prst="rect">
            <a:avLst/>
          </a:prstGeom>
          <a:solidFill>
            <a:srgbClr val="8F9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0"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16" name="Enakokraki trikotnik 15"/>
          <p:cNvSpPr>
            <a:spLocks noChangeAspect="1"/>
          </p:cNvSpPr>
          <p:nvPr userDrawn="1"/>
        </p:nvSpPr>
        <p:spPr bwMode="ltGray">
          <a:xfrm rot="16200000">
            <a:off x="8091303" y="3642781"/>
            <a:ext cx="1170418" cy="10080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Enakokraki trikotnik 16"/>
          <p:cNvSpPr/>
          <p:nvPr userDrawn="1"/>
        </p:nvSpPr>
        <p:spPr bwMode="ltGray">
          <a:xfrm rot="16200000">
            <a:off x="8175336" y="3681665"/>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307757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841772"/>
            <a:ext cx="6858000" cy="1790700"/>
          </a:xfrm>
        </p:spPr>
        <p:txBody>
          <a:bodyPr anchor="b"/>
          <a:lstStyle>
            <a:lvl1pPr algn="ctr">
              <a:defRPr sz="4500"/>
            </a:lvl1pPr>
          </a:lstStyle>
          <a:p>
            <a:r>
              <a:rPr lang="sl-SI"/>
              <a:t>Uredite slog naslova matrice</a:t>
            </a:r>
          </a:p>
        </p:txBody>
      </p:sp>
      <p:sp>
        <p:nvSpPr>
          <p:cNvPr id="3" name="Podnaslov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Uredite slog podnaslova matrice</a:t>
            </a:r>
          </a:p>
        </p:txBody>
      </p:sp>
      <p:sp>
        <p:nvSpPr>
          <p:cNvPr id="4" name="Označba mesta datuma 3"/>
          <p:cNvSpPr>
            <a:spLocks noGrp="1"/>
          </p:cNvSpPr>
          <p:nvPr>
            <p:ph type="dt" sz="half" idx="10"/>
          </p:nvPr>
        </p:nvSpPr>
        <p:spPr/>
        <p:txBody>
          <a:bodyPr/>
          <a:lstStyle/>
          <a:p>
            <a:fld id="{25101FC1-739B-43BB-925C-453F3BFF844B}" type="datetimeFigureOut">
              <a:rPr lang="sl-SI" smtClean="0"/>
              <a:t>12.05.2025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3BDAE76-6C1A-43FC-86F8-E9FC4D8BB6DF}" type="slidenum">
              <a:rPr lang="sl-SI" smtClean="0"/>
              <a:t>‹#›</a:t>
            </a:fld>
            <a:endParaRPr lang="sl-SI"/>
          </a:p>
        </p:txBody>
      </p:sp>
    </p:spTree>
    <p:extLst>
      <p:ext uri="{BB962C8B-B14F-4D97-AF65-F5344CB8AC3E}">
        <p14:creationId xmlns:p14="http://schemas.microsoft.com/office/powerpoint/2010/main" val="3866943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_Naslov in vsebina - svetlo">
    <p:spTree>
      <p:nvGrpSpPr>
        <p:cNvPr id="1" name=""/>
        <p:cNvGrpSpPr/>
        <p:nvPr/>
      </p:nvGrpSpPr>
      <p:grpSpPr>
        <a:xfrm>
          <a:off x="0" y="0"/>
          <a:ext cx="0" cy="0"/>
          <a:chOff x="0" y="0"/>
          <a:chExt cx="0" cy="0"/>
        </a:xfrm>
      </p:grpSpPr>
      <p:sp>
        <p:nvSpPr>
          <p:cNvPr id="17" name="Pravokotnik 16"/>
          <p:cNvSpPr/>
          <p:nvPr userDrawn="1"/>
        </p:nvSpPr>
        <p:spPr bwMode="white">
          <a:xfrm>
            <a:off x="-28062" y="0"/>
            <a:ext cx="9208574" cy="5164038"/>
          </a:xfrm>
          <a:prstGeom prst="rect">
            <a:avLst/>
          </a:prstGeom>
          <a:solidFill>
            <a:srgbClr val="E0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208912" cy="267494"/>
          </a:xfrm>
        </p:spPr>
        <p:txBody>
          <a:bodyPr/>
          <a:lstStyle>
            <a:lvl1pPr algn="l">
              <a:defRPr sz="1050">
                <a:solidFill>
                  <a:schemeClr val="bg1"/>
                </a:solidFill>
              </a:defRPr>
            </a:lvl1pPr>
          </a:lstStyle>
          <a:p>
            <a:endParaRPr lang="sl-SI"/>
          </a:p>
        </p:txBody>
      </p:sp>
      <p:sp>
        <p:nvSpPr>
          <p:cNvPr id="15" name="Ograda vsebine 2"/>
          <p:cNvSpPr>
            <a:spLocks noGrp="1"/>
          </p:cNvSpPr>
          <p:nvPr>
            <p:ph idx="1"/>
          </p:nvPr>
        </p:nvSpPr>
        <p:spPr>
          <a:xfrm>
            <a:off x="611560" y="1331332"/>
            <a:ext cx="8136905" cy="36080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6664 w 8072149"/>
              <a:gd name="connsiteY0" fmla="*/ 0 h 3823147"/>
              <a:gd name="connsiteX1" fmla="*/ 8071560 w 8072149"/>
              <a:gd name="connsiteY1" fmla="*/ 0 h 3823147"/>
              <a:gd name="connsiteX2" fmla="*/ 8071560 w 8072149"/>
              <a:gd name="connsiteY2" fmla="*/ 0 h 3823147"/>
              <a:gd name="connsiteX3" fmla="*/ 8071495 w 8072149"/>
              <a:gd name="connsiteY3" fmla="*/ 2599583 h 3823147"/>
              <a:gd name="connsiteX4" fmla="*/ 5960372 w 8072149"/>
              <a:gd name="connsiteY4" fmla="*/ 3823147 h 3823147"/>
              <a:gd name="connsiteX5" fmla="*/ 6664 w 8072149"/>
              <a:gd name="connsiteY5" fmla="*/ 3816424 h 3823147"/>
              <a:gd name="connsiteX6" fmla="*/ 0 w 8072149"/>
              <a:gd name="connsiteY6" fmla="*/ 3641304 h 3823147"/>
              <a:gd name="connsiteX7" fmla="*/ 6664 w 8072149"/>
              <a:gd name="connsiteY7" fmla="*/ 0 h 3823147"/>
              <a:gd name="connsiteX8" fmla="*/ 6664 w 8072149"/>
              <a:gd name="connsiteY8" fmla="*/ 0 h 3823147"/>
              <a:gd name="connsiteX0" fmla="*/ 6664 w 8072149"/>
              <a:gd name="connsiteY0" fmla="*/ 0 h 3816424"/>
              <a:gd name="connsiteX1" fmla="*/ 8071560 w 8072149"/>
              <a:gd name="connsiteY1" fmla="*/ 0 h 3816424"/>
              <a:gd name="connsiteX2" fmla="*/ 8071560 w 8072149"/>
              <a:gd name="connsiteY2" fmla="*/ 0 h 3816424"/>
              <a:gd name="connsiteX3" fmla="*/ 8071495 w 8072149"/>
              <a:gd name="connsiteY3" fmla="*/ 2599583 h 3816424"/>
              <a:gd name="connsiteX4" fmla="*/ 5980367 w 8072149"/>
              <a:gd name="connsiteY4" fmla="*/ 3681704 h 3816424"/>
              <a:gd name="connsiteX5" fmla="*/ 6664 w 8072149"/>
              <a:gd name="connsiteY5" fmla="*/ 3816424 h 3816424"/>
              <a:gd name="connsiteX6" fmla="*/ 0 w 8072149"/>
              <a:gd name="connsiteY6" fmla="*/ 3641304 h 3816424"/>
              <a:gd name="connsiteX7" fmla="*/ 6664 w 8072149"/>
              <a:gd name="connsiteY7" fmla="*/ 0 h 3816424"/>
              <a:gd name="connsiteX8" fmla="*/ 6664 w 8072149"/>
              <a:gd name="connsiteY8" fmla="*/ 0 h 3816424"/>
              <a:gd name="connsiteX0" fmla="*/ 6664 w 8078460"/>
              <a:gd name="connsiteY0" fmla="*/ 0 h 3816424"/>
              <a:gd name="connsiteX1" fmla="*/ 8071560 w 8078460"/>
              <a:gd name="connsiteY1" fmla="*/ 0 h 3816424"/>
              <a:gd name="connsiteX2" fmla="*/ 8071560 w 8078460"/>
              <a:gd name="connsiteY2" fmla="*/ 0 h 3816424"/>
              <a:gd name="connsiteX3" fmla="*/ 8078160 w 8078460"/>
              <a:gd name="connsiteY3" fmla="*/ 2431199 h 3816424"/>
              <a:gd name="connsiteX4" fmla="*/ 5980367 w 8078460"/>
              <a:gd name="connsiteY4" fmla="*/ 3681704 h 3816424"/>
              <a:gd name="connsiteX5" fmla="*/ 6664 w 8078460"/>
              <a:gd name="connsiteY5" fmla="*/ 3816424 h 3816424"/>
              <a:gd name="connsiteX6" fmla="*/ 0 w 8078460"/>
              <a:gd name="connsiteY6" fmla="*/ 3641304 h 3816424"/>
              <a:gd name="connsiteX7" fmla="*/ 6664 w 8078460"/>
              <a:gd name="connsiteY7" fmla="*/ 0 h 3816424"/>
              <a:gd name="connsiteX8" fmla="*/ 6664 w 8078460"/>
              <a:gd name="connsiteY8" fmla="*/ 0 h 3816424"/>
              <a:gd name="connsiteX0" fmla="*/ 6664 w 8078460"/>
              <a:gd name="connsiteY0" fmla="*/ 0 h 3749071"/>
              <a:gd name="connsiteX1" fmla="*/ 8071560 w 8078460"/>
              <a:gd name="connsiteY1" fmla="*/ 0 h 3749071"/>
              <a:gd name="connsiteX2" fmla="*/ 8071560 w 8078460"/>
              <a:gd name="connsiteY2" fmla="*/ 0 h 3749071"/>
              <a:gd name="connsiteX3" fmla="*/ 8078160 w 8078460"/>
              <a:gd name="connsiteY3" fmla="*/ 2431199 h 3749071"/>
              <a:gd name="connsiteX4" fmla="*/ 5980367 w 8078460"/>
              <a:gd name="connsiteY4" fmla="*/ 3681704 h 3749071"/>
              <a:gd name="connsiteX5" fmla="*/ 6664 w 8078460"/>
              <a:gd name="connsiteY5" fmla="*/ 3749071 h 3749071"/>
              <a:gd name="connsiteX6" fmla="*/ 0 w 8078460"/>
              <a:gd name="connsiteY6" fmla="*/ 3641304 h 3749071"/>
              <a:gd name="connsiteX7" fmla="*/ 6664 w 8078460"/>
              <a:gd name="connsiteY7" fmla="*/ 0 h 3749071"/>
              <a:gd name="connsiteX8" fmla="*/ 6664 w 8078460"/>
              <a:gd name="connsiteY8" fmla="*/ 0 h 3749071"/>
              <a:gd name="connsiteX0" fmla="*/ 0 w 8071796"/>
              <a:gd name="connsiteY0" fmla="*/ 0 h 3749071"/>
              <a:gd name="connsiteX1" fmla="*/ 8064896 w 8071796"/>
              <a:gd name="connsiteY1" fmla="*/ 0 h 3749071"/>
              <a:gd name="connsiteX2" fmla="*/ 8064896 w 8071796"/>
              <a:gd name="connsiteY2" fmla="*/ 0 h 3749071"/>
              <a:gd name="connsiteX3" fmla="*/ 8071496 w 8071796"/>
              <a:gd name="connsiteY3" fmla="*/ 2431199 h 3749071"/>
              <a:gd name="connsiteX4" fmla="*/ 5973703 w 8071796"/>
              <a:gd name="connsiteY4" fmla="*/ 3681704 h 3749071"/>
              <a:gd name="connsiteX5" fmla="*/ 0 w 8071796"/>
              <a:gd name="connsiteY5" fmla="*/ 3749071 h 3749071"/>
              <a:gd name="connsiteX6" fmla="*/ 0 w 8071796"/>
              <a:gd name="connsiteY6" fmla="*/ 0 h 3749071"/>
              <a:gd name="connsiteX7" fmla="*/ 0 w 8071796"/>
              <a:gd name="connsiteY7" fmla="*/ 0 h 3749071"/>
              <a:gd name="connsiteX0" fmla="*/ 0 w 8071796"/>
              <a:gd name="connsiteY0" fmla="*/ 0 h 3695188"/>
              <a:gd name="connsiteX1" fmla="*/ 8064896 w 8071796"/>
              <a:gd name="connsiteY1" fmla="*/ 0 h 3695188"/>
              <a:gd name="connsiteX2" fmla="*/ 8064896 w 8071796"/>
              <a:gd name="connsiteY2" fmla="*/ 0 h 3695188"/>
              <a:gd name="connsiteX3" fmla="*/ 8071496 w 8071796"/>
              <a:gd name="connsiteY3" fmla="*/ 2431199 h 3695188"/>
              <a:gd name="connsiteX4" fmla="*/ 5973703 w 8071796"/>
              <a:gd name="connsiteY4" fmla="*/ 3681704 h 3695188"/>
              <a:gd name="connsiteX5" fmla="*/ 6664 w 8071796"/>
              <a:gd name="connsiteY5" fmla="*/ 3695188 h 3695188"/>
              <a:gd name="connsiteX6" fmla="*/ 0 w 8071796"/>
              <a:gd name="connsiteY6" fmla="*/ 0 h 3695188"/>
              <a:gd name="connsiteX7" fmla="*/ 0 w 8071796"/>
              <a:gd name="connsiteY7" fmla="*/ 0 h 3695188"/>
              <a:gd name="connsiteX0" fmla="*/ 0 w 8071796"/>
              <a:gd name="connsiteY0" fmla="*/ 0 h 3681704"/>
              <a:gd name="connsiteX1" fmla="*/ 8064896 w 8071796"/>
              <a:gd name="connsiteY1" fmla="*/ 0 h 3681704"/>
              <a:gd name="connsiteX2" fmla="*/ 8064896 w 8071796"/>
              <a:gd name="connsiteY2" fmla="*/ 0 h 3681704"/>
              <a:gd name="connsiteX3" fmla="*/ 8071496 w 8071796"/>
              <a:gd name="connsiteY3" fmla="*/ 2431199 h 3681704"/>
              <a:gd name="connsiteX4" fmla="*/ 5973703 w 8071796"/>
              <a:gd name="connsiteY4" fmla="*/ 3681704 h 3681704"/>
              <a:gd name="connsiteX5" fmla="*/ 6664 w 8071796"/>
              <a:gd name="connsiteY5" fmla="*/ 3614364 h 3681704"/>
              <a:gd name="connsiteX6" fmla="*/ 0 w 8071796"/>
              <a:gd name="connsiteY6" fmla="*/ 0 h 3681704"/>
              <a:gd name="connsiteX7" fmla="*/ 0 w 8071796"/>
              <a:gd name="connsiteY7" fmla="*/ 0 h 368170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5907058 w 8071796"/>
              <a:gd name="connsiteY4" fmla="*/ 3587409 h 3614364"/>
              <a:gd name="connsiteX5" fmla="*/ 6664 w 8071796"/>
              <a:gd name="connsiteY5" fmla="*/ 3614364 h 3614364"/>
              <a:gd name="connsiteX6" fmla="*/ 0 w 8071796"/>
              <a:gd name="connsiteY6" fmla="*/ 0 h 3614364"/>
              <a:gd name="connsiteX7" fmla="*/ 0 w 8071796"/>
              <a:gd name="connsiteY7" fmla="*/ 0 h 361436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8057678 w 8071796"/>
              <a:gd name="connsiteY4" fmla="*/ 2323630 h 3614364"/>
              <a:gd name="connsiteX5" fmla="*/ 5907058 w 8071796"/>
              <a:gd name="connsiteY5" fmla="*/ 3587409 h 3614364"/>
              <a:gd name="connsiteX6" fmla="*/ 6664 w 8071796"/>
              <a:gd name="connsiteY6" fmla="*/ 3614364 h 3614364"/>
              <a:gd name="connsiteX7" fmla="*/ 0 w 8071796"/>
              <a:gd name="connsiteY7" fmla="*/ 0 h 3614364"/>
              <a:gd name="connsiteX8" fmla="*/ 0 w 8071796"/>
              <a:gd name="connsiteY8" fmla="*/ 0 h 3614364"/>
              <a:gd name="connsiteX0" fmla="*/ 0 w 8065486"/>
              <a:gd name="connsiteY0" fmla="*/ 0 h 3614364"/>
              <a:gd name="connsiteX1" fmla="*/ 8064896 w 8065486"/>
              <a:gd name="connsiteY1" fmla="*/ 0 h 3614364"/>
              <a:gd name="connsiteX2" fmla="*/ 8064896 w 8065486"/>
              <a:gd name="connsiteY2" fmla="*/ 0 h 3614364"/>
              <a:gd name="connsiteX3" fmla="*/ 8064832 w 8065486"/>
              <a:gd name="connsiteY3" fmla="*/ 2309963 h 3614364"/>
              <a:gd name="connsiteX4" fmla="*/ 8057678 w 8065486"/>
              <a:gd name="connsiteY4" fmla="*/ 2323630 h 3614364"/>
              <a:gd name="connsiteX5" fmla="*/ 5907058 w 8065486"/>
              <a:gd name="connsiteY5" fmla="*/ 3587409 h 3614364"/>
              <a:gd name="connsiteX6" fmla="*/ 6664 w 8065486"/>
              <a:gd name="connsiteY6" fmla="*/ 3614364 h 3614364"/>
              <a:gd name="connsiteX7" fmla="*/ 0 w 8065486"/>
              <a:gd name="connsiteY7" fmla="*/ 0 h 3614364"/>
              <a:gd name="connsiteX8" fmla="*/ 0 w 8065486"/>
              <a:gd name="connsiteY8" fmla="*/ 0 h 36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5486" h="3614364">
                <a:moveTo>
                  <a:pt x="0" y="0"/>
                </a:moveTo>
                <a:lnTo>
                  <a:pt x="8064896" y="0"/>
                </a:lnTo>
                <a:lnTo>
                  <a:pt x="8064896" y="0"/>
                </a:lnTo>
                <a:cubicBezTo>
                  <a:pt x="8062655" y="799253"/>
                  <a:pt x="8067073" y="1510710"/>
                  <a:pt x="8064832" y="2309963"/>
                </a:cubicBezTo>
                <a:cubicBezTo>
                  <a:pt x="8060226" y="2316764"/>
                  <a:pt x="8062284" y="2316829"/>
                  <a:pt x="8057678" y="2323630"/>
                </a:cubicBezTo>
                <a:lnTo>
                  <a:pt x="5907058" y="3587409"/>
                </a:lnTo>
                <a:lnTo>
                  <a:pt x="6664" y="3614364"/>
                </a:lnTo>
                <a:cubicBezTo>
                  <a:pt x="4443" y="2382635"/>
                  <a:pt x="2221" y="1231729"/>
                  <a:pt x="0" y="0"/>
                </a:cubicBezTo>
                <a:lnTo>
                  <a:pt x="0" y="0"/>
                </a:lnTo>
                <a:close/>
              </a:path>
            </a:pathLst>
          </a:custGeom>
        </p:spPr>
        <p:txBody>
          <a:bodyPr/>
          <a:lstStyle>
            <a:lvl1pPr marL="514350" indent="-514350">
              <a:spcAft>
                <a:spcPts val="400"/>
              </a:spcAft>
              <a:buClr>
                <a:schemeClr val="accent3"/>
              </a:buClr>
              <a:buSzPct val="120000"/>
              <a:buFont typeface="+mj-lt"/>
              <a:buAutoNum type="arabicParenR"/>
              <a:defRPr sz="2800">
                <a:solidFill>
                  <a:schemeClr val="bg1"/>
                </a:solidFill>
              </a:defRPr>
            </a:lvl1pPr>
            <a:lvl2pPr marL="742950" indent="-285750">
              <a:spcAft>
                <a:spcPts val="400"/>
              </a:spcAft>
              <a:buClr>
                <a:schemeClr val="accent3"/>
              </a:buClr>
              <a:buFont typeface="Arial" panose="020B0604020202020204" pitchFamily="34" charset="0"/>
              <a:buChar char="•"/>
              <a:defRPr sz="2400">
                <a:solidFill>
                  <a:schemeClr val="bg1"/>
                </a:solidFill>
              </a:defRPr>
            </a:lvl2pPr>
            <a:lvl3pPr marL="1143000" indent="-228600">
              <a:spcAft>
                <a:spcPts val="400"/>
              </a:spcAft>
              <a:buClr>
                <a:srgbClr val="C595C4"/>
              </a:buClr>
              <a:buFont typeface="Arial" panose="020B0604020202020204" pitchFamily="34" charset="0"/>
              <a:buChar char="•"/>
              <a:defRPr sz="2000">
                <a:solidFill>
                  <a:schemeClr val="bg1"/>
                </a:solidFill>
              </a:defRPr>
            </a:lvl3pPr>
            <a:lvl4pPr marL="1600200" indent="-228600">
              <a:spcAft>
                <a:spcPts val="400"/>
              </a:spcAft>
              <a:buClr>
                <a:srgbClr val="D5B3D4"/>
              </a:buClr>
              <a:buFont typeface="Arial" panose="020B0604020202020204" pitchFamily="34" charset="0"/>
              <a:buChar char="•"/>
              <a:defRPr sz="1800">
                <a:solidFill>
                  <a:schemeClr val="bg1"/>
                </a:solidFill>
              </a:defRPr>
            </a:lvl4pPr>
            <a:lvl5pPr marL="2057400" indent="-228600">
              <a:spcAft>
                <a:spcPts val="400"/>
              </a:spcAft>
              <a:buClr>
                <a:schemeClr val="accent3"/>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2" name="Raven povezovalnik 11"/>
          <p:cNvCxnSpPr/>
          <p:nvPr userDrawn="1"/>
        </p:nvCxnSpPr>
        <p:spPr>
          <a:xfrm>
            <a:off x="215516" y="1203598"/>
            <a:ext cx="8712968"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6" name="Naslov 1"/>
          <p:cNvSpPr>
            <a:spLocks noGrp="1"/>
          </p:cNvSpPr>
          <p:nvPr>
            <p:ph type="title" hasCustomPrompt="1"/>
          </p:nvPr>
        </p:nvSpPr>
        <p:spPr bwMode="black">
          <a:xfrm>
            <a:off x="611560" y="339502"/>
            <a:ext cx="8136904" cy="792088"/>
          </a:xfrm>
          <a:prstGeom prst="rect">
            <a:avLst/>
          </a:prstGeom>
        </p:spPr>
        <p:txBody>
          <a:bodyPr anchor="ctr">
            <a:normAutofit/>
          </a:bodyPr>
          <a:lstStyle>
            <a:lvl1pPr algn="l">
              <a:lnSpc>
                <a:spcPct val="90000"/>
              </a:lnSpc>
              <a:defRPr sz="3000" b="0">
                <a:solidFill>
                  <a:schemeClr val="bg1"/>
                </a:solidFill>
              </a:defRPr>
            </a:lvl1pPr>
          </a:lstStyle>
          <a:p>
            <a:r>
              <a:rPr lang="sl-SI"/>
              <a:t>UREDITE SLOG NASLOVA MATRICE</a:t>
            </a:r>
          </a:p>
        </p:txBody>
      </p:sp>
      <p:sp>
        <p:nvSpPr>
          <p:cNvPr id="19"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Enakokraki trikotnik 19"/>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1" name="Slika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2" name="Ograda številke diapozitiva 5"/>
          <p:cNvSpPr>
            <a:spLocks noGrp="1"/>
          </p:cNvSpPr>
          <p:nvPr>
            <p:ph type="sldNum" sz="quarter" idx="12"/>
          </p:nvPr>
        </p:nvSpPr>
        <p:spPr>
          <a:xfrm>
            <a:off x="8541186" y="3888917"/>
            <a:ext cx="610205" cy="432048"/>
          </a:xfrm>
        </p:spPr>
        <p:txBody>
          <a:bodyPr/>
          <a:lstStyle>
            <a:lvl1pPr algn="ctr">
              <a:defRPr sz="1400" b="0">
                <a:solidFill>
                  <a:srgbClr val="FFFFFF"/>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18294759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Naslov in vsebina - svetlo">
    <p:spTree>
      <p:nvGrpSpPr>
        <p:cNvPr id="1" name=""/>
        <p:cNvGrpSpPr/>
        <p:nvPr/>
      </p:nvGrpSpPr>
      <p:grpSpPr>
        <a:xfrm>
          <a:off x="0" y="0"/>
          <a:ext cx="0" cy="0"/>
          <a:chOff x="0" y="0"/>
          <a:chExt cx="0" cy="0"/>
        </a:xfrm>
      </p:grpSpPr>
      <p:sp>
        <p:nvSpPr>
          <p:cNvPr id="17" name="Pravokotnik 16"/>
          <p:cNvSpPr/>
          <p:nvPr userDrawn="1"/>
        </p:nvSpPr>
        <p:spPr bwMode="white">
          <a:xfrm>
            <a:off x="-28062" y="0"/>
            <a:ext cx="9208574" cy="5164038"/>
          </a:xfrm>
          <a:prstGeom prst="rect">
            <a:avLst/>
          </a:prstGeom>
          <a:solidFill>
            <a:srgbClr val="EBD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208912" cy="267494"/>
          </a:xfrm>
        </p:spPr>
        <p:txBody>
          <a:bodyPr/>
          <a:lstStyle>
            <a:lvl1pPr algn="l">
              <a:defRPr sz="1050">
                <a:solidFill>
                  <a:schemeClr val="bg1"/>
                </a:solidFill>
              </a:defRPr>
            </a:lvl1pPr>
          </a:lstStyle>
          <a:p>
            <a:endParaRPr lang="sl-SI"/>
          </a:p>
        </p:txBody>
      </p:sp>
      <p:sp>
        <p:nvSpPr>
          <p:cNvPr id="18" name="Ograda vsebine 2"/>
          <p:cNvSpPr>
            <a:spLocks noGrp="1"/>
          </p:cNvSpPr>
          <p:nvPr>
            <p:ph idx="1"/>
          </p:nvPr>
        </p:nvSpPr>
        <p:spPr>
          <a:xfrm>
            <a:off x="611560" y="1331332"/>
            <a:ext cx="8136310" cy="36080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6664 w 8072149"/>
              <a:gd name="connsiteY0" fmla="*/ 0 h 3823147"/>
              <a:gd name="connsiteX1" fmla="*/ 8071560 w 8072149"/>
              <a:gd name="connsiteY1" fmla="*/ 0 h 3823147"/>
              <a:gd name="connsiteX2" fmla="*/ 8071560 w 8072149"/>
              <a:gd name="connsiteY2" fmla="*/ 0 h 3823147"/>
              <a:gd name="connsiteX3" fmla="*/ 8071495 w 8072149"/>
              <a:gd name="connsiteY3" fmla="*/ 2599583 h 3823147"/>
              <a:gd name="connsiteX4" fmla="*/ 5960372 w 8072149"/>
              <a:gd name="connsiteY4" fmla="*/ 3823147 h 3823147"/>
              <a:gd name="connsiteX5" fmla="*/ 6664 w 8072149"/>
              <a:gd name="connsiteY5" fmla="*/ 3816424 h 3823147"/>
              <a:gd name="connsiteX6" fmla="*/ 0 w 8072149"/>
              <a:gd name="connsiteY6" fmla="*/ 3641304 h 3823147"/>
              <a:gd name="connsiteX7" fmla="*/ 6664 w 8072149"/>
              <a:gd name="connsiteY7" fmla="*/ 0 h 3823147"/>
              <a:gd name="connsiteX8" fmla="*/ 6664 w 8072149"/>
              <a:gd name="connsiteY8" fmla="*/ 0 h 3823147"/>
              <a:gd name="connsiteX0" fmla="*/ 6664 w 8072149"/>
              <a:gd name="connsiteY0" fmla="*/ 0 h 3816424"/>
              <a:gd name="connsiteX1" fmla="*/ 8071560 w 8072149"/>
              <a:gd name="connsiteY1" fmla="*/ 0 h 3816424"/>
              <a:gd name="connsiteX2" fmla="*/ 8071560 w 8072149"/>
              <a:gd name="connsiteY2" fmla="*/ 0 h 3816424"/>
              <a:gd name="connsiteX3" fmla="*/ 8071495 w 8072149"/>
              <a:gd name="connsiteY3" fmla="*/ 2599583 h 3816424"/>
              <a:gd name="connsiteX4" fmla="*/ 5980367 w 8072149"/>
              <a:gd name="connsiteY4" fmla="*/ 3681704 h 3816424"/>
              <a:gd name="connsiteX5" fmla="*/ 6664 w 8072149"/>
              <a:gd name="connsiteY5" fmla="*/ 3816424 h 3816424"/>
              <a:gd name="connsiteX6" fmla="*/ 0 w 8072149"/>
              <a:gd name="connsiteY6" fmla="*/ 3641304 h 3816424"/>
              <a:gd name="connsiteX7" fmla="*/ 6664 w 8072149"/>
              <a:gd name="connsiteY7" fmla="*/ 0 h 3816424"/>
              <a:gd name="connsiteX8" fmla="*/ 6664 w 8072149"/>
              <a:gd name="connsiteY8" fmla="*/ 0 h 3816424"/>
              <a:gd name="connsiteX0" fmla="*/ 6664 w 8078460"/>
              <a:gd name="connsiteY0" fmla="*/ 0 h 3816424"/>
              <a:gd name="connsiteX1" fmla="*/ 8071560 w 8078460"/>
              <a:gd name="connsiteY1" fmla="*/ 0 h 3816424"/>
              <a:gd name="connsiteX2" fmla="*/ 8071560 w 8078460"/>
              <a:gd name="connsiteY2" fmla="*/ 0 h 3816424"/>
              <a:gd name="connsiteX3" fmla="*/ 8078160 w 8078460"/>
              <a:gd name="connsiteY3" fmla="*/ 2431199 h 3816424"/>
              <a:gd name="connsiteX4" fmla="*/ 5980367 w 8078460"/>
              <a:gd name="connsiteY4" fmla="*/ 3681704 h 3816424"/>
              <a:gd name="connsiteX5" fmla="*/ 6664 w 8078460"/>
              <a:gd name="connsiteY5" fmla="*/ 3816424 h 3816424"/>
              <a:gd name="connsiteX6" fmla="*/ 0 w 8078460"/>
              <a:gd name="connsiteY6" fmla="*/ 3641304 h 3816424"/>
              <a:gd name="connsiteX7" fmla="*/ 6664 w 8078460"/>
              <a:gd name="connsiteY7" fmla="*/ 0 h 3816424"/>
              <a:gd name="connsiteX8" fmla="*/ 6664 w 8078460"/>
              <a:gd name="connsiteY8" fmla="*/ 0 h 3816424"/>
              <a:gd name="connsiteX0" fmla="*/ 6664 w 8078460"/>
              <a:gd name="connsiteY0" fmla="*/ 0 h 3749071"/>
              <a:gd name="connsiteX1" fmla="*/ 8071560 w 8078460"/>
              <a:gd name="connsiteY1" fmla="*/ 0 h 3749071"/>
              <a:gd name="connsiteX2" fmla="*/ 8071560 w 8078460"/>
              <a:gd name="connsiteY2" fmla="*/ 0 h 3749071"/>
              <a:gd name="connsiteX3" fmla="*/ 8078160 w 8078460"/>
              <a:gd name="connsiteY3" fmla="*/ 2431199 h 3749071"/>
              <a:gd name="connsiteX4" fmla="*/ 5980367 w 8078460"/>
              <a:gd name="connsiteY4" fmla="*/ 3681704 h 3749071"/>
              <a:gd name="connsiteX5" fmla="*/ 6664 w 8078460"/>
              <a:gd name="connsiteY5" fmla="*/ 3749071 h 3749071"/>
              <a:gd name="connsiteX6" fmla="*/ 0 w 8078460"/>
              <a:gd name="connsiteY6" fmla="*/ 3641304 h 3749071"/>
              <a:gd name="connsiteX7" fmla="*/ 6664 w 8078460"/>
              <a:gd name="connsiteY7" fmla="*/ 0 h 3749071"/>
              <a:gd name="connsiteX8" fmla="*/ 6664 w 8078460"/>
              <a:gd name="connsiteY8" fmla="*/ 0 h 3749071"/>
              <a:gd name="connsiteX0" fmla="*/ 0 w 8071796"/>
              <a:gd name="connsiteY0" fmla="*/ 0 h 3749071"/>
              <a:gd name="connsiteX1" fmla="*/ 8064896 w 8071796"/>
              <a:gd name="connsiteY1" fmla="*/ 0 h 3749071"/>
              <a:gd name="connsiteX2" fmla="*/ 8064896 w 8071796"/>
              <a:gd name="connsiteY2" fmla="*/ 0 h 3749071"/>
              <a:gd name="connsiteX3" fmla="*/ 8071496 w 8071796"/>
              <a:gd name="connsiteY3" fmla="*/ 2431199 h 3749071"/>
              <a:gd name="connsiteX4" fmla="*/ 5973703 w 8071796"/>
              <a:gd name="connsiteY4" fmla="*/ 3681704 h 3749071"/>
              <a:gd name="connsiteX5" fmla="*/ 0 w 8071796"/>
              <a:gd name="connsiteY5" fmla="*/ 3749071 h 3749071"/>
              <a:gd name="connsiteX6" fmla="*/ 0 w 8071796"/>
              <a:gd name="connsiteY6" fmla="*/ 0 h 3749071"/>
              <a:gd name="connsiteX7" fmla="*/ 0 w 8071796"/>
              <a:gd name="connsiteY7" fmla="*/ 0 h 3749071"/>
              <a:gd name="connsiteX0" fmla="*/ 0 w 8071796"/>
              <a:gd name="connsiteY0" fmla="*/ 0 h 3695188"/>
              <a:gd name="connsiteX1" fmla="*/ 8064896 w 8071796"/>
              <a:gd name="connsiteY1" fmla="*/ 0 h 3695188"/>
              <a:gd name="connsiteX2" fmla="*/ 8064896 w 8071796"/>
              <a:gd name="connsiteY2" fmla="*/ 0 h 3695188"/>
              <a:gd name="connsiteX3" fmla="*/ 8071496 w 8071796"/>
              <a:gd name="connsiteY3" fmla="*/ 2431199 h 3695188"/>
              <a:gd name="connsiteX4" fmla="*/ 5973703 w 8071796"/>
              <a:gd name="connsiteY4" fmla="*/ 3681704 h 3695188"/>
              <a:gd name="connsiteX5" fmla="*/ 6664 w 8071796"/>
              <a:gd name="connsiteY5" fmla="*/ 3695188 h 3695188"/>
              <a:gd name="connsiteX6" fmla="*/ 0 w 8071796"/>
              <a:gd name="connsiteY6" fmla="*/ 0 h 3695188"/>
              <a:gd name="connsiteX7" fmla="*/ 0 w 8071796"/>
              <a:gd name="connsiteY7" fmla="*/ 0 h 3695188"/>
              <a:gd name="connsiteX0" fmla="*/ 0 w 8071796"/>
              <a:gd name="connsiteY0" fmla="*/ 0 h 3681704"/>
              <a:gd name="connsiteX1" fmla="*/ 8064896 w 8071796"/>
              <a:gd name="connsiteY1" fmla="*/ 0 h 3681704"/>
              <a:gd name="connsiteX2" fmla="*/ 8064896 w 8071796"/>
              <a:gd name="connsiteY2" fmla="*/ 0 h 3681704"/>
              <a:gd name="connsiteX3" fmla="*/ 8071496 w 8071796"/>
              <a:gd name="connsiteY3" fmla="*/ 2431199 h 3681704"/>
              <a:gd name="connsiteX4" fmla="*/ 5973703 w 8071796"/>
              <a:gd name="connsiteY4" fmla="*/ 3681704 h 3681704"/>
              <a:gd name="connsiteX5" fmla="*/ 6664 w 8071796"/>
              <a:gd name="connsiteY5" fmla="*/ 3614364 h 3681704"/>
              <a:gd name="connsiteX6" fmla="*/ 0 w 8071796"/>
              <a:gd name="connsiteY6" fmla="*/ 0 h 3681704"/>
              <a:gd name="connsiteX7" fmla="*/ 0 w 8071796"/>
              <a:gd name="connsiteY7" fmla="*/ 0 h 368170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5907058 w 8071796"/>
              <a:gd name="connsiteY4" fmla="*/ 3587409 h 3614364"/>
              <a:gd name="connsiteX5" fmla="*/ 6664 w 8071796"/>
              <a:gd name="connsiteY5" fmla="*/ 3614364 h 3614364"/>
              <a:gd name="connsiteX6" fmla="*/ 0 w 8071796"/>
              <a:gd name="connsiteY6" fmla="*/ 0 h 3614364"/>
              <a:gd name="connsiteX7" fmla="*/ 0 w 8071796"/>
              <a:gd name="connsiteY7" fmla="*/ 0 h 361436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8057678 w 8071796"/>
              <a:gd name="connsiteY4" fmla="*/ 2323630 h 3614364"/>
              <a:gd name="connsiteX5" fmla="*/ 5907058 w 8071796"/>
              <a:gd name="connsiteY5" fmla="*/ 3587409 h 3614364"/>
              <a:gd name="connsiteX6" fmla="*/ 6664 w 8071796"/>
              <a:gd name="connsiteY6" fmla="*/ 3614364 h 3614364"/>
              <a:gd name="connsiteX7" fmla="*/ 0 w 8071796"/>
              <a:gd name="connsiteY7" fmla="*/ 0 h 3614364"/>
              <a:gd name="connsiteX8" fmla="*/ 0 w 8071796"/>
              <a:gd name="connsiteY8" fmla="*/ 0 h 3614364"/>
              <a:gd name="connsiteX0" fmla="*/ 0 w 8064896"/>
              <a:gd name="connsiteY0" fmla="*/ 0 h 3614364"/>
              <a:gd name="connsiteX1" fmla="*/ 8064896 w 8064896"/>
              <a:gd name="connsiteY1" fmla="*/ 0 h 3614364"/>
              <a:gd name="connsiteX2" fmla="*/ 8064896 w 8064896"/>
              <a:gd name="connsiteY2" fmla="*/ 0 h 3614364"/>
              <a:gd name="connsiteX3" fmla="*/ 8058167 w 8064896"/>
              <a:gd name="connsiteY3" fmla="*/ 2330169 h 3614364"/>
              <a:gd name="connsiteX4" fmla="*/ 8057678 w 8064896"/>
              <a:gd name="connsiteY4" fmla="*/ 2323630 h 3614364"/>
              <a:gd name="connsiteX5" fmla="*/ 5907058 w 8064896"/>
              <a:gd name="connsiteY5" fmla="*/ 3587409 h 3614364"/>
              <a:gd name="connsiteX6" fmla="*/ 6664 w 8064896"/>
              <a:gd name="connsiteY6" fmla="*/ 3614364 h 3614364"/>
              <a:gd name="connsiteX7" fmla="*/ 0 w 8064896"/>
              <a:gd name="connsiteY7" fmla="*/ 0 h 3614364"/>
              <a:gd name="connsiteX8" fmla="*/ 0 w 8064896"/>
              <a:gd name="connsiteY8" fmla="*/ 0 h 36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896" h="3614364">
                <a:moveTo>
                  <a:pt x="0" y="0"/>
                </a:moveTo>
                <a:lnTo>
                  <a:pt x="8064896" y="0"/>
                </a:lnTo>
                <a:lnTo>
                  <a:pt x="8064896" y="0"/>
                </a:lnTo>
                <a:cubicBezTo>
                  <a:pt x="8062655" y="799253"/>
                  <a:pt x="8060408" y="1530916"/>
                  <a:pt x="8058167" y="2330169"/>
                </a:cubicBezTo>
                <a:cubicBezTo>
                  <a:pt x="8053561" y="2336970"/>
                  <a:pt x="8062284" y="2316829"/>
                  <a:pt x="8057678" y="2323630"/>
                </a:cubicBezTo>
                <a:lnTo>
                  <a:pt x="5907058" y="3587409"/>
                </a:lnTo>
                <a:lnTo>
                  <a:pt x="6664" y="3614364"/>
                </a:lnTo>
                <a:cubicBezTo>
                  <a:pt x="4443" y="2382635"/>
                  <a:pt x="2221" y="1231729"/>
                  <a:pt x="0" y="0"/>
                </a:cubicBezTo>
                <a:lnTo>
                  <a:pt x="0" y="0"/>
                </a:lnTo>
                <a:close/>
              </a:path>
            </a:pathLst>
          </a:custGeom>
        </p:spPr>
        <p:txBody>
          <a:bodyPr/>
          <a:lstStyle>
            <a:lvl1pPr marL="514350" indent="-514350">
              <a:spcAft>
                <a:spcPts val="400"/>
              </a:spcAft>
              <a:buClr>
                <a:schemeClr val="accent3"/>
              </a:buClr>
              <a:buSzPct val="120000"/>
              <a:buFont typeface="+mj-lt"/>
              <a:buAutoNum type="arabicParenR"/>
              <a:defRPr sz="2800">
                <a:solidFill>
                  <a:schemeClr val="bg1"/>
                </a:solidFill>
              </a:defRPr>
            </a:lvl1pPr>
            <a:lvl2pPr marL="742950" indent="-285750">
              <a:spcAft>
                <a:spcPts val="400"/>
              </a:spcAft>
              <a:buClr>
                <a:schemeClr val="accent3"/>
              </a:buClr>
              <a:buFont typeface="Arial" panose="020B0604020202020204" pitchFamily="34" charset="0"/>
              <a:buChar char="•"/>
              <a:defRPr sz="2400">
                <a:solidFill>
                  <a:schemeClr val="bg1"/>
                </a:solidFill>
              </a:defRPr>
            </a:lvl2pPr>
            <a:lvl3pPr marL="1143000" indent="-228600">
              <a:spcAft>
                <a:spcPts val="400"/>
              </a:spcAft>
              <a:buClr>
                <a:srgbClr val="C595C4"/>
              </a:buClr>
              <a:buFont typeface="Arial" panose="020B0604020202020204" pitchFamily="34" charset="0"/>
              <a:buChar char="•"/>
              <a:defRPr sz="2000">
                <a:solidFill>
                  <a:schemeClr val="bg1"/>
                </a:solidFill>
              </a:defRPr>
            </a:lvl3pPr>
            <a:lvl4pPr marL="1600200" indent="-228600">
              <a:spcAft>
                <a:spcPts val="400"/>
              </a:spcAft>
              <a:buClr>
                <a:srgbClr val="D5B3D4"/>
              </a:buClr>
              <a:buFont typeface="Arial" panose="020B0604020202020204" pitchFamily="34" charset="0"/>
              <a:buChar char="•"/>
              <a:defRPr sz="1800">
                <a:solidFill>
                  <a:schemeClr val="bg1"/>
                </a:solidFill>
              </a:defRPr>
            </a:lvl4pPr>
            <a:lvl5pPr marL="2057400" indent="-228600">
              <a:spcAft>
                <a:spcPts val="400"/>
              </a:spcAft>
              <a:buClr>
                <a:schemeClr val="accent3"/>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2" name="Raven povezovalnik 11"/>
          <p:cNvCxnSpPr/>
          <p:nvPr userDrawn="1"/>
        </p:nvCxnSpPr>
        <p:spPr>
          <a:xfrm>
            <a:off x="215516" y="1203598"/>
            <a:ext cx="8712968"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Naslov 1"/>
          <p:cNvSpPr>
            <a:spLocks noGrp="1"/>
          </p:cNvSpPr>
          <p:nvPr>
            <p:ph type="title" hasCustomPrompt="1"/>
          </p:nvPr>
        </p:nvSpPr>
        <p:spPr bwMode="black">
          <a:xfrm>
            <a:off x="611560" y="339502"/>
            <a:ext cx="8136904" cy="792088"/>
          </a:xfrm>
          <a:prstGeom prst="rect">
            <a:avLst/>
          </a:prstGeom>
        </p:spPr>
        <p:txBody>
          <a:bodyPr anchor="ctr">
            <a:normAutofit/>
          </a:bodyPr>
          <a:lstStyle>
            <a:lvl1pPr algn="l">
              <a:lnSpc>
                <a:spcPct val="90000"/>
              </a:lnSpc>
              <a:defRPr sz="3000" b="0">
                <a:solidFill>
                  <a:schemeClr val="bg1"/>
                </a:solidFill>
              </a:defRPr>
            </a:lvl1pPr>
          </a:lstStyle>
          <a:p>
            <a:r>
              <a:rPr lang="sl-SI"/>
              <a:t>UREDITE SLOG NASLOVA MATRICE</a:t>
            </a:r>
          </a:p>
        </p:txBody>
      </p:sp>
      <p:sp>
        <p:nvSpPr>
          <p:cNvPr id="20"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Enakokraki trikotnik 20"/>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2" name="Slika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3" name="Ograda številke diapozitiva 5"/>
          <p:cNvSpPr>
            <a:spLocks noGrp="1"/>
          </p:cNvSpPr>
          <p:nvPr>
            <p:ph type="sldNum" sz="quarter" idx="12"/>
          </p:nvPr>
        </p:nvSpPr>
        <p:spPr>
          <a:xfrm>
            <a:off x="8541186" y="3888917"/>
            <a:ext cx="610205" cy="432048"/>
          </a:xfrm>
        </p:spPr>
        <p:txBody>
          <a:bodyPr/>
          <a:lstStyle>
            <a:lvl1pPr algn="ctr">
              <a:defRPr sz="1400" b="0">
                <a:solidFill>
                  <a:srgbClr val="FFFFFF"/>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32157143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3_Naslov in vsebina - svetlo">
    <p:spTree>
      <p:nvGrpSpPr>
        <p:cNvPr id="1" name=""/>
        <p:cNvGrpSpPr/>
        <p:nvPr/>
      </p:nvGrpSpPr>
      <p:grpSpPr>
        <a:xfrm>
          <a:off x="0" y="0"/>
          <a:ext cx="0" cy="0"/>
          <a:chOff x="0" y="0"/>
          <a:chExt cx="0" cy="0"/>
        </a:xfrm>
      </p:grpSpPr>
      <p:sp>
        <p:nvSpPr>
          <p:cNvPr id="27" name="Pravokotnik 26"/>
          <p:cNvSpPr/>
          <p:nvPr userDrawn="1"/>
        </p:nvSpPr>
        <p:spPr bwMode="white">
          <a:xfrm>
            <a:off x="-28062" y="0"/>
            <a:ext cx="9208574" cy="5164038"/>
          </a:xfrm>
          <a:prstGeom prst="rect">
            <a:avLst/>
          </a:prstGeom>
          <a:solidFill>
            <a:srgbClr val="F8E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208912" cy="267494"/>
          </a:xfrm>
        </p:spPr>
        <p:txBody>
          <a:bodyPr/>
          <a:lstStyle>
            <a:lvl1pPr algn="l">
              <a:defRPr sz="1050">
                <a:solidFill>
                  <a:schemeClr val="bg1"/>
                </a:solidFill>
              </a:defRPr>
            </a:lvl1pPr>
          </a:lstStyle>
          <a:p>
            <a:endParaRPr lang="sl-SI"/>
          </a:p>
        </p:txBody>
      </p:sp>
      <p:sp>
        <p:nvSpPr>
          <p:cNvPr id="13" name="Ograda vsebine 2"/>
          <p:cNvSpPr>
            <a:spLocks noGrp="1"/>
          </p:cNvSpPr>
          <p:nvPr>
            <p:ph idx="1"/>
          </p:nvPr>
        </p:nvSpPr>
        <p:spPr>
          <a:xfrm>
            <a:off x="611560" y="1331332"/>
            <a:ext cx="8136310" cy="36080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6664 w 8072149"/>
              <a:gd name="connsiteY0" fmla="*/ 0 h 3823147"/>
              <a:gd name="connsiteX1" fmla="*/ 8071560 w 8072149"/>
              <a:gd name="connsiteY1" fmla="*/ 0 h 3823147"/>
              <a:gd name="connsiteX2" fmla="*/ 8071560 w 8072149"/>
              <a:gd name="connsiteY2" fmla="*/ 0 h 3823147"/>
              <a:gd name="connsiteX3" fmla="*/ 8071495 w 8072149"/>
              <a:gd name="connsiteY3" fmla="*/ 2599583 h 3823147"/>
              <a:gd name="connsiteX4" fmla="*/ 5960372 w 8072149"/>
              <a:gd name="connsiteY4" fmla="*/ 3823147 h 3823147"/>
              <a:gd name="connsiteX5" fmla="*/ 6664 w 8072149"/>
              <a:gd name="connsiteY5" fmla="*/ 3816424 h 3823147"/>
              <a:gd name="connsiteX6" fmla="*/ 0 w 8072149"/>
              <a:gd name="connsiteY6" fmla="*/ 3641304 h 3823147"/>
              <a:gd name="connsiteX7" fmla="*/ 6664 w 8072149"/>
              <a:gd name="connsiteY7" fmla="*/ 0 h 3823147"/>
              <a:gd name="connsiteX8" fmla="*/ 6664 w 8072149"/>
              <a:gd name="connsiteY8" fmla="*/ 0 h 3823147"/>
              <a:gd name="connsiteX0" fmla="*/ 6664 w 8072149"/>
              <a:gd name="connsiteY0" fmla="*/ 0 h 3816424"/>
              <a:gd name="connsiteX1" fmla="*/ 8071560 w 8072149"/>
              <a:gd name="connsiteY1" fmla="*/ 0 h 3816424"/>
              <a:gd name="connsiteX2" fmla="*/ 8071560 w 8072149"/>
              <a:gd name="connsiteY2" fmla="*/ 0 h 3816424"/>
              <a:gd name="connsiteX3" fmla="*/ 8071495 w 8072149"/>
              <a:gd name="connsiteY3" fmla="*/ 2599583 h 3816424"/>
              <a:gd name="connsiteX4" fmla="*/ 5980367 w 8072149"/>
              <a:gd name="connsiteY4" fmla="*/ 3681704 h 3816424"/>
              <a:gd name="connsiteX5" fmla="*/ 6664 w 8072149"/>
              <a:gd name="connsiteY5" fmla="*/ 3816424 h 3816424"/>
              <a:gd name="connsiteX6" fmla="*/ 0 w 8072149"/>
              <a:gd name="connsiteY6" fmla="*/ 3641304 h 3816424"/>
              <a:gd name="connsiteX7" fmla="*/ 6664 w 8072149"/>
              <a:gd name="connsiteY7" fmla="*/ 0 h 3816424"/>
              <a:gd name="connsiteX8" fmla="*/ 6664 w 8072149"/>
              <a:gd name="connsiteY8" fmla="*/ 0 h 3816424"/>
              <a:gd name="connsiteX0" fmla="*/ 6664 w 8078460"/>
              <a:gd name="connsiteY0" fmla="*/ 0 h 3816424"/>
              <a:gd name="connsiteX1" fmla="*/ 8071560 w 8078460"/>
              <a:gd name="connsiteY1" fmla="*/ 0 h 3816424"/>
              <a:gd name="connsiteX2" fmla="*/ 8071560 w 8078460"/>
              <a:gd name="connsiteY2" fmla="*/ 0 h 3816424"/>
              <a:gd name="connsiteX3" fmla="*/ 8078160 w 8078460"/>
              <a:gd name="connsiteY3" fmla="*/ 2431199 h 3816424"/>
              <a:gd name="connsiteX4" fmla="*/ 5980367 w 8078460"/>
              <a:gd name="connsiteY4" fmla="*/ 3681704 h 3816424"/>
              <a:gd name="connsiteX5" fmla="*/ 6664 w 8078460"/>
              <a:gd name="connsiteY5" fmla="*/ 3816424 h 3816424"/>
              <a:gd name="connsiteX6" fmla="*/ 0 w 8078460"/>
              <a:gd name="connsiteY6" fmla="*/ 3641304 h 3816424"/>
              <a:gd name="connsiteX7" fmla="*/ 6664 w 8078460"/>
              <a:gd name="connsiteY7" fmla="*/ 0 h 3816424"/>
              <a:gd name="connsiteX8" fmla="*/ 6664 w 8078460"/>
              <a:gd name="connsiteY8" fmla="*/ 0 h 3816424"/>
              <a:gd name="connsiteX0" fmla="*/ 6664 w 8078460"/>
              <a:gd name="connsiteY0" fmla="*/ 0 h 3749071"/>
              <a:gd name="connsiteX1" fmla="*/ 8071560 w 8078460"/>
              <a:gd name="connsiteY1" fmla="*/ 0 h 3749071"/>
              <a:gd name="connsiteX2" fmla="*/ 8071560 w 8078460"/>
              <a:gd name="connsiteY2" fmla="*/ 0 h 3749071"/>
              <a:gd name="connsiteX3" fmla="*/ 8078160 w 8078460"/>
              <a:gd name="connsiteY3" fmla="*/ 2431199 h 3749071"/>
              <a:gd name="connsiteX4" fmla="*/ 5980367 w 8078460"/>
              <a:gd name="connsiteY4" fmla="*/ 3681704 h 3749071"/>
              <a:gd name="connsiteX5" fmla="*/ 6664 w 8078460"/>
              <a:gd name="connsiteY5" fmla="*/ 3749071 h 3749071"/>
              <a:gd name="connsiteX6" fmla="*/ 0 w 8078460"/>
              <a:gd name="connsiteY6" fmla="*/ 3641304 h 3749071"/>
              <a:gd name="connsiteX7" fmla="*/ 6664 w 8078460"/>
              <a:gd name="connsiteY7" fmla="*/ 0 h 3749071"/>
              <a:gd name="connsiteX8" fmla="*/ 6664 w 8078460"/>
              <a:gd name="connsiteY8" fmla="*/ 0 h 3749071"/>
              <a:gd name="connsiteX0" fmla="*/ 0 w 8071796"/>
              <a:gd name="connsiteY0" fmla="*/ 0 h 3749071"/>
              <a:gd name="connsiteX1" fmla="*/ 8064896 w 8071796"/>
              <a:gd name="connsiteY1" fmla="*/ 0 h 3749071"/>
              <a:gd name="connsiteX2" fmla="*/ 8064896 w 8071796"/>
              <a:gd name="connsiteY2" fmla="*/ 0 h 3749071"/>
              <a:gd name="connsiteX3" fmla="*/ 8071496 w 8071796"/>
              <a:gd name="connsiteY3" fmla="*/ 2431199 h 3749071"/>
              <a:gd name="connsiteX4" fmla="*/ 5973703 w 8071796"/>
              <a:gd name="connsiteY4" fmla="*/ 3681704 h 3749071"/>
              <a:gd name="connsiteX5" fmla="*/ 0 w 8071796"/>
              <a:gd name="connsiteY5" fmla="*/ 3749071 h 3749071"/>
              <a:gd name="connsiteX6" fmla="*/ 0 w 8071796"/>
              <a:gd name="connsiteY6" fmla="*/ 0 h 3749071"/>
              <a:gd name="connsiteX7" fmla="*/ 0 w 8071796"/>
              <a:gd name="connsiteY7" fmla="*/ 0 h 3749071"/>
              <a:gd name="connsiteX0" fmla="*/ 0 w 8071796"/>
              <a:gd name="connsiteY0" fmla="*/ 0 h 3695188"/>
              <a:gd name="connsiteX1" fmla="*/ 8064896 w 8071796"/>
              <a:gd name="connsiteY1" fmla="*/ 0 h 3695188"/>
              <a:gd name="connsiteX2" fmla="*/ 8064896 w 8071796"/>
              <a:gd name="connsiteY2" fmla="*/ 0 h 3695188"/>
              <a:gd name="connsiteX3" fmla="*/ 8071496 w 8071796"/>
              <a:gd name="connsiteY3" fmla="*/ 2431199 h 3695188"/>
              <a:gd name="connsiteX4" fmla="*/ 5973703 w 8071796"/>
              <a:gd name="connsiteY4" fmla="*/ 3681704 h 3695188"/>
              <a:gd name="connsiteX5" fmla="*/ 6664 w 8071796"/>
              <a:gd name="connsiteY5" fmla="*/ 3695188 h 3695188"/>
              <a:gd name="connsiteX6" fmla="*/ 0 w 8071796"/>
              <a:gd name="connsiteY6" fmla="*/ 0 h 3695188"/>
              <a:gd name="connsiteX7" fmla="*/ 0 w 8071796"/>
              <a:gd name="connsiteY7" fmla="*/ 0 h 3695188"/>
              <a:gd name="connsiteX0" fmla="*/ 0 w 8071796"/>
              <a:gd name="connsiteY0" fmla="*/ 0 h 3681704"/>
              <a:gd name="connsiteX1" fmla="*/ 8064896 w 8071796"/>
              <a:gd name="connsiteY1" fmla="*/ 0 h 3681704"/>
              <a:gd name="connsiteX2" fmla="*/ 8064896 w 8071796"/>
              <a:gd name="connsiteY2" fmla="*/ 0 h 3681704"/>
              <a:gd name="connsiteX3" fmla="*/ 8071496 w 8071796"/>
              <a:gd name="connsiteY3" fmla="*/ 2431199 h 3681704"/>
              <a:gd name="connsiteX4" fmla="*/ 5973703 w 8071796"/>
              <a:gd name="connsiteY4" fmla="*/ 3681704 h 3681704"/>
              <a:gd name="connsiteX5" fmla="*/ 6664 w 8071796"/>
              <a:gd name="connsiteY5" fmla="*/ 3614364 h 3681704"/>
              <a:gd name="connsiteX6" fmla="*/ 0 w 8071796"/>
              <a:gd name="connsiteY6" fmla="*/ 0 h 3681704"/>
              <a:gd name="connsiteX7" fmla="*/ 0 w 8071796"/>
              <a:gd name="connsiteY7" fmla="*/ 0 h 368170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5907058 w 8071796"/>
              <a:gd name="connsiteY4" fmla="*/ 3587409 h 3614364"/>
              <a:gd name="connsiteX5" fmla="*/ 6664 w 8071796"/>
              <a:gd name="connsiteY5" fmla="*/ 3614364 h 3614364"/>
              <a:gd name="connsiteX6" fmla="*/ 0 w 8071796"/>
              <a:gd name="connsiteY6" fmla="*/ 0 h 3614364"/>
              <a:gd name="connsiteX7" fmla="*/ 0 w 8071796"/>
              <a:gd name="connsiteY7" fmla="*/ 0 h 361436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8057678 w 8071796"/>
              <a:gd name="connsiteY4" fmla="*/ 2323630 h 3614364"/>
              <a:gd name="connsiteX5" fmla="*/ 5907058 w 8071796"/>
              <a:gd name="connsiteY5" fmla="*/ 3587409 h 3614364"/>
              <a:gd name="connsiteX6" fmla="*/ 6664 w 8071796"/>
              <a:gd name="connsiteY6" fmla="*/ 3614364 h 3614364"/>
              <a:gd name="connsiteX7" fmla="*/ 0 w 8071796"/>
              <a:gd name="connsiteY7" fmla="*/ 0 h 3614364"/>
              <a:gd name="connsiteX8" fmla="*/ 0 w 8071796"/>
              <a:gd name="connsiteY8" fmla="*/ 0 h 3614364"/>
              <a:gd name="connsiteX0" fmla="*/ 0 w 8064896"/>
              <a:gd name="connsiteY0" fmla="*/ 0 h 3614364"/>
              <a:gd name="connsiteX1" fmla="*/ 8064896 w 8064896"/>
              <a:gd name="connsiteY1" fmla="*/ 0 h 3614364"/>
              <a:gd name="connsiteX2" fmla="*/ 8064896 w 8064896"/>
              <a:gd name="connsiteY2" fmla="*/ 0 h 3614364"/>
              <a:gd name="connsiteX3" fmla="*/ 8058167 w 8064896"/>
              <a:gd name="connsiteY3" fmla="*/ 2323434 h 3614364"/>
              <a:gd name="connsiteX4" fmla="*/ 8057678 w 8064896"/>
              <a:gd name="connsiteY4" fmla="*/ 2323630 h 3614364"/>
              <a:gd name="connsiteX5" fmla="*/ 5907058 w 8064896"/>
              <a:gd name="connsiteY5" fmla="*/ 3587409 h 3614364"/>
              <a:gd name="connsiteX6" fmla="*/ 6664 w 8064896"/>
              <a:gd name="connsiteY6" fmla="*/ 3614364 h 3614364"/>
              <a:gd name="connsiteX7" fmla="*/ 0 w 8064896"/>
              <a:gd name="connsiteY7" fmla="*/ 0 h 3614364"/>
              <a:gd name="connsiteX8" fmla="*/ 0 w 8064896"/>
              <a:gd name="connsiteY8" fmla="*/ 0 h 36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896" h="3614364">
                <a:moveTo>
                  <a:pt x="0" y="0"/>
                </a:moveTo>
                <a:lnTo>
                  <a:pt x="8064896" y="0"/>
                </a:lnTo>
                <a:lnTo>
                  <a:pt x="8064896" y="0"/>
                </a:lnTo>
                <a:cubicBezTo>
                  <a:pt x="8062655" y="799253"/>
                  <a:pt x="8060408" y="1524181"/>
                  <a:pt x="8058167" y="2323434"/>
                </a:cubicBezTo>
                <a:cubicBezTo>
                  <a:pt x="8053561" y="2330235"/>
                  <a:pt x="8062284" y="2316829"/>
                  <a:pt x="8057678" y="2323630"/>
                </a:cubicBezTo>
                <a:lnTo>
                  <a:pt x="5907058" y="3587409"/>
                </a:lnTo>
                <a:lnTo>
                  <a:pt x="6664" y="3614364"/>
                </a:lnTo>
                <a:cubicBezTo>
                  <a:pt x="4443" y="2382635"/>
                  <a:pt x="2221" y="1231729"/>
                  <a:pt x="0" y="0"/>
                </a:cubicBezTo>
                <a:lnTo>
                  <a:pt x="0" y="0"/>
                </a:lnTo>
                <a:close/>
              </a:path>
            </a:pathLst>
          </a:custGeom>
        </p:spPr>
        <p:txBody>
          <a:bodyPr/>
          <a:lstStyle>
            <a:lvl1pPr marL="514350" indent="-514350">
              <a:spcAft>
                <a:spcPts val="400"/>
              </a:spcAft>
              <a:buClr>
                <a:schemeClr val="accent3"/>
              </a:buClr>
              <a:buSzPct val="120000"/>
              <a:buFont typeface="+mj-lt"/>
              <a:buAutoNum type="arabicParenR"/>
              <a:defRPr sz="2800">
                <a:solidFill>
                  <a:schemeClr val="bg1"/>
                </a:solidFill>
              </a:defRPr>
            </a:lvl1pPr>
            <a:lvl2pPr marL="742950" indent="-285750">
              <a:spcAft>
                <a:spcPts val="400"/>
              </a:spcAft>
              <a:buClr>
                <a:schemeClr val="accent3"/>
              </a:buClr>
              <a:buFont typeface="Arial" panose="020B0604020202020204" pitchFamily="34" charset="0"/>
              <a:buChar char="•"/>
              <a:defRPr sz="2400">
                <a:solidFill>
                  <a:schemeClr val="bg1"/>
                </a:solidFill>
              </a:defRPr>
            </a:lvl2pPr>
            <a:lvl3pPr marL="1143000" indent="-228600">
              <a:spcAft>
                <a:spcPts val="400"/>
              </a:spcAft>
              <a:buClr>
                <a:srgbClr val="C595C4"/>
              </a:buClr>
              <a:buFont typeface="Arial" panose="020B0604020202020204" pitchFamily="34" charset="0"/>
              <a:buChar char="•"/>
              <a:defRPr sz="2000">
                <a:solidFill>
                  <a:schemeClr val="bg1"/>
                </a:solidFill>
              </a:defRPr>
            </a:lvl3pPr>
            <a:lvl4pPr marL="1600200" indent="-228600">
              <a:spcAft>
                <a:spcPts val="400"/>
              </a:spcAft>
              <a:buClr>
                <a:srgbClr val="D5B3D4"/>
              </a:buClr>
              <a:buFont typeface="Arial" panose="020B0604020202020204" pitchFamily="34" charset="0"/>
              <a:buChar char="•"/>
              <a:defRPr sz="1800">
                <a:solidFill>
                  <a:schemeClr val="bg1"/>
                </a:solidFill>
              </a:defRPr>
            </a:lvl4pPr>
            <a:lvl5pPr marL="2057400" indent="-228600">
              <a:spcAft>
                <a:spcPts val="400"/>
              </a:spcAft>
              <a:buClr>
                <a:schemeClr val="accent3"/>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2" name="Raven povezovalnik 11"/>
          <p:cNvCxnSpPr/>
          <p:nvPr userDrawn="1"/>
        </p:nvCxnSpPr>
        <p:spPr>
          <a:xfrm>
            <a:off x="215516" y="1203598"/>
            <a:ext cx="8712968"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Naslov 1"/>
          <p:cNvSpPr>
            <a:spLocks noGrp="1"/>
          </p:cNvSpPr>
          <p:nvPr>
            <p:ph type="title" hasCustomPrompt="1"/>
          </p:nvPr>
        </p:nvSpPr>
        <p:spPr bwMode="black">
          <a:xfrm>
            <a:off x="611560" y="339502"/>
            <a:ext cx="8136904" cy="792088"/>
          </a:xfrm>
          <a:prstGeom prst="rect">
            <a:avLst/>
          </a:prstGeom>
        </p:spPr>
        <p:txBody>
          <a:bodyPr anchor="ctr">
            <a:normAutofit/>
          </a:bodyPr>
          <a:lstStyle>
            <a:lvl1pPr algn="l">
              <a:lnSpc>
                <a:spcPct val="90000"/>
              </a:lnSpc>
              <a:defRPr sz="3000" b="0">
                <a:solidFill>
                  <a:schemeClr val="bg1"/>
                </a:solidFill>
              </a:defRPr>
            </a:lvl1pPr>
          </a:lstStyle>
          <a:p>
            <a:r>
              <a:rPr lang="sl-SI"/>
              <a:t>UREDITE SLOG NASLOVA MATRICE</a:t>
            </a:r>
          </a:p>
        </p:txBody>
      </p:sp>
      <p:sp>
        <p:nvSpPr>
          <p:cNvPr id="23"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Enakokraki trikotnik 23"/>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5" name="Slika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6" name="Ograda številke diapozitiva 5"/>
          <p:cNvSpPr>
            <a:spLocks noGrp="1"/>
          </p:cNvSpPr>
          <p:nvPr>
            <p:ph type="sldNum" sz="quarter" idx="12"/>
          </p:nvPr>
        </p:nvSpPr>
        <p:spPr>
          <a:xfrm>
            <a:off x="8541186" y="3888917"/>
            <a:ext cx="610205" cy="432048"/>
          </a:xfrm>
        </p:spPr>
        <p:txBody>
          <a:bodyPr/>
          <a:lstStyle>
            <a:lvl1pPr algn="ctr">
              <a:defRPr sz="1400" b="0">
                <a:solidFill>
                  <a:srgbClr val="FFFFFF"/>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5016620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Naslov in vsebina - svetlo">
    <p:spTree>
      <p:nvGrpSpPr>
        <p:cNvPr id="1" name=""/>
        <p:cNvGrpSpPr/>
        <p:nvPr/>
      </p:nvGrpSpPr>
      <p:grpSpPr>
        <a:xfrm>
          <a:off x="0" y="0"/>
          <a:ext cx="0" cy="0"/>
          <a:chOff x="0" y="0"/>
          <a:chExt cx="0" cy="0"/>
        </a:xfrm>
      </p:grpSpPr>
      <p:sp>
        <p:nvSpPr>
          <p:cNvPr id="15" name="Pravokotnik 14"/>
          <p:cNvSpPr/>
          <p:nvPr userDrawn="1"/>
        </p:nvSpPr>
        <p:spPr bwMode="white">
          <a:xfrm>
            <a:off x="-28062" y="0"/>
            <a:ext cx="9208574" cy="5164038"/>
          </a:xfrm>
          <a:prstGeom prst="rect">
            <a:avLst/>
          </a:prstGeom>
          <a:solidFill>
            <a:srgbClr val="EEE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208912" cy="267494"/>
          </a:xfrm>
        </p:spPr>
        <p:txBody>
          <a:bodyPr/>
          <a:lstStyle>
            <a:lvl1pPr algn="l">
              <a:defRPr sz="1050">
                <a:solidFill>
                  <a:schemeClr val="bg1"/>
                </a:solidFill>
              </a:defRPr>
            </a:lvl1pPr>
          </a:lstStyle>
          <a:p>
            <a:endParaRPr lang="sl-SI"/>
          </a:p>
        </p:txBody>
      </p:sp>
      <p:sp>
        <p:nvSpPr>
          <p:cNvPr id="13" name="Ograda vsebine 2"/>
          <p:cNvSpPr>
            <a:spLocks noGrp="1"/>
          </p:cNvSpPr>
          <p:nvPr>
            <p:ph idx="1"/>
          </p:nvPr>
        </p:nvSpPr>
        <p:spPr>
          <a:xfrm>
            <a:off x="611560" y="1331332"/>
            <a:ext cx="8143271" cy="36080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6664 w 8072149"/>
              <a:gd name="connsiteY0" fmla="*/ 0 h 3823147"/>
              <a:gd name="connsiteX1" fmla="*/ 8071560 w 8072149"/>
              <a:gd name="connsiteY1" fmla="*/ 0 h 3823147"/>
              <a:gd name="connsiteX2" fmla="*/ 8071560 w 8072149"/>
              <a:gd name="connsiteY2" fmla="*/ 0 h 3823147"/>
              <a:gd name="connsiteX3" fmla="*/ 8071495 w 8072149"/>
              <a:gd name="connsiteY3" fmla="*/ 2599583 h 3823147"/>
              <a:gd name="connsiteX4" fmla="*/ 5960372 w 8072149"/>
              <a:gd name="connsiteY4" fmla="*/ 3823147 h 3823147"/>
              <a:gd name="connsiteX5" fmla="*/ 6664 w 8072149"/>
              <a:gd name="connsiteY5" fmla="*/ 3816424 h 3823147"/>
              <a:gd name="connsiteX6" fmla="*/ 0 w 8072149"/>
              <a:gd name="connsiteY6" fmla="*/ 3641304 h 3823147"/>
              <a:gd name="connsiteX7" fmla="*/ 6664 w 8072149"/>
              <a:gd name="connsiteY7" fmla="*/ 0 h 3823147"/>
              <a:gd name="connsiteX8" fmla="*/ 6664 w 8072149"/>
              <a:gd name="connsiteY8" fmla="*/ 0 h 3823147"/>
              <a:gd name="connsiteX0" fmla="*/ 6664 w 8072149"/>
              <a:gd name="connsiteY0" fmla="*/ 0 h 3816424"/>
              <a:gd name="connsiteX1" fmla="*/ 8071560 w 8072149"/>
              <a:gd name="connsiteY1" fmla="*/ 0 h 3816424"/>
              <a:gd name="connsiteX2" fmla="*/ 8071560 w 8072149"/>
              <a:gd name="connsiteY2" fmla="*/ 0 h 3816424"/>
              <a:gd name="connsiteX3" fmla="*/ 8071495 w 8072149"/>
              <a:gd name="connsiteY3" fmla="*/ 2599583 h 3816424"/>
              <a:gd name="connsiteX4" fmla="*/ 5980367 w 8072149"/>
              <a:gd name="connsiteY4" fmla="*/ 3681704 h 3816424"/>
              <a:gd name="connsiteX5" fmla="*/ 6664 w 8072149"/>
              <a:gd name="connsiteY5" fmla="*/ 3816424 h 3816424"/>
              <a:gd name="connsiteX6" fmla="*/ 0 w 8072149"/>
              <a:gd name="connsiteY6" fmla="*/ 3641304 h 3816424"/>
              <a:gd name="connsiteX7" fmla="*/ 6664 w 8072149"/>
              <a:gd name="connsiteY7" fmla="*/ 0 h 3816424"/>
              <a:gd name="connsiteX8" fmla="*/ 6664 w 8072149"/>
              <a:gd name="connsiteY8" fmla="*/ 0 h 3816424"/>
              <a:gd name="connsiteX0" fmla="*/ 6664 w 8078460"/>
              <a:gd name="connsiteY0" fmla="*/ 0 h 3816424"/>
              <a:gd name="connsiteX1" fmla="*/ 8071560 w 8078460"/>
              <a:gd name="connsiteY1" fmla="*/ 0 h 3816424"/>
              <a:gd name="connsiteX2" fmla="*/ 8071560 w 8078460"/>
              <a:gd name="connsiteY2" fmla="*/ 0 h 3816424"/>
              <a:gd name="connsiteX3" fmla="*/ 8078160 w 8078460"/>
              <a:gd name="connsiteY3" fmla="*/ 2431199 h 3816424"/>
              <a:gd name="connsiteX4" fmla="*/ 5980367 w 8078460"/>
              <a:gd name="connsiteY4" fmla="*/ 3681704 h 3816424"/>
              <a:gd name="connsiteX5" fmla="*/ 6664 w 8078460"/>
              <a:gd name="connsiteY5" fmla="*/ 3816424 h 3816424"/>
              <a:gd name="connsiteX6" fmla="*/ 0 w 8078460"/>
              <a:gd name="connsiteY6" fmla="*/ 3641304 h 3816424"/>
              <a:gd name="connsiteX7" fmla="*/ 6664 w 8078460"/>
              <a:gd name="connsiteY7" fmla="*/ 0 h 3816424"/>
              <a:gd name="connsiteX8" fmla="*/ 6664 w 8078460"/>
              <a:gd name="connsiteY8" fmla="*/ 0 h 3816424"/>
              <a:gd name="connsiteX0" fmla="*/ 6664 w 8078460"/>
              <a:gd name="connsiteY0" fmla="*/ 0 h 3749071"/>
              <a:gd name="connsiteX1" fmla="*/ 8071560 w 8078460"/>
              <a:gd name="connsiteY1" fmla="*/ 0 h 3749071"/>
              <a:gd name="connsiteX2" fmla="*/ 8071560 w 8078460"/>
              <a:gd name="connsiteY2" fmla="*/ 0 h 3749071"/>
              <a:gd name="connsiteX3" fmla="*/ 8078160 w 8078460"/>
              <a:gd name="connsiteY3" fmla="*/ 2431199 h 3749071"/>
              <a:gd name="connsiteX4" fmla="*/ 5980367 w 8078460"/>
              <a:gd name="connsiteY4" fmla="*/ 3681704 h 3749071"/>
              <a:gd name="connsiteX5" fmla="*/ 6664 w 8078460"/>
              <a:gd name="connsiteY5" fmla="*/ 3749071 h 3749071"/>
              <a:gd name="connsiteX6" fmla="*/ 0 w 8078460"/>
              <a:gd name="connsiteY6" fmla="*/ 3641304 h 3749071"/>
              <a:gd name="connsiteX7" fmla="*/ 6664 w 8078460"/>
              <a:gd name="connsiteY7" fmla="*/ 0 h 3749071"/>
              <a:gd name="connsiteX8" fmla="*/ 6664 w 8078460"/>
              <a:gd name="connsiteY8" fmla="*/ 0 h 3749071"/>
              <a:gd name="connsiteX0" fmla="*/ 0 w 8071796"/>
              <a:gd name="connsiteY0" fmla="*/ 0 h 3749071"/>
              <a:gd name="connsiteX1" fmla="*/ 8064896 w 8071796"/>
              <a:gd name="connsiteY1" fmla="*/ 0 h 3749071"/>
              <a:gd name="connsiteX2" fmla="*/ 8064896 w 8071796"/>
              <a:gd name="connsiteY2" fmla="*/ 0 h 3749071"/>
              <a:gd name="connsiteX3" fmla="*/ 8071496 w 8071796"/>
              <a:gd name="connsiteY3" fmla="*/ 2431199 h 3749071"/>
              <a:gd name="connsiteX4" fmla="*/ 5973703 w 8071796"/>
              <a:gd name="connsiteY4" fmla="*/ 3681704 h 3749071"/>
              <a:gd name="connsiteX5" fmla="*/ 0 w 8071796"/>
              <a:gd name="connsiteY5" fmla="*/ 3749071 h 3749071"/>
              <a:gd name="connsiteX6" fmla="*/ 0 w 8071796"/>
              <a:gd name="connsiteY6" fmla="*/ 0 h 3749071"/>
              <a:gd name="connsiteX7" fmla="*/ 0 w 8071796"/>
              <a:gd name="connsiteY7" fmla="*/ 0 h 3749071"/>
              <a:gd name="connsiteX0" fmla="*/ 0 w 8071796"/>
              <a:gd name="connsiteY0" fmla="*/ 0 h 3695188"/>
              <a:gd name="connsiteX1" fmla="*/ 8064896 w 8071796"/>
              <a:gd name="connsiteY1" fmla="*/ 0 h 3695188"/>
              <a:gd name="connsiteX2" fmla="*/ 8064896 w 8071796"/>
              <a:gd name="connsiteY2" fmla="*/ 0 h 3695188"/>
              <a:gd name="connsiteX3" fmla="*/ 8071496 w 8071796"/>
              <a:gd name="connsiteY3" fmla="*/ 2431199 h 3695188"/>
              <a:gd name="connsiteX4" fmla="*/ 5973703 w 8071796"/>
              <a:gd name="connsiteY4" fmla="*/ 3681704 h 3695188"/>
              <a:gd name="connsiteX5" fmla="*/ 6664 w 8071796"/>
              <a:gd name="connsiteY5" fmla="*/ 3695188 h 3695188"/>
              <a:gd name="connsiteX6" fmla="*/ 0 w 8071796"/>
              <a:gd name="connsiteY6" fmla="*/ 0 h 3695188"/>
              <a:gd name="connsiteX7" fmla="*/ 0 w 8071796"/>
              <a:gd name="connsiteY7" fmla="*/ 0 h 3695188"/>
              <a:gd name="connsiteX0" fmla="*/ 0 w 8071796"/>
              <a:gd name="connsiteY0" fmla="*/ 0 h 3681704"/>
              <a:gd name="connsiteX1" fmla="*/ 8064896 w 8071796"/>
              <a:gd name="connsiteY1" fmla="*/ 0 h 3681704"/>
              <a:gd name="connsiteX2" fmla="*/ 8064896 w 8071796"/>
              <a:gd name="connsiteY2" fmla="*/ 0 h 3681704"/>
              <a:gd name="connsiteX3" fmla="*/ 8071496 w 8071796"/>
              <a:gd name="connsiteY3" fmla="*/ 2431199 h 3681704"/>
              <a:gd name="connsiteX4" fmla="*/ 5973703 w 8071796"/>
              <a:gd name="connsiteY4" fmla="*/ 3681704 h 3681704"/>
              <a:gd name="connsiteX5" fmla="*/ 6664 w 8071796"/>
              <a:gd name="connsiteY5" fmla="*/ 3614364 h 3681704"/>
              <a:gd name="connsiteX6" fmla="*/ 0 w 8071796"/>
              <a:gd name="connsiteY6" fmla="*/ 0 h 3681704"/>
              <a:gd name="connsiteX7" fmla="*/ 0 w 8071796"/>
              <a:gd name="connsiteY7" fmla="*/ 0 h 368170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5907058 w 8071796"/>
              <a:gd name="connsiteY4" fmla="*/ 3587409 h 3614364"/>
              <a:gd name="connsiteX5" fmla="*/ 6664 w 8071796"/>
              <a:gd name="connsiteY5" fmla="*/ 3614364 h 3614364"/>
              <a:gd name="connsiteX6" fmla="*/ 0 w 8071796"/>
              <a:gd name="connsiteY6" fmla="*/ 0 h 3614364"/>
              <a:gd name="connsiteX7" fmla="*/ 0 w 8071796"/>
              <a:gd name="connsiteY7" fmla="*/ 0 h 361436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431199 h 3614364"/>
              <a:gd name="connsiteX4" fmla="*/ 8057678 w 8071796"/>
              <a:gd name="connsiteY4" fmla="*/ 2323630 h 3614364"/>
              <a:gd name="connsiteX5" fmla="*/ 5907058 w 8071796"/>
              <a:gd name="connsiteY5" fmla="*/ 3587409 h 3614364"/>
              <a:gd name="connsiteX6" fmla="*/ 6664 w 8071796"/>
              <a:gd name="connsiteY6" fmla="*/ 3614364 h 3614364"/>
              <a:gd name="connsiteX7" fmla="*/ 0 w 8071796"/>
              <a:gd name="connsiteY7" fmla="*/ 0 h 3614364"/>
              <a:gd name="connsiteX8" fmla="*/ 0 w 8071796"/>
              <a:gd name="connsiteY8" fmla="*/ 0 h 3614364"/>
              <a:gd name="connsiteX0" fmla="*/ 0 w 8071796"/>
              <a:gd name="connsiteY0" fmla="*/ 0 h 3614364"/>
              <a:gd name="connsiteX1" fmla="*/ 8064896 w 8071796"/>
              <a:gd name="connsiteY1" fmla="*/ 0 h 3614364"/>
              <a:gd name="connsiteX2" fmla="*/ 8064896 w 8071796"/>
              <a:gd name="connsiteY2" fmla="*/ 0 h 3614364"/>
              <a:gd name="connsiteX3" fmla="*/ 8071496 w 8071796"/>
              <a:gd name="connsiteY3" fmla="*/ 2316698 h 3614364"/>
              <a:gd name="connsiteX4" fmla="*/ 8057678 w 8071796"/>
              <a:gd name="connsiteY4" fmla="*/ 2323630 h 3614364"/>
              <a:gd name="connsiteX5" fmla="*/ 5907058 w 8071796"/>
              <a:gd name="connsiteY5" fmla="*/ 3587409 h 3614364"/>
              <a:gd name="connsiteX6" fmla="*/ 6664 w 8071796"/>
              <a:gd name="connsiteY6" fmla="*/ 3614364 h 3614364"/>
              <a:gd name="connsiteX7" fmla="*/ 0 w 8071796"/>
              <a:gd name="connsiteY7" fmla="*/ 0 h 3614364"/>
              <a:gd name="connsiteX8" fmla="*/ 0 w 8071796"/>
              <a:gd name="connsiteY8" fmla="*/ 0 h 36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96" h="3614364">
                <a:moveTo>
                  <a:pt x="0" y="0"/>
                </a:moveTo>
                <a:lnTo>
                  <a:pt x="8064896" y="0"/>
                </a:lnTo>
                <a:lnTo>
                  <a:pt x="8064896" y="0"/>
                </a:lnTo>
                <a:cubicBezTo>
                  <a:pt x="8062655" y="799253"/>
                  <a:pt x="8073737" y="1517445"/>
                  <a:pt x="8071496" y="2316698"/>
                </a:cubicBezTo>
                <a:cubicBezTo>
                  <a:pt x="8066890" y="2323499"/>
                  <a:pt x="8062284" y="2316829"/>
                  <a:pt x="8057678" y="2323630"/>
                </a:cubicBezTo>
                <a:lnTo>
                  <a:pt x="5907058" y="3587409"/>
                </a:lnTo>
                <a:lnTo>
                  <a:pt x="6664" y="3614364"/>
                </a:lnTo>
                <a:cubicBezTo>
                  <a:pt x="4443" y="2382635"/>
                  <a:pt x="2221" y="1231729"/>
                  <a:pt x="0" y="0"/>
                </a:cubicBezTo>
                <a:lnTo>
                  <a:pt x="0" y="0"/>
                </a:lnTo>
                <a:close/>
              </a:path>
            </a:pathLst>
          </a:custGeom>
        </p:spPr>
        <p:txBody>
          <a:bodyPr/>
          <a:lstStyle>
            <a:lvl1pPr marL="514350" indent="-514350">
              <a:spcAft>
                <a:spcPts val="400"/>
              </a:spcAft>
              <a:buClr>
                <a:schemeClr val="accent3"/>
              </a:buClr>
              <a:buSzPct val="120000"/>
              <a:buFont typeface="+mj-lt"/>
              <a:buAutoNum type="arabicParenR"/>
              <a:defRPr sz="2800">
                <a:solidFill>
                  <a:schemeClr val="bg1"/>
                </a:solidFill>
              </a:defRPr>
            </a:lvl1pPr>
            <a:lvl2pPr marL="742950" indent="-285750">
              <a:spcAft>
                <a:spcPts val="400"/>
              </a:spcAft>
              <a:buClr>
                <a:schemeClr val="accent3"/>
              </a:buClr>
              <a:buFont typeface="Arial" panose="020B0604020202020204" pitchFamily="34" charset="0"/>
              <a:buChar char="•"/>
              <a:defRPr sz="2400">
                <a:solidFill>
                  <a:schemeClr val="bg1"/>
                </a:solidFill>
              </a:defRPr>
            </a:lvl2pPr>
            <a:lvl3pPr marL="1143000" indent="-228600">
              <a:spcAft>
                <a:spcPts val="400"/>
              </a:spcAft>
              <a:buClr>
                <a:srgbClr val="C595C4"/>
              </a:buClr>
              <a:buFont typeface="Arial" panose="020B0604020202020204" pitchFamily="34" charset="0"/>
              <a:buChar char="•"/>
              <a:defRPr sz="2000">
                <a:solidFill>
                  <a:schemeClr val="bg1"/>
                </a:solidFill>
              </a:defRPr>
            </a:lvl3pPr>
            <a:lvl4pPr marL="1600200" indent="-228600">
              <a:spcAft>
                <a:spcPts val="400"/>
              </a:spcAft>
              <a:buClr>
                <a:srgbClr val="D5B3D4"/>
              </a:buClr>
              <a:buFont typeface="Arial" panose="020B0604020202020204" pitchFamily="34" charset="0"/>
              <a:buChar char="•"/>
              <a:defRPr sz="1800">
                <a:solidFill>
                  <a:schemeClr val="bg1"/>
                </a:solidFill>
              </a:defRPr>
            </a:lvl4pPr>
            <a:lvl5pPr marL="2057400" indent="-228600">
              <a:spcAft>
                <a:spcPts val="400"/>
              </a:spcAft>
              <a:buClr>
                <a:schemeClr val="accent3"/>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2" name="Raven povezovalnik 11"/>
          <p:cNvCxnSpPr/>
          <p:nvPr userDrawn="1"/>
        </p:nvCxnSpPr>
        <p:spPr>
          <a:xfrm>
            <a:off x="215516" y="1203598"/>
            <a:ext cx="8712968"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0" name="Naslov 1"/>
          <p:cNvSpPr>
            <a:spLocks noGrp="1"/>
          </p:cNvSpPr>
          <p:nvPr>
            <p:ph type="title" hasCustomPrompt="1"/>
          </p:nvPr>
        </p:nvSpPr>
        <p:spPr bwMode="black">
          <a:xfrm>
            <a:off x="611560" y="339502"/>
            <a:ext cx="8136904" cy="792088"/>
          </a:xfrm>
          <a:prstGeom prst="rect">
            <a:avLst/>
          </a:prstGeom>
        </p:spPr>
        <p:txBody>
          <a:bodyPr anchor="ctr">
            <a:normAutofit/>
          </a:bodyPr>
          <a:lstStyle>
            <a:lvl1pPr algn="l">
              <a:lnSpc>
                <a:spcPct val="90000"/>
              </a:lnSpc>
              <a:defRPr sz="3000" b="0">
                <a:solidFill>
                  <a:schemeClr val="bg1"/>
                </a:solidFill>
              </a:defRPr>
            </a:lvl1pPr>
          </a:lstStyle>
          <a:p>
            <a:r>
              <a:rPr lang="sl-SI"/>
              <a:t>UREDITE SLOG NASLOVA MATRICE</a:t>
            </a:r>
          </a:p>
        </p:txBody>
      </p:sp>
      <p:sp>
        <p:nvSpPr>
          <p:cNvPr id="23"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Enakokraki trikotnik 23"/>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5" name="Slika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6" name="Ograda številke diapozitiva 5"/>
          <p:cNvSpPr>
            <a:spLocks noGrp="1"/>
          </p:cNvSpPr>
          <p:nvPr>
            <p:ph type="sldNum" sz="quarter" idx="12"/>
          </p:nvPr>
        </p:nvSpPr>
        <p:spPr>
          <a:xfrm>
            <a:off x="8541186" y="3888917"/>
            <a:ext cx="610205" cy="432048"/>
          </a:xfrm>
        </p:spPr>
        <p:txBody>
          <a:bodyPr/>
          <a:lstStyle>
            <a:lvl1pPr algn="ctr">
              <a:defRPr sz="1400" b="0">
                <a:solidFill>
                  <a:srgbClr val="FFFFFF"/>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20157414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 kontakt">
    <p:spTree>
      <p:nvGrpSpPr>
        <p:cNvPr id="1" name=""/>
        <p:cNvGrpSpPr/>
        <p:nvPr/>
      </p:nvGrpSpPr>
      <p:grpSpPr>
        <a:xfrm>
          <a:off x="0" y="0"/>
          <a:ext cx="0" cy="0"/>
          <a:chOff x="0" y="0"/>
          <a:chExt cx="0" cy="0"/>
        </a:xfrm>
      </p:grpSpPr>
      <p:pic>
        <p:nvPicPr>
          <p:cNvPr id="4" name="Slika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354" y="0"/>
            <a:ext cx="9141291" cy="5143500"/>
          </a:xfrm>
          <a:prstGeom prst="rect">
            <a:avLst/>
          </a:prstGeom>
          <a:ln>
            <a:noFill/>
          </a:ln>
        </p:spPr>
      </p:pic>
      <p:sp>
        <p:nvSpPr>
          <p:cNvPr id="19" name="Podnaslov 2"/>
          <p:cNvSpPr>
            <a:spLocks noGrp="1"/>
          </p:cNvSpPr>
          <p:nvPr>
            <p:ph type="subTitle" idx="1" hasCustomPrompt="1"/>
          </p:nvPr>
        </p:nvSpPr>
        <p:spPr bwMode="black">
          <a:xfrm>
            <a:off x="539552" y="2355726"/>
            <a:ext cx="4032448" cy="1846162"/>
          </a:xfrm>
          <a:prstGeom prst="rect">
            <a:avLst/>
          </a:prstGeo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kontakt</a:t>
            </a:r>
          </a:p>
        </p:txBody>
      </p:sp>
      <p:sp>
        <p:nvSpPr>
          <p:cNvPr id="27" name="Ograda datuma 3"/>
          <p:cNvSpPr>
            <a:spLocks noGrp="1"/>
          </p:cNvSpPr>
          <p:nvPr>
            <p:ph type="dt" sz="half" idx="10"/>
          </p:nvPr>
        </p:nvSpPr>
        <p:spPr>
          <a:xfrm>
            <a:off x="539552" y="267494"/>
            <a:ext cx="2952328" cy="432048"/>
          </a:xfrm>
        </p:spPr>
        <p:txBody>
          <a:bodyPr/>
          <a:lstStyle>
            <a:lvl1pPr algn="l">
              <a:defRPr sz="1600" b="0">
                <a:solidFill>
                  <a:schemeClr val="bg1"/>
                </a:solidFill>
              </a:defRPr>
            </a:lvl1pPr>
          </a:lstStyle>
          <a:p>
            <a:fld id="{8CA02F63-ED6B-4EE2-804E-26E892AFFDAC}" type="datetime4">
              <a:rPr lang="sl-SI" smtClean="0"/>
              <a:pPr/>
              <a:t>12. maj 2025</a:t>
            </a:fld>
            <a:endParaRPr lang="sl-SI"/>
          </a:p>
        </p:txBody>
      </p:sp>
      <p:sp>
        <p:nvSpPr>
          <p:cNvPr id="28" name="Naslov 1"/>
          <p:cNvSpPr>
            <a:spLocks noGrp="1"/>
          </p:cNvSpPr>
          <p:nvPr>
            <p:ph type="ctrTitle" hasCustomPrompt="1"/>
          </p:nvPr>
        </p:nvSpPr>
        <p:spPr>
          <a:xfrm>
            <a:off x="539552" y="1275606"/>
            <a:ext cx="4752528" cy="792088"/>
          </a:xfrm>
        </p:spPr>
        <p:txBody>
          <a:bodyPr>
            <a:normAutofit/>
          </a:bodyPr>
          <a:lstStyle>
            <a:lvl1pPr algn="l">
              <a:defRPr sz="3600" b="0">
                <a:solidFill>
                  <a:schemeClr val="bg1"/>
                </a:solidFill>
              </a:defRPr>
            </a:lvl1pPr>
          </a:lstStyle>
          <a:p>
            <a:r>
              <a:rPr lang="sl-SI"/>
              <a:t>Hvala za pozornost!</a:t>
            </a:r>
          </a:p>
        </p:txBody>
      </p:sp>
      <p:pic>
        <p:nvPicPr>
          <p:cNvPr id="23" name="Slika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0" y="4281856"/>
            <a:ext cx="2520280" cy="642672"/>
          </a:xfrm>
          <a:prstGeom prst="rect">
            <a:avLst/>
          </a:prstGeom>
        </p:spPr>
      </p:pic>
      <p:sp>
        <p:nvSpPr>
          <p:cNvPr id="10" name="Diagram poteka: proces 5"/>
          <p:cNvSpPr/>
          <p:nvPr userDrawn="1"/>
        </p:nvSpPr>
        <p:spPr bwMode="ltGray">
          <a:xfrm>
            <a:off x="-61776" y="-16448"/>
            <a:ext cx="7519205" cy="518822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5080"/>
              <a:gd name="connsiteY0" fmla="*/ 0 h 10000"/>
              <a:gd name="connsiteX1" fmla="*/ 10000 w 15080"/>
              <a:gd name="connsiteY1" fmla="*/ 0 h 10000"/>
              <a:gd name="connsiteX2" fmla="*/ 15080 w 15080"/>
              <a:gd name="connsiteY2" fmla="*/ 4461 h 10000"/>
              <a:gd name="connsiteX3" fmla="*/ 10000 w 15080"/>
              <a:gd name="connsiteY3" fmla="*/ 10000 h 10000"/>
              <a:gd name="connsiteX4" fmla="*/ 0 w 15080"/>
              <a:gd name="connsiteY4" fmla="*/ 10000 h 10000"/>
              <a:gd name="connsiteX5" fmla="*/ 0 w 15080"/>
              <a:gd name="connsiteY5" fmla="*/ 0 h 10000"/>
              <a:gd name="connsiteX0" fmla="*/ 0 w 15080"/>
              <a:gd name="connsiteY0" fmla="*/ 0 h 10000"/>
              <a:gd name="connsiteX1" fmla="*/ 10000 w 15080"/>
              <a:gd name="connsiteY1" fmla="*/ 0 h 10000"/>
              <a:gd name="connsiteX2" fmla="*/ 15080 w 15080"/>
              <a:gd name="connsiteY2" fmla="*/ 4461 h 10000"/>
              <a:gd name="connsiteX3" fmla="*/ 10000 w 15080"/>
              <a:gd name="connsiteY3" fmla="*/ 10000 h 10000"/>
              <a:gd name="connsiteX4" fmla="*/ 0 w 15080"/>
              <a:gd name="connsiteY4" fmla="*/ 10000 h 10000"/>
              <a:gd name="connsiteX5" fmla="*/ 0 w 15080"/>
              <a:gd name="connsiteY5" fmla="*/ 0 h 10000"/>
              <a:gd name="connsiteX0" fmla="*/ 0 w 15080"/>
              <a:gd name="connsiteY0" fmla="*/ 0 h 10000"/>
              <a:gd name="connsiteX1" fmla="*/ 10000 w 15080"/>
              <a:gd name="connsiteY1" fmla="*/ 0 h 10000"/>
              <a:gd name="connsiteX2" fmla="*/ 15080 w 15080"/>
              <a:gd name="connsiteY2" fmla="*/ 4461 h 10000"/>
              <a:gd name="connsiteX3" fmla="*/ 10000 w 15080"/>
              <a:gd name="connsiteY3" fmla="*/ 10000 h 10000"/>
              <a:gd name="connsiteX4" fmla="*/ 0 w 15080"/>
              <a:gd name="connsiteY4" fmla="*/ 10000 h 10000"/>
              <a:gd name="connsiteX5" fmla="*/ 0 w 15080"/>
              <a:gd name="connsiteY5" fmla="*/ 0 h 10000"/>
              <a:gd name="connsiteX0" fmla="*/ 0 w 15106"/>
              <a:gd name="connsiteY0" fmla="*/ 0 h 10000"/>
              <a:gd name="connsiteX1" fmla="*/ 10000 w 15106"/>
              <a:gd name="connsiteY1" fmla="*/ 0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0 w 15106"/>
              <a:gd name="connsiteY0" fmla="*/ 0 h 10000"/>
              <a:gd name="connsiteX1" fmla="*/ 10000 w 15106"/>
              <a:gd name="connsiteY1" fmla="*/ 0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0 w 15106"/>
              <a:gd name="connsiteY0" fmla="*/ 0 h 10000"/>
              <a:gd name="connsiteX1" fmla="*/ 8877 w 15106"/>
              <a:gd name="connsiteY1" fmla="*/ 2264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0 w 15106"/>
              <a:gd name="connsiteY0" fmla="*/ 0 h 10000"/>
              <a:gd name="connsiteX1" fmla="*/ 9974 w 15106"/>
              <a:gd name="connsiteY1" fmla="*/ 76 h 10000"/>
              <a:gd name="connsiteX2" fmla="*/ 15106 w 15106"/>
              <a:gd name="connsiteY2" fmla="*/ 4404 h 10000"/>
              <a:gd name="connsiteX3" fmla="*/ 10000 w 15106"/>
              <a:gd name="connsiteY3" fmla="*/ 10000 h 10000"/>
              <a:gd name="connsiteX4" fmla="*/ 0 w 15106"/>
              <a:gd name="connsiteY4" fmla="*/ 10000 h 10000"/>
              <a:gd name="connsiteX5" fmla="*/ 0 w 15106"/>
              <a:gd name="connsiteY5" fmla="*/ 0 h 10000"/>
              <a:gd name="connsiteX0" fmla="*/ 170 w 15106"/>
              <a:gd name="connsiteY0" fmla="*/ 932 h 9924"/>
              <a:gd name="connsiteX1" fmla="*/ 9974 w 15106"/>
              <a:gd name="connsiteY1" fmla="*/ 0 h 9924"/>
              <a:gd name="connsiteX2" fmla="*/ 15106 w 15106"/>
              <a:gd name="connsiteY2" fmla="*/ 4328 h 9924"/>
              <a:gd name="connsiteX3" fmla="*/ 10000 w 15106"/>
              <a:gd name="connsiteY3" fmla="*/ 9924 h 9924"/>
              <a:gd name="connsiteX4" fmla="*/ 0 w 15106"/>
              <a:gd name="connsiteY4" fmla="*/ 9924 h 9924"/>
              <a:gd name="connsiteX5" fmla="*/ 170 w 15106"/>
              <a:gd name="connsiteY5" fmla="*/ 932 h 9924"/>
              <a:gd name="connsiteX0" fmla="*/ 10 w 10018"/>
              <a:gd name="connsiteY0" fmla="*/ 19 h 10000"/>
              <a:gd name="connsiteX1" fmla="*/ 6621 w 10018"/>
              <a:gd name="connsiteY1" fmla="*/ 0 h 10000"/>
              <a:gd name="connsiteX2" fmla="*/ 10018 w 10018"/>
              <a:gd name="connsiteY2" fmla="*/ 4361 h 10000"/>
              <a:gd name="connsiteX3" fmla="*/ 6638 w 10018"/>
              <a:gd name="connsiteY3" fmla="*/ 10000 h 10000"/>
              <a:gd name="connsiteX4" fmla="*/ 18 w 10018"/>
              <a:gd name="connsiteY4" fmla="*/ 10000 h 10000"/>
              <a:gd name="connsiteX5" fmla="*/ 10 w 10018"/>
              <a:gd name="connsiteY5" fmla="*/ 19 h 10000"/>
              <a:gd name="connsiteX0" fmla="*/ 2 w 10010"/>
              <a:gd name="connsiteY0" fmla="*/ 19 h 10000"/>
              <a:gd name="connsiteX1" fmla="*/ 6613 w 10010"/>
              <a:gd name="connsiteY1" fmla="*/ 0 h 10000"/>
              <a:gd name="connsiteX2" fmla="*/ 10010 w 10010"/>
              <a:gd name="connsiteY2" fmla="*/ 4361 h 10000"/>
              <a:gd name="connsiteX3" fmla="*/ 6630 w 10010"/>
              <a:gd name="connsiteY3" fmla="*/ 10000 h 10000"/>
              <a:gd name="connsiteX4" fmla="*/ 572 w 10010"/>
              <a:gd name="connsiteY4" fmla="*/ 9041 h 10000"/>
              <a:gd name="connsiteX5" fmla="*/ 2 w 10010"/>
              <a:gd name="connsiteY5" fmla="*/ 19 h 10000"/>
              <a:gd name="connsiteX0" fmla="*/ 10 w 10018"/>
              <a:gd name="connsiteY0" fmla="*/ 19 h 10000"/>
              <a:gd name="connsiteX1" fmla="*/ 6621 w 10018"/>
              <a:gd name="connsiteY1" fmla="*/ 0 h 10000"/>
              <a:gd name="connsiteX2" fmla="*/ 10018 w 10018"/>
              <a:gd name="connsiteY2" fmla="*/ 4361 h 10000"/>
              <a:gd name="connsiteX3" fmla="*/ 6638 w 10018"/>
              <a:gd name="connsiteY3" fmla="*/ 10000 h 10000"/>
              <a:gd name="connsiteX4" fmla="*/ 10 w 10018"/>
              <a:gd name="connsiteY4" fmla="*/ 9942 h 10000"/>
              <a:gd name="connsiteX5" fmla="*/ 10 w 10018"/>
              <a:gd name="connsiteY5" fmla="*/ 19 h 10000"/>
              <a:gd name="connsiteX0" fmla="*/ 10 w 10018"/>
              <a:gd name="connsiteY0" fmla="*/ 19 h 9942"/>
              <a:gd name="connsiteX1" fmla="*/ 6621 w 10018"/>
              <a:gd name="connsiteY1" fmla="*/ 0 h 9942"/>
              <a:gd name="connsiteX2" fmla="*/ 10018 w 10018"/>
              <a:gd name="connsiteY2" fmla="*/ 4361 h 9942"/>
              <a:gd name="connsiteX3" fmla="*/ 6491 w 10018"/>
              <a:gd name="connsiteY3" fmla="*/ 8811 h 9942"/>
              <a:gd name="connsiteX4" fmla="*/ 10 w 10018"/>
              <a:gd name="connsiteY4" fmla="*/ 9942 h 9942"/>
              <a:gd name="connsiteX5" fmla="*/ 10 w 10018"/>
              <a:gd name="connsiteY5" fmla="*/ 19 h 9942"/>
              <a:gd name="connsiteX0" fmla="*/ 10 w 10000"/>
              <a:gd name="connsiteY0" fmla="*/ 19 h 10000"/>
              <a:gd name="connsiteX1" fmla="*/ 6609 w 10000"/>
              <a:gd name="connsiteY1" fmla="*/ 0 h 10000"/>
              <a:gd name="connsiteX2" fmla="*/ 10000 w 10000"/>
              <a:gd name="connsiteY2" fmla="*/ 4386 h 10000"/>
              <a:gd name="connsiteX3" fmla="*/ 5659 w 10000"/>
              <a:gd name="connsiteY3" fmla="*/ 9981 h 10000"/>
              <a:gd name="connsiteX4" fmla="*/ 10 w 10000"/>
              <a:gd name="connsiteY4" fmla="*/ 10000 h 10000"/>
              <a:gd name="connsiteX5" fmla="*/ 10 w 10000"/>
              <a:gd name="connsiteY5" fmla="*/ 19 h 10000"/>
              <a:gd name="connsiteX0" fmla="*/ 10 w 10000"/>
              <a:gd name="connsiteY0" fmla="*/ 19 h 10000"/>
              <a:gd name="connsiteX1" fmla="*/ 6609 w 10000"/>
              <a:gd name="connsiteY1" fmla="*/ 0 h 10000"/>
              <a:gd name="connsiteX2" fmla="*/ 10000 w 10000"/>
              <a:gd name="connsiteY2" fmla="*/ 4386 h 10000"/>
              <a:gd name="connsiteX3" fmla="*/ 5659 w 10000"/>
              <a:gd name="connsiteY3" fmla="*/ 9981 h 10000"/>
              <a:gd name="connsiteX4" fmla="*/ 10 w 10000"/>
              <a:gd name="connsiteY4" fmla="*/ 10000 h 10000"/>
              <a:gd name="connsiteX5" fmla="*/ 10 w 10000"/>
              <a:gd name="connsiteY5" fmla="*/ 19 h 10000"/>
              <a:gd name="connsiteX0" fmla="*/ 10 w 10000"/>
              <a:gd name="connsiteY0" fmla="*/ 19 h 10000"/>
              <a:gd name="connsiteX1" fmla="*/ 6609 w 10000"/>
              <a:gd name="connsiteY1" fmla="*/ 0 h 10000"/>
              <a:gd name="connsiteX2" fmla="*/ 10000 w 10000"/>
              <a:gd name="connsiteY2" fmla="*/ 4386 h 10000"/>
              <a:gd name="connsiteX3" fmla="*/ 4883 w 10000"/>
              <a:gd name="connsiteY3" fmla="*/ 7727 h 10000"/>
              <a:gd name="connsiteX4" fmla="*/ 10 w 10000"/>
              <a:gd name="connsiteY4" fmla="*/ 10000 h 10000"/>
              <a:gd name="connsiteX5" fmla="*/ 10 w 10000"/>
              <a:gd name="connsiteY5" fmla="*/ 19 h 10000"/>
              <a:gd name="connsiteX0" fmla="*/ 10 w 10000"/>
              <a:gd name="connsiteY0" fmla="*/ 19 h 10000"/>
              <a:gd name="connsiteX1" fmla="*/ 6609 w 10000"/>
              <a:gd name="connsiteY1" fmla="*/ 0 h 10000"/>
              <a:gd name="connsiteX2" fmla="*/ 10000 w 10000"/>
              <a:gd name="connsiteY2" fmla="*/ 4386 h 10000"/>
              <a:gd name="connsiteX3" fmla="*/ 3968 w 10000"/>
              <a:gd name="connsiteY3" fmla="*/ 9993 h 10000"/>
              <a:gd name="connsiteX4" fmla="*/ 10 w 10000"/>
              <a:gd name="connsiteY4" fmla="*/ 10000 h 10000"/>
              <a:gd name="connsiteX5" fmla="*/ 10 w 10000"/>
              <a:gd name="connsiteY5" fmla="*/ 19 h 10000"/>
              <a:gd name="connsiteX0" fmla="*/ 10 w 9983"/>
              <a:gd name="connsiteY0" fmla="*/ 19 h 10000"/>
              <a:gd name="connsiteX1" fmla="*/ 6609 w 9983"/>
              <a:gd name="connsiteY1" fmla="*/ 0 h 10000"/>
              <a:gd name="connsiteX2" fmla="*/ 9983 w 9983"/>
              <a:gd name="connsiteY2" fmla="*/ 4974 h 10000"/>
              <a:gd name="connsiteX3" fmla="*/ 3968 w 9983"/>
              <a:gd name="connsiteY3" fmla="*/ 9993 h 10000"/>
              <a:gd name="connsiteX4" fmla="*/ 10 w 9983"/>
              <a:gd name="connsiteY4" fmla="*/ 10000 h 10000"/>
              <a:gd name="connsiteX5" fmla="*/ 10 w 9983"/>
              <a:gd name="connsiteY5" fmla="*/ 19 h 10000"/>
              <a:gd name="connsiteX0" fmla="*/ 10 w 10000"/>
              <a:gd name="connsiteY0" fmla="*/ 0 h 9981"/>
              <a:gd name="connsiteX1" fmla="*/ 5159 w 10000"/>
              <a:gd name="connsiteY1" fmla="*/ 1045 h 9981"/>
              <a:gd name="connsiteX2" fmla="*/ 10000 w 10000"/>
              <a:gd name="connsiteY2" fmla="*/ 4955 h 9981"/>
              <a:gd name="connsiteX3" fmla="*/ 3975 w 10000"/>
              <a:gd name="connsiteY3" fmla="*/ 9974 h 9981"/>
              <a:gd name="connsiteX4" fmla="*/ 10 w 10000"/>
              <a:gd name="connsiteY4" fmla="*/ 9981 h 9981"/>
              <a:gd name="connsiteX5" fmla="*/ 10 w 10000"/>
              <a:gd name="connsiteY5" fmla="*/ 0 h 9981"/>
              <a:gd name="connsiteX0" fmla="*/ 10 w 10000"/>
              <a:gd name="connsiteY0" fmla="*/ 32 h 10032"/>
              <a:gd name="connsiteX1" fmla="*/ 4087 w 10000"/>
              <a:gd name="connsiteY1" fmla="*/ 0 h 10032"/>
              <a:gd name="connsiteX2" fmla="*/ 10000 w 10000"/>
              <a:gd name="connsiteY2" fmla="*/ 4996 h 10032"/>
              <a:gd name="connsiteX3" fmla="*/ 3975 w 10000"/>
              <a:gd name="connsiteY3" fmla="*/ 10025 h 10032"/>
              <a:gd name="connsiteX4" fmla="*/ 10 w 10000"/>
              <a:gd name="connsiteY4" fmla="*/ 10032 h 10032"/>
              <a:gd name="connsiteX5" fmla="*/ 10 w 10000"/>
              <a:gd name="connsiteY5" fmla="*/ 32 h 10032"/>
              <a:gd name="connsiteX0" fmla="*/ 10 w 10000"/>
              <a:gd name="connsiteY0" fmla="*/ 145 h 10145"/>
              <a:gd name="connsiteX1" fmla="*/ 4139 w 10000"/>
              <a:gd name="connsiteY1" fmla="*/ 0 h 10145"/>
              <a:gd name="connsiteX2" fmla="*/ 10000 w 10000"/>
              <a:gd name="connsiteY2" fmla="*/ 5109 h 10145"/>
              <a:gd name="connsiteX3" fmla="*/ 3975 w 10000"/>
              <a:gd name="connsiteY3" fmla="*/ 10138 h 10145"/>
              <a:gd name="connsiteX4" fmla="*/ 10 w 10000"/>
              <a:gd name="connsiteY4" fmla="*/ 10145 h 10145"/>
              <a:gd name="connsiteX5" fmla="*/ 10 w 10000"/>
              <a:gd name="connsiteY5" fmla="*/ 145 h 10145"/>
              <a:gd name="connsiteX0" fmla="*/ 10 w 10000"/>
              <a:gd name="connsiteY0" fmla="*/ 0 h 10000"/>
              <a:gd name="connsiteX1" fmla="*/ 3327 w 10000"/>
              <a:gd name="connsiteY1" fmla="*/ 1762 h 10000"/>
              <a:gd name="connsiteX2" fmla="*/ 10000 w 10000"/>
              <a:gd name="connsiteY2" fmla="*/ 4964 h 10000"/>
              <a:gd name="connsiteX3" fmla="*/ 3975 w 10000"/>
              <a:gd name="connsiteY3" fmla="*/ 9993 h 10000"/>
              <a:gd name="connsiteX4" fmla="*/ 10 w 10000"/>
              <a:gd name="connsiteY4" fmla="*/ 10000 h 10000"/>
              <a:gd name="connsiteX5" fmla="*/ 10 w 10000"/>
              <a:gd name="connsiteY5" fmla="*/ 0 h 10000"/>
              <a:gd name="connsiteX0" fmla="*/ 10 w 10000"/>
              <a:gd name="connsiteY0" fmla="*/ 0 h 10000"/>
              <a:gd name="connsiteX1" fmla="*/ 3327 w 10000"/>
              <a:gd name="connsiteY1" fmla="*/ 1762 h 10000"/>
              <a:gd name="connsiteX2" fmla="*/ 10000 w 10000"/>
              <a:gd name="connsiteY2" fmla="*/ 4964 h 10000"/>
              <a:gd name="connsiteX3" fmla="*/ 3975 w 10000"/>
              <a:gd name="connsiteY3" fmla="*/ 9993 h 10000"/>
              <a:gd name="connsiteX4" fmla="*/ 10 w 10000"/>
              <a:gd name="connsiteY4" fmla="*/ 10000 h 10000"/>
              <a:gd name="connsiteX5" fmla="*/ 10 w 10000"/>
              <a:gd name="connsiteY5" fmla="*/ 0 h 10000"/>
              <a:gd name="connsiteX0" fmla="*/ 10 w 10000"/>
              <a:gd name="connsiteY0" fmla="*/ 0 h 10000"/>
              <a:gd name="connsiteX1" fmla="*/ 3327 w 10000"/>
              <a:gd name="connsiteY1" fmla="*/ 1762 h 10000"/>
              <a:gd name="connsiteX2" fmla="*/ 10000 w 10000"/>
              <a:gd name="connsiteY2" fmla="*/ 4964 h 10000"/>
              <a:gd name="connsiteX3" fmla="*/ 3975 w 10000"/>
              <a:gd name="connsiteY3" fmla="*/ 9993 h 10000"/>
              <a:gd name="connsiteX4" fmla="*/ 10 w 10000"/>
              <a:gd name="connsiteY4" fmla="*/ 10000 h 10000"/>
              <a:gd name="connsiteX5" fmla="*/ 10 w 10000"/>
              <a:gd name="connsiteY5" fmla="*/ 0 h 10000"/>
              <a:gd name="connsiteX0" fmla="*/ 10 w 10000"/>
              <a:gd name="connsiteY0" fmla="*/ 44 h 10044"/>
              <a:gd name="connsiteX1" fmla="*/ 4079 w 10000"/>
              <a:gd name="connsiteY1" fmla="*/ 0 h 10044"/>
              <a:gd name="connsiteX2" fmla="*/ 10000 w 10000"/>
              <a:gd name="connsiteY2" fmla="*/ 5008 h 10044"/>
              <a:gd name="connsiteX3" fmla="*/ 3975 w 10000"/>
              <a:gd name="connsiteY3" fmla="*/ 10037 h 10044"/>
              <a:gd name="connsiteX4" fmla="*/ 10 w 10000"/>
              <a:gd name="connsiteY4" fmla="*/ 10044 h 10044"/>
              <a:gd name="connsiteX5" fmla="*/ 10 w 10000"/>
              <a:gd name="connsiteY5" fmla="*/ 44 h 10044"/>
              <a:gd name="connsiteX0" fmla="*/ 8 w 10033"/>
              <a:gd name="connsiteY0" fmla="*/ 6 h 10044"/>
              <a:gd name="connsiteX1" fmla="*/ 4112 w 10033"/>
              <a:gd name="connsiteY1" fmla="*/ 0 h 10044"/>
              <a:gd name="connsiteX2" fmla="*/ 10033 w 10033"/>
              <a:gd name="connsiteY2" fmla="*/ 5008 h 10044"/>
              <a:gd name="connsiteX3" fmla="*/ 4008 w 10033"/>
              <a:gd name="connsiteY3" fmla="*/ 10037 h 10044"/>
              <a:gd name="connsiteX4" fmla="*/ 43 w 10033"/>
              <a:gd name="connsiteY4" fmla="*/ 10044 h 10044"/>
              <a:gd name="connsiteX5" fmla="*/ 8 w 10033"/>
              <a:gd name="connsiteY5" fmla="*/ 6 h 10044"/>
              <a:gd name="connsiteX0" fmla="*/ 2 w 10027"/>
              <a:gd name="connsiteY0" fmla="*/ 6 h 10044"/>
              <a:gd name="connsiteX1" fmla="*/ 4106 w 10027"/>
              <a:gd name="connsiteY1" fmla="*/ 0 h 10044"/>
              <a:gd name="connsiteX2" fmla="*/ 10027 w 10027"/>
              <a:gd name="connsiteY2" fmla="*/ 5008 h 10044"/>
              <a:gd name="connsiteX3" fmla="*/ 4002 w 10027"/>
              <a:gd name="connsiteY3" fmla="*/ 10037 h 10044"/>
              <a:gd name="connsiteX4" fmla="*/ 37 w 10027"/>
              <a:gd name="connsiteY4" fmla="*/ 10044 h 10044"/>
              <a:gd name="connsiteX5" fmla="*/ 2 w 10027"/>
              <a:gd name="connsiteY5" fmla="*/ 6 h 10044"/>
              <a:gd name="connsiteX0" fmla="*/ 2 w 10027"/>
              <a:gd name="connsiteY0" fmla="*/ 6 h 10044"/>
              <a:gd name="connsiteX1" fmla="*/ 4106 w 10027"/>
              <a:gd name="connsiteY1" fmla="*/ 0 h 10044"/>
              <a:gd name="connsiteX2" fmla="*/ 10027 w 10027"/>
              <a:gd name="connsiteY2" fmla="*/ 5008 h 10044"/>
              <a:gd name="connsiteX3" fmla="*/ 4002 w 10027"/>
              <a:gd name="connsiteY3" fmla="*/ 10037 h 10044"/>
              <a:gd name="connsiteX4" fmla="*/ 37 w 10027"/>
              <a:gd name="connsiteY4" fmla="*/ 10044 h 10044"/>
              <a:gd name="connsiteX5" fmla="*/ 2 w 10027"/>
              <a:gd name="connsiteY5" fmla="*/ 6 h 10044"/>
              <a:gd name="connsiteX0" fmla="*/ 2 w 10027"/>
              <a:gd name="connsiteY0" fmla="*/ 6 h 10037"/>
              <a:gd name="connsiteX1" fmla="*/ 4106 w 10027"/>
              <a:gd name="connsiteY1" fmla="*/ 0 h 10037"/>
              <a:gd name="connsiteX2" fmla="*/ 10027 w 10027"/>
              <a:gd name="connsiteY2" fmla="*/ 5008 h 10037"/>
              <a:gd name="connsiteX3" fmla="*/ 4002 w 10027"/>
              <a:gd name="connsiteY3" fmla="*/ 10037 h 10037"/>
              <a:gd name="connsiteX4" fmla="*/ 20 w 10027"/>
              <a:gd name="connsiteY4" fmla="*/ 10031 h 10037"/>
              <a:gd name="connsiteX5" fmla="*/ 2 w 10027"/>
              <a:gd name="connsiteY5" fmla="*/ 6 h 10037"/>
              <a:gd name="connsiteX0" fmla="*/ 4 w 10029"/>
              <a:gd name="connsiteY0" fmla="*/ 6 h 10037"/>
              <a:gd name="connsiteX1" fmla="*/ 4108 w 10029"/>
              <a:gd name="connsiteY1" fmla="*/ 0 h 10037"/>
              <a:gd name="connsiteX2" fmla="*/ 10029 w 10029"/>
              <a:gd name="connsiteY2" fmla="*/ 5008 h 10037"/>
              <a:gd name="connsiteX3" fmla="*/ 4004 w 10029"/>
              <a:gd name="connsiteY3" fmla="*/ 10037 h 10037"/>
              <a:gd name="connsiteX4" fmla="*/ 22 w 10029"/>
              <a:gd name="connsiteY4" fmla="*/ 10031 h 10037"/>
              <a:gd name="connsiteX5" fmla="*/ 4 w 10029"/>
              <a:gd name="connsiteY5" fmla="*/ 6 h 10037"/>
              <a:gd name="connsiteX0" fmla="*/ 4 w 10029"/>
              <a:gd name="connsiteY0" fmla="*/ 6 h 10037"/>
              <a:gd name="connsiteX1" fmla="*/ 4108 w 10029"/>
              <a:gd name="connsiteY1" fmla="*/ 0 h 10037"/>
              <a:gd name="connsiteX2" fmla="*/ 10029 w 10029"/>
              <a:gd name="connsiteY2" fmla="*/ 5008 h 10037"/>
              <a:gd name="connsiteX3" fmla="*/ 4004 w 10029"/>
              <a:gd name="connsiteY3" fmla="*/ 10037 h 10037"/>
              <a:gd name="connsiteX4" fmla="*/ 22 w 10029"/>
              <a:gd name="connsiteY4" fmla="*/ 10031 h 10037"/>
              <a:gd name="connsiteX5" fmla="*/ 4 w 10029"/>
              <a:gd name="connsiteY5" fmla="*/ 6 h 10037"/>
              <a:gd name="connsiteX0" fmla="*/ 4 w 10029"/>
              <a:gd name="connsiteY0" fmla="*/ 6 h 10037"/>
              <a:gd name="connsiteX1" fmla="*/ 4108 w 10029"/>
              <a:gd name="connsiteY1" fmla="*/ 0 h 10037"/>
              <a:gd name="connsiteX2" fmla="*/ 10029 w 10029"/>
              <a:gd name="connsiteY2" fmla="*/ 5008 h 10037"/>
              <a:gd name="connsiteX3" fmla="*/ 4004 w 10029"/>
              <a:gd name="connsiteY3" fmla="*/ 10037 h 10037"/>
              <a:gd name="connsiteX4" fmla="*/ 22 w 10029"/>
              <a:gd name="connsiteY4" fmla="*/ 10031 h 10037"/>
              <a:gd name="connsiteX5" fmla="*/ 4 w 10029"/>
              <a:gd name="connsiteY5" fmla="*/ 6 h 10037"/>
              <a:gd name="connsiteX0" fmla="*/ 4 w 10029"/>
              <a:gd name="connsiteY0" fmla="*/ 6 h 10037"/>
              <a:gd name="connsiteX1" fmla="*/ 4108 w 10029"/>
              <a:gd name="connsiteY1" fmla="*/ 0 h 10037"/>
              <a:gd name="connsiteX2" fmla="*/ 10029 w 10029"/>
              <a:gd name="connsiteY2" fmla="*/ 5008 h 10037"/>
              <a:gd name="connsiteX3" fmla="*/ 4004 w 10029"/>
              <a:gd name="connsiteY3" fmla="*/ 10037 h 10037"/>
              <a:gd name="connsiteX4" fmla="*/ 22 w 10029"/>
              <a:gd name="connsiteY4" fmla="*/ 10031 h 10037"/>
              <a:gd name="connsiteX5" fmla="*/ 4 w 10029"/>
              <a:gd name="connsiteY5" fmla="*/ 6 h 10037"/>
              <a:gd name="connsiteX0" fmla="*/ 4 w 10029"/>
              <a:gd name="connsiteY0" fmla="*/ 6 h 10116"/>
              <a:gd name="connsiteX1" fmla="*/ 4108 w 10029"/>
              <a:gd name="connsiteY1" fmla="*/ 0 h 10116"/>
              <a:gd name="connsiteX2" fmla="*/ 10029 w 10029"/>
              <a:gd name="connsiteY2" fmla="*/ 5008 h 10116"/>
              <a:gd name="connsiteX3" fmla="*/ 4004 w 10029"/>
              <a:gd name="connsiteY3" fmla="*/ 10037 h 10116"/>
              <a:gd name="connsiteX4" fmla="*/ 22 w 10029"/>
              <a:gd name="connsiteY4" fmla="*/ 10031 h 10116"/>
              <a:gd name="connsiteX5" fmla="*/ 4 w 10029"/>
              <a:gd name="connsiteY5" fmla="*/ 6 h 10116"/>
              <a:gd name="connsiteX0" fmla="*/ 4 w 10029"/>
              <a:gd name="connsiteY0" fmla="*/ 6 h 10037"/>
              <a:gd name="connsiteX1" fmla="*/ 4108 w 10029"/>
              <a:gd name="connsiteY1" fmla="*/ 0 h 10037"/>
              <a:gd name="connsiteX2" fmla="*/ 10029 w 10029"/>
              <a:gd name="connsiteY2" fmla="*/ 5008 h 10037"/>
              <a:gd name="connsiteX3" fmla="*/ 4004 w 10029"/>
              <a:gd name="connsiteY3" fmla="*/ 10037 h 10037"/>
              <a:gd name="connsiteX4" fmla="*/ 22 w 10029"/>
              <a:gd name="connsiteY4" fmla="*/ 10031 h 10037"/>
              <a:gd name="connsiteX5" fmla="*/ 4 w 10029"/>
              <a:gd name="connsiteY5" fmla="*/ 6 h 10037"/>
              <a:gd name="connsiteX0" fmla="*/ 4 w 8266"/>
              <a:gd name="connsiteY0" fmla="*/ 6 h 10037"/>
              <a:gd name="connsiteX1" fmla="*/ 4108 w 8266"/>
              <a:gd name="connsiteY1" fmla="*/ 0 h 10037"/>
              <a:gd name="connsiteX2" fmla="*/ 8266 w 8266"/>
              <a:gd name="connsiteY2" fmla="*/ 5184 h 10037"/>
              <a:gd name="connsiteX3" fmla="*/ 4004 w 8266"/>
              <a:gd name="connsiteY3" fmla="*/ 10037 h 10037"/>
              <a:gd name="connsiteX4" fmla="*/ 22 w 8266"/>
              <a:gd name="connsiteY4" fmla="*/ 10031 h 10037"/>
              <a:gd name="connsiteX5" fmla="*/ 4 w 8266"/>
              <a:gd name="connsiteY5" fmla="*/ 6 h 10037"/>
              <a:gd name="connsiteX0" fmla="*/ 5 w 12154"/>
              <a:gd name="connsiteY0" fmla="*/ 6 h 10000"/>
              <a:gd name="connsiteX1" fmla="*/ 4970 w 12154"/>
              <a:gd name="connsiteY1" fmla="*/ 0 h 10000"/>
              <a:gd name="connsiteX2" fmla="*/ 12154 w 12154"/>
              <a:gd name="connsiteY2" fmla="*/ 4978 h 10000"/>
              <a:gd name="connsiteX3" fmla="*/ 4844 w 12154"/>
              <a:gd name="connsiteY3" fmla="*/ 10000 h 10000"/>
              <a:gd name="connsiteX4" fmla="*/ 27 w 12154"/>
              <a:gd name="connsiteY4" fmla="*/ 9994 h 10000"/>
              <a:gd name="connsiteX5" fmla="*/ 5 w 12154"/>
              <a:gd name="connsiteY5" fmla="*/ 6 h 10000"/>
              <a:gd name="connsiteX0" fmla="*/ 5 w 12165"/>
              <a:gd name="connsiteY0" fmla="*/ 6 h 10000"/>
              <a:gd name="connsiteX1" fmla="*/ 4970 w 12165"/>
              <a:gd name="connsiteY1" fmla="*/ 0 h 10000"/>
              <a:gd name="connsiteX2" fmla="*/ 12165 w 12165"/>
              <a:gd name="connsiteY2" fmla="*/ 4965 h 10000"/>
              <a:gd name="connsiteX3" fmla="*/ 4844 w 12165"/>
              <a:gd name="connsiteY3" fmla="*/ 10000 h 10000"/>
              <a:gd name="connsiteX4" fmla="*/ 27 w 12165"/>
              <a:gd name="connsiteY4" fmla="*/ 9994 h 10000"/>
              <a:gd name="connsiteX5" fmla="*/ 5 w 12165"/>
              <a:gd name="connsiteY5" fmla="*/ 6 h 10000"/>
              <a:gd name="connsiteX0" fmla="*/ 5 w 12165"/>
              <a:gd name="connsiteY0" fmla="*/ 0 h 10032"/>
              <a:gd name="connsiteX1" fmla="*/ 4970 w 12165"/>
              <a:gd name="connsiteY1" fmla="*/ 32 h 10032"/>
              <a:gd name="connsiteX2" fmla="*/ 12165 w 12165"/>
              <a:gd name="connsiteY2" fmla="*/ 4997 h 10032"/>
              <a:gd name="connsiteX3" fmla="*/ 4844 w 12165"/>
              <a:gd name="connsiteY3" fmla="*/ 10032 h 10032"/>
              <a:gd name="connsiteX4" fmla="*/ 27 w 12165"/>
              <a:gd name="connsiteY4" fmla="*/ 10026 h 10032"/>
              <a:gd name="connsiteX5" fmla="*/ 5 w 12165"/>
              <a:gd name="connsiteY5" fmla="*/ 0 h 10032"/>
              <a:gd name="connsiteX0" fmla="*/ 2 w 12194"/>
              <a:gd name="connsiteY0" fmla="*/ 0 h 10007"/>
              <a:gd name="connsiteX1" fmla="*/ 4999 w 12194"/>
              <a:gd name="connsiteY1" fmla="*/ 7 h 10007"/>
              <a:gd name="connsiteX2" fmla="*/ 12194 w 12194"/>
              <a:gd name="connsiteY2" fmla="*/ 4972 h 10007"/>
              <a:gd name="connsiteX3" fmla="*/ 4873 w 12194"/>
              <a:gd name="connsiteY3" fmla="*/ 10007 h 10007"/>
              <a:gd name="connsiteX4" fmla="*/ 56 w 12194"/>
              <a:gd name="connsiteY4" fmla="*/ 10001 h 10007"/>
              <a:gd name="connsiteX5" fmla="*/ 2 w 12194"/>
              <a:gd name="connsiteY5" fmla="*/ 0 h 10007"/>
              <a:gd name="connsiteX0" fmla="*/ 5 w 12197"/>
              <a:gd name="connsiteY0" fmla="*/ 0 h 10026"/>
              <a:gd name="connsiteX1" fmla="*/ 5002 w 12197"/>
              <a:gd name="connsiteY1" fmla="*/ 7 h 10026"/>
              <a:gd name="connsiteX2" fmla="*/ 12197 w 12197"/>
              <a:gd name="connsiteY2" fmla="*/ 4972 h 10026"/>
              <a:gd name="connsiteX3" fmla="*/ 4876 w 12197"/>
              <a:gd name="connsiteY3" fmla="*/ 10007 h 10026"/>
              <a:gd name="connsiteX4" fmla="*/ 27 w 12197"/>
              <a:gd name="connsiteY4" fmla="*/ 10026 h 10026"/>
              <a:gd name="connsiteX5" fmla="*/ 5 w 12197"/>
              <a:gd name="connsiteY5" fmla="*/ 0 h 10026"/>
              <a:gd name="connsiteX0" fmla="*/ 5 w 12197"/>
              <a:gd name="connsiteY0" fmla="*/ 0 h 10026"/>
              <a:gd name="connsiteX1" fmla="*/ 5002 w 12197"/>
              <a:gd name="connsiteY1" fmla="*/ 7 h 10026"/>
              <a:gd name="connsiteX2" fmla="*/ 12197 w 12197"/>
              <a:gd name="connsiteY2" fmla="*/ 4972 h 10026"/>
              <a:gd name="connsiteX3" fmla="*/ 4655 w 12197"/>
              <a:gd name="connsiteY3" fmla="*/ 9543 h 10026"/>
              <a:gd name="connsiteX4" fmla="*/ 27 w 12197"/>
              <a:gd name="connsiteY4" fmla="*/ 10026 h 10026"/>
              <a:gd name="connsiteX5" fmla="*/ 5 w 12197"/>
              <a:gd name="connsiteY5" fmla="*/ 0 h 10026"/>
              <a:gd name="connsiteX0" fmla="*/ 5 w 12197"/>
              <a:gd name="connsiteY0" fmla="*/ 0 h 10069"/>
              <a:gd name="connsiteX1" fmla="*/ 5002 w 12197"/>
              <a:gd name="connsiteY1" fmla="*/ 7 h 10069"/>
              <a:gd name="connsiteX2" fmla="*/ 12197 w 12197"/>
              <a:gd name="connsiteY2" fmla="*/ 4972 h 10069"/>
              <a:gd name="connsiteX3" fmla="*/ 4760 w 12197"/>
              <a:gd name="connsiteY3" fmla="*/ 10069 h 10069"/>
              <a:gd name="connsiteX4" fmla="*/ 27 w 12197"/>
              <a:gd name="connsiteY4" fmla="*/ 10026 h 10069"/>
              <a:gd name="connsiteX5" fmla="*/ 5 w 12197"/>
              <a:gd name="connsiteY5" fmla="*/ 0 h 10069"/>
              <a:gd name="connsiteX0" fmla="*/ 4 w 12196"/>
              <a:gd name="connsiteY0" fmla="*/ 0 h 10069"/>
              <a:gd name="connsiteX1" fmla="*/ 5001 w 12196"/>
              <a:gd name="connsiteY1" fmla="*/ 7 h 10069"/>
              <a:gd name="connsiteX2" fmla="*/ 12196 w 12196"/>
              <a:gd name="connsiteY2" fmla="*/ 4972 h 10069"/>
              <a:gd name="connsiteX3" fmla="*/ 4759 w 12196"/>
              <a:gd name="connsiteY3" fmla="*/ 10069 h 10069"/>
              <a:gd name="connsiteX4" fmla="*/ 37 w 12196"/>
              <a:gd name="connsiteY4" fmla="*/ 10064 h 10069"/>
              <a:gd name="connsiteX5" fmla="*/ 4 w 12196"/>
              <a:gd name="connsiteY5" fmla="*/ 0 h 10069"/>
              <a:gd name="connsiteX0" fmla="*/ 11 w 12203"/>
              <a:gd name="connsiteY0" fmla="*/ 0 h 10069"/>
              <a:gd name="connsiteX1" fmla="*/ 5008 w 12203"/>
              <a:gd name="connsiteY1" fmla="*/ 7 h 10069"/>
              <a:gd name="connsiteX2" fmla="*/ 12203 w 12203"/>
              <a:gd name="connsiteY2" fmla="*/ 4972 h 10069"/>
              <a:gd name="connsiteX3" fmla="*/ 4766 w 12203"/>
              <a:gd name="connsiteY3" fmla="*/ 10069 h 10069"/>
              <a:gd name="connsiteX4" fmla="*/ 12 w 12203"/>
              <a:gd name="connsiteY4" fmla="*/ 10064 h 10069"/>
              <a:gd name="connsiteX5" fmla="*/ 11 w 12203"/>
              <a:gd name="connsiteY5" fmla="*/ 0 h 10069"/>
              <a:gd name="connsiteX0" fmla="*/ 5 w 12218"/>
              <a:gd name="connsiteY0" fmla="*/ 0 h 10082"/>
              <a:gd name="connsiteX1" fmla="*/ 5023 w 12218"/>
              <a:gd name="connsiteY1" fmla="*/ 20 h 10082"/>
              <a:gd name="connsiteX2" fmla="*/ 12218 w 12218"/>
              <a:gd name="connsiteY2" fmla="*/ 4985 h 10082"/>
              <a:gd name="connsiteX3" fmla="*/ 4781 w 12218"/>
              <a:gd name="connsiteY3" fmla="*/ 10082 h 10082"/>
              <a:gd name="connsiteX4" fmla="*/ 27 w 12218"/>
              <a:gd name="connsiteY4" fmla="*/ 10077 h 10082"/>
              <a:gd name="connsiteX5" fmla="*/ 5 w 12218"/>
              <a:gd name="connsiteY5" fmla="*/ 0 h 10082"/>
              <a:gd name="connsiteX0" fmla="*/ 5 w 12218"/>
              <a:gd name="connsiteY0" fmla="*/ 0 h 10082"/>
              <a:gd name="connsiteX1" fmla="*/ 4645 w 12218"/>
              <a:gd name="connsiteY1" fmla="*/ 484 h 10082"/>
              <a:gd name="connsiteX2" fmla="*/ 12218 w 12218"/>
              <a:gd name="connsiteY2" fmla="*/ 4985 h 10082"/>
              <a:gd name="connsiteX3" fmla="*/ 4781 w 12218"/>
              <a:gd name="connsiteY3" fmla="*/ 10082 h 10082"/>
              <a:gd name="connsiteX4" fmla="*/ 27 w 12218"/>
              <a:gd name="connsiteY4" fmla="*/ 10077 h 10082"/>
              <a:gd name="connsiteX5" fmla="*/ 5 w 12218"/>
              <a:gd name="connsiteY5" fmla="*/ 0 h 10082"/>
              <a:gd name="connsiteX0" fmla="*/ 5 w 12218"/>
              <a:gd name="connsiteY0" fmla="*/ 17 h 10099"/>
              <a:gd name="connsiteX1" fmla="*/ 4939 w 12218"/>
              <a:gd name="connsiteY1" fmla="*/ 0 h 10099"/>
              <a:gd name="connsiteX2" fmla="*/ 12218 w 12218"/>
              <a:gd name="connsiteY2" fmla="*/ 5002 h 10099"/>
              <a:gd name="connsiteX3" fmla="*/ 4781 w 12218"/>
              <a:gd name="connsiteY3" fmla="*/ 10099 h 10099"/>
              <a:gd name="connsiteX4" fmla="*/ 27 w 12218"/>
              <a:gd name="connsiteY4" fmla="*/ 10094 h 10099"/>
              <a:gd name="connsiteX5" fmla="*/ 5 w 12218"/>
              <a:gd name="connsiteY5" fmla="*/ 17 h 10099"/>
              <a:gd name="connsiteX0" fmla="*/ 5 w 12218"/>
              <a:gd name="connsiteY0" fmla="*/ 17 h 10099"/>
              <a:gd name="connsiteX1" fmla="*/ 4939 w 12218"/>
              <a:gd name="connsiteY1" fmla="*/ 0 h 10099"/>
              <a:gd name="connsiteX2" fmla="*/ 12218 w 12218"/>
              <a:gd name="connsiteY2" fmla="*/ 5002 h 10099"/>
              <a:gd name="connsiteX3" fmla="*/ 4781 w 12218"/>
              <a:gd name="connsiteY3" fmla="*/ 10099 h 10099"/>
              <a:gd name="connsiteX4" fmla="*/ 27 w 12218"/>
              <a:gd name="connsiteY4" fmla="*/ 10094 h 10099"/>
              <a:gd name="connsiteX5" fmla="*/ 5 w 12218"/>
              <a:gd name="connsiteY5" fmla="*/ 17 h 10099"/>
              <a:gd name="connsiteX0" fmla="*/ 3 w 12227"/>
              <a:gd name="connsiteY0" fmla="*/ 0 h 10132"/>
              <a:gd name="connsiteX1" fmla="*/ 4948 w 12227"/>
              <a:gd name="connsiteY1" fmla="*/ 33 h 10132"/>
              <a:gd name="connsiteX2" fmla="*/ 12227 w 12227"/>
              <a:gd name="connsiteY2" fmla="*/ 5035 h 10132"/>
              <a:gd name="connsiteX3" fmla="*/ 4790 w 12227"/>
              <a:gd name="connsiteY3" fmla="*/ 10132 h 10132"/>
              <a:gd name="connsiteX4" fmla="*/ 36 w 12227"/>
              <a:gd name="connsiteY4" fmla="*/ 10127 h 10132"/>
              <a:gd name="connsiteX5" fmla="*/ 3 w 12227"/>
              <a:gd name="connsiteY5" fmla="*/ 0 h 10132"/>
              <a:gd name="connsiteX0" fmla="*/ 3 w 12227"/>
              <a:gd name="connsiteY0" fmla="*/ 0 h 10132"/>
              <a:gd name="connsiteX1" fmla="*/ 4969 w 12227"/>
              <a:gd name="connsiteY1" fmla="*/ 20 h 10132"/>
              <a:gd name="connsiteX2" fmla="*/ 12227 w 12227"/>
              <a:gd name="connsiteY2" fmla="*/ 5035 h 10132"/>
              <a:gd name="connsiteX3" fmla="*/ 4790 w 12227"/>
              <a:gd name="connsiteY3" fmla="*/ 10132 h 10132"/>
              <a:gd name="connsiteX4" fmla="*/ 36 w 12227"/>
              <a:gd name="connsiteY4" fmla="*/ 10127 h 10132"/>
              <a:gd name="connsiteX5" fmla="*/ 3 w 12227"/>
              <a:gd name="connsiteY5" fmla="*/ 0 h 10132"/>
              <a:gd name="connsiteX0" fmla="*/ 3 w 12227"/>
              <a:gd name="connsiteY0" fmla="*/ 0 h 10132"/>
              <a:gd name="connsiteX1" fmla="*/ 4958 w 12227"/>
              <a:gd name="connsiteY1" fmla="*/ 321 h 10132"/>
              <a:gd name="connsiteX2" fmla="*/ 12227 w 12227"/>
              <a:gd name="connsiteY2" fmla="*/ 5035 h 10132"/>
              <a:gd name="connsiteX3" fmla="*/ 4790 w 12227"/>
              <a:gd name="connsiteY3" fmla="*/ 10132 h 10132"/>
              <a:gd name="connsiteX4" fmla="*/ 36 w 12227"/>
              <a:gd name="connsiteY4" fmla="*/ 10127 h 10132"/>
              <a:gd name="connsiteX5" fmla="*/ 3 w 12227"/>
              <a:gd name="connsiteY5" fmla="*/ 0 h 10132"/>
              <a:gd name="connsiteX0" fmla="*/ 3 w 12227"/>
              <a:gd name="connsiteY0" fmla="*/ 0 h 10132"/>
              <a:gd name="connsiteX1" fmla="*/ 4990 w 12227"/>
              <a:gd name="connsiteY1" fmla="*/ 33 h 10132"/>
              <a:gd name="connsiteX2" fmla="*/ 12227 w 12227"/>
              <a:gd name="connsiteY2" fmla="*/ 5035 h 10132"/>
              <a:gd name="connsiteX3" fmla="*/ 4790 w 12227"/>
              <a:gd name="connsiteY3" fmla="*/ 10132 h 10132"/>
              <a:gd name="connsiteX4" fmla="*/ 36 w 12227"/>
              <a:gd name="connsiteY4" fmla="*/ 10127 h 10132"/>
              <a:gd name="connsiteX5" fmla="*/ 3 w 12227"/>
              <a:gd name="connsiteY5" fmla="*/ 0 h 10132"/>
              <a:gd name="connsiteX0" fmla="*/ 3 w 12238"/>
              <a:gd name="connsiteY0" fmla="*/ 0 h 10132"/>
              <a:gd name="connsiteX1" fmla="*/ 5001 w 12238"/>
              <a:gd name="connsiteY1" fmla="*/ 33 h 10132"/>
              <a:gd name="connsiteX2" fmla="*/ 12238 w 12238"/>
              <a:gd name="connsiteY2" fmla="*/ 5035 h 10132"/>
              <a:gd name="connsiteX3" fmla="*/ 4801 w 12238"/>
              <a:gd name="connsiteY3" fmla="*/ 10132 h 10132"/>
              <a:gd name="connsiteX4" fmla="*/ 47 w 12238"/>
              <a:gd name="connsiteY4" fmla="*/ 10127 h 10132"/>
              <a:gd name="connsiteX5" fmla="*/ 3 w 12238"/>
              <a:gd name="connsiteY5" fmla="*/ 0 h 10132"/>
              <a:gd name="connsiteX0" fmla="*/ 1 w 12268"/>
              <a:gd name="connsiteY0" fmla="*/ 5 h 10099"/>
              <a:gd name="connsiteX1" fmla="*/ 5031 w 12268"/>
              <a:gd name="connsiteY1" fmla="*/ 0 h 10099"/>
              <a:gd name="connsiteX2" fmla="*/ 12268 w 12268"/>
              <a:gd name="connsiteY2" fmla="*/ 5002 h 10099"/>
              <a:gd name="connsiteX3" fmla="*/ 4831 w 12268"/>
              <a:gd name="connsiteY3" fmla="*/ 10099 h 10099"/>
              <a:gd name="connsiteX4" fmla="*/ 77 w 12268"/>
              <a:gd name="connsiteY4" fmla="*/ 10094 h 10099"/>
              <a:gd name="connsiteX5" fmla="*/ 1 w 12268"/>
              <a:gd name="connsiteY5" fmla="*/ 5 h 10099"/>
              <a:gd name="connsiteX0" fmla="*/ 1 w 12268"/>
              <a:gd name="connsiteY0" fmla="*/ 0 h 10094"/>
              <a:gd name="connsiteX1" fmla="*/ 5031 w 12268"/>
              <a:gd name="connsiteY1" fmla="*/ 8 h 10094"/>
              <a:gd name="connsiteX2" fmla="*/ 12268 w 12268"/>
              <a:gd name="connsiteY2" fmla="*/ 4997 h 10094"/>
              <a:gd name="connsiteX3" fmla="*/ 4831 w 12268"/>
              <a:gd name="connsiteY3" fmla="*/ 10094 h 10094"/>
              <a:gd name="connsiteX4" fmla="*/ 77 w 12268"/>
              <a:gd name="connsiteY4" fmla="*/ 10089 h 10094"/>
              <a:gd name="connsiteX5" fmla="*/ 1 w 12268"/>
              <a:gd name="connsiteY5" fmla="*/ 0 h 1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8" h="10094">
                <a:moveTo>
                  <a:pt x="1" y="0"/>
                </a:moveTo>
                <a:cubicBezTo>
                  <a:pt x="-27" y="36"/>
                  <a:pt x="5036" y="10"/>
                  <a:pt x="5031" y="8"/>
                </a:cubicBezTo>
                <a:lnTo>
                  <a:pt x="12268" y="4997"/>
                </a:lnTo>
                <a:cubicBezTo>
                  <a:pt x="12302" y="4959"/>
                  <a:pt x="4797" y="10133"/>
                  <a:pt x="4831" y="10094"/>
                </a:cubicBezTo>
                <a:lnTo>
                  <a:pt x="77" y="10089"/>
                </a:lnTo>
                <a:cubicBezTo>
                  <a:pt x="60" y="10055"/>
                  <a:pt x="-14" y="21"/>
                  <a:pt x="1" y="0"/>
                </a:cubicBezTo>
                <a:close/>
              </a:path>
            </a:pathLst>
          </a:custGeom>
          <a:solidFill>
            <a:srgbClr val="007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a:noFill/>
              </a:ln>
            </a:endParaRPr>
          </a:p>
        </p:txBody>
      </p:sp>
    </p:spTree>
    <p:extLst>
      <p:ext uri="{BB962C8B-B14F-4D97-AF65-F5344CB8AC3E}">
        <p14:creationId xmlns:p14="http://schemas.microsoft.com/office/powerpoint/2010/main" val="109870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Naslov + vsebina">
    <p:spTree>
      <p:nvGrpSpPr>
        <p:cNvPr id="1" name=""/>
        <p:cNvGrpSpPr/>
        <p:nvPr/>
      </p:nvGrpSpPr>
      <p:grpSpPr>
        <a:xfrm>
          <a:off x="0" y="0"/>
          <a:ext cx="0" cy="0"/>
          <a:chOff x="0" y="0"/>
          <a:chExt cx="0" cy="0"/>
        </a:xfrm>
      </p:grpSpPr>
      <p:sp>
        <p:nvSpPr>
          <p:cNvPr id="2" name="Pravokotnik 1"/>
          <p:cNvSpPr/>
          <p:nvPr userDrawn="1"/>
        </p:nvSpPr>
        <p:spPr bwMode="white">
          <a:xfrm>
            <a:off x="-28062" y="0"/>
            <a:ext cx="9208574" cy="5164038"/>
          </a:xfrm>
          <a:prstGeom prst="rect">
            <a:avLst/>
          </a:prstGeom>
          <a:solidFill>
            <a:srgbClr val="007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4"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1" name="Raven povezovalnik 10"/>
          <p:cNvCxnSpPr/>
          <p:nvPr userDrawn="1"/>
        </p:nvCxnSpPr>
        <p:spPr>
          <a:xfrm>
            <a:off x="215516" y="1203598"/>
            <a:ext cx="8712968" cy="0"/>
          </a:xfrm>
          <a:prstGeom prst="line">
            <a:avLst/>
          </a:prstGeom>
          <a:ln>
            <a:solidFill>
              <a:srgbClr val="FFFFFF"/>
            </a:solidFill>
          </a:ln>
        </p:spPr>
        <p:style>
          <a:lnRef idx="1">
            <a:schemeClr val="accent6"/>
          </a:lnRef>
          <a:fillRef idx="0">
            <a:schemeClr val="accent6"/>
          </a:fillRef>
          <a:effectRef idx="0">
            <a:schemeClr val="accent6"/>
          </a:effectRef>
          <a:fontRef idx="minor">
            <a:schemeClr val="tx1"/>
          </a:fontRef>
        </p:style>
      </p:cxnSp>
      <p:sp>
        <p:nvSpPr>
          <p:cNvPr id="19"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15"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Enakokraki trikotnik 15"/>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8" name="Slika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0"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42500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Naslov + grafikon">
    <p:spTree>
      <p:nvGrpSpPr>
        <p:cNvPr id="1" name=""/>
        <p:cNvGrpSpPr/>
        <p:nvPr/>
      </p:nvGrpSpPr>
      <p:grpSpPr>
        <a:xfrm>
          <a:off x="0" y="0"/>
          <a:ext cx="0" cy="0"/>
          <a:chOff x="0" y="0"/>
          <a:chExt cx="0" cy="0"/>
        </a:xfrm>
      </p:grpSpPr>
      <p:sp>
        <p:nvSpPr>
          <p:cNvPr id="9" name="Pravokotnik 8"/>
          <p:cNvSpPr/>
          <p:nvPr userDrawn="1"/>
        </p:nvSpPr>
        <p:spPr bwMode="white">
          <a:xfrm>
            <a:off x="0" y="0"/>
            <a:ext cx="9159228" cy="5143500"/>
          </a:xfrm>
          <a:prstGeom prst="rect">
            <a:avLst/>
          </a:prstGeom>
          <a:solidFill>
            <a:srgbClr val="007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0"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15" name="Enakokraki trikotnik 14"/>
          <p:cNvSpPr>
            <a:spLocks noChangeAspect="1"/>
          </p:cNvSpPr>
          <p:nvPr userDrawn="1"/>
        </p:nvSpPr>
        <p:spPr bwMode="ltGray">
          <a:xfrm rot="16200000">
            <a:off x="8091303" y="3642781"/>
            <a:ext cx="1170418" cy="10080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Enakokraki trikotnik 18"/>
          <p:cNvSpPr/>
          <p:nvPr userDrawn="1"/>
        </p:nvSpPr>
        <p:spPr bwMode="ltGray">
          <a:xfrm rot="16200000">
            <a:off x="8175336" y="3681665"/>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312238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Naslov + vsebina">
    <p:spTree>
      <p:nvGrpSpPr>
        <p:cNvPr id="1" name=""/>
        <p:cNvGrpSpPr/>
        <p:nvPr/>
      </p:nvGrpSpPr>
      <p:grpSpPr>
        <a:xfrm>
          <a:off x="0" y="0"/>
          <a:ext cx="0" cy="0"/>
          <a:chOff x="0" y="0"/>
          <a:chExt cx="0" cy="0"/>
        </a:xfrm>
      </p:grpSpPr>
      <p:sp>
        <p:nvSpPr>
          <p:cNvPr id="21" name="Pravokotnik 20"/>
          <p:cNvSpPr/>
          <p:nvPr userDrawn="1"/>
        </p:nvSpPr>
        <p:spPr bwMode="white">
          <a:xfrm>
            <a:off x="-28062" y="0"/>
            <a:ext cx="9208574" cy="5164038"/>
          </a:xfrm>
          <a:prstGeom prst="rect">
            <a:avLst/>
          </a:prstGeom>
          <a:solidFill>
            <a:srgbClr val="6B3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Enakokraki trikotnik 12"/>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4"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1" name="Raven povezovalnik 10"/>
          <p:cNvCxnSpPr/>
          <p:nvPr userDrawn="1"/>
        </p:nvCxnSpPr>
        <p:spPr>
          <a:xfrm>
            <a:off x="215516" y="1203598"/>
            <a:ext cx="8712968" cy="0"/>
          </a:xfrm>
          <a:prstGeom prst="line">
            <a:avLst/>
          </a:prstGeom>
          <a:ln>
            <a:solidFill>
              <a:srgbClr val="FFFFFF"/>
            </a:solidFill>
          </a:ln>
        </p:spPr>
        <p:style>
          <a:lnRef idx="1">
            <a:schemeClr val="accent6"/>
          </a:lnRef>
          <a:fillRef idx="0">
            <a:schemeClr val="accent6"/>
          </a:fillRef>
          <a:effectRef idx="0">
            <a:schemeClr val="accent6"/>
          </a:effectRef>
          <a:fontRef idx="minor">
            <a:schemeClr val="tx1"/>
          </a:fontRef>
        </p:style>
      </p:cxnSp>
      <p:sp>
        <p:nvSpPr>
          <p:cNvPr id="19"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pic>
        <p:nvPicPr>
          <p:cNvPr id="16" name="Slika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3"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35529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Naslov + grafikon">
    <p:spTree>
      <p:nvGrpSpPr>
        <p:cNvPr id="1" name=""/>
        <p:cNvGrpSpPr/>
        <p:nvPr/>
      </p:nvGrpSpPr>
      <p:grpSpPr>
        <a:xfrm>
          <a:off x="0" y="0"/>
          <a:ext cx="0" cy="0"/>
          <a:chOff x="0" y="0"/>
          <a:chExt cx="0" cy="0"/>
        </a:xfrm>
      </p:grpSpPr>
      <p:sp>
        <p:nvSpPr>
          <p:cNvPr id="9" name="Pravokotnik 8"/>
          <p:cNvSpPr/>
          <p:nvPr userDrawn="1"/>
        </p:nvSpPr>
        <p:spPr bwMode="white">
          <a:xfrm>
            <a:off x="-28062" y="0"/>
            <a:ext cx="9208574" cy="5164038"/>
          </a:xfrm>
          <a:prstGeom prst="rect">
            <a:avLst/>
          </a:prstGeom>
          <a:solidFill>
            <a:srgbClr val="6B3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0"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14" name="Enakokraki trikotnik 13"/>
          <p:cNvSpPr>
            <a:spLocks noChangeAspect="1"/>
          </p:cNvSpPr>
          <p:nvPr userDrawn="1"/>
        </p:nvSpPr>
        <p:spPr bwMode="ltGray">
          <a:xfrm rot="16200000">
            <a:off x="8091303" y="3642781"/>
            <a:ext cx="1170418" cy="10080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Enakokraki trikotnik 14"/>
          <p:cNvSpPr/>
          <p:nvPr userDrawn="1"/>
        </p:nvSpPr>
        <p:spPr bwMode="ltGray">
          <a:xfrm rot="16200000">
            <a:off x="8175336" y="3681665"/>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1879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Naslov + vsebina">
    <p:spTree>
      <p:nvGrpSpPr>
        <p:cNvPr id="1" name=""/>
        <p:cNvGrpSpPr/>
        <p:nvPr/>
      </p:nvGrpSpPr>
      <p:grpSpPr>
        <a:xfrm>
          <a:off x="0" y="0"/>
          <a:ext cx="0" cy="0"/>
          <a:chOff x="0" y="0"/>
          <a:chExt cx="0" cy="0"/>
        </a:xfrm>
      </p:grpSpPr>
      <p:sp>
        <p:nvSpPr>
          <p:cNvPr id="13" name="Pravokotnik 12"/>
          <p:cNvSpPr/>
          <p:nvPr userDrawn="1"/>
        </p:nvSpPr>
        <p:spPr bwMode="white">
          <a:xfrm>
            <a:off x="-28062" y="0"/>
            <a:ext cx="9208574" cy="5164038"/>
          </a:xfrm>
          <a:prstGeom prst="rect">
            <a:avLst/>
          </a:prstGeom>
          <a:solidFill>
            <a:srgbClr val="AF4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4"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1" name="Raven povezovalnik 10"/>
          <p:cNvCxnSpPr/>
          <p:nvPr userDrawn="1"/>
        </p:nvCxnSpPr>
        <p:spPr>
          <a:xfrm>
            <a:off x="215516" y="1203598"/>
            <a:ext cx="8712968" cy="0"/>
          </a:xfrm>
          <a:prstGeom prst="line">
            <a:avLst/>
          </a:prstGeom>
          <a:ln>
            <a:solidFill>
              <a:srgbClr val="FFFFFF"/>
            </a:solidFill>
          </a:ln>
        </p:spPr>
        <p:style>
          <a:lnRef idx="1">
            <a:schemeClr val="accent6"/>
          </a:lnRef>
          <a:fillRef idx="0">
            <a:schemeClr val="accent6"/>
          </a:fillRef>
          <a:effectRef idx="0">
            <a:schemeClr val="accent6"/>
          </a:effectRef>
          <a:fontRef idx="minor">
            <a:schemeClr val="tx1"/>
          </a:fontRef>
        </p:style>
      </p:cxnSp>
      <p:sp>
        <p:nvSpPr>
          <p:cNvPr id="19"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22"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Enakokraki trikotnik 22"/>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4" name="Slika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5"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383709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Naslov + grafikon">
    <p:spTree>
      <p:nvGrpSpPr>
        <p:cNvPr id="1" name=""/>
        <p:cNvGrpSpPr/>
        <p:nvPr/>
      </p:nvGrpSpPr>
      <p:grpSpPr>
        <a:xfrm>
          <a:off x="0" y="0"/>
          <a:ext cx="0" cy="0"/>
          <a:chOff x="0" y="0"/>
          <a:chExt cx="0" cy="0"/>
        </a:xfrm>
      </p:grpSpPr>
      <p:sp>
        <p:nvSpPr>
          <p:cNvPr id="15" name="Pravokotnik 14"/>
          <p:cNvSpPr/>
          <p:nvPr userDrawn="1"/>
        </p:nvSpPr>
        <p:spPr bwMode="white">
          <a:xfrm>
            <a:off x="-28062" y="0"/>
            <a:ext cx="9208574" cy="5164038"/>
          </a:xfrm>
          <a:prstGeom prst="rect">
            <a:avLst/>
          </a:prstGeom>
          <a:solidFill>
            <a:srgbClr val="AF4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0"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16" name="Enakokraki trikotnik 15"/>
          <p:cNvSpPr>
            <a:spLocks noChangeAspect="1"/>
          </p:cNvSpPr>
          <p:nvPr userDrawn="1"/>
        </p:nvSpPr>
        <p:spPr bwMode="ltGray">
          <a:xfrm rot="16200000">
            <a:off x="8091303" y="3642781"/>
            <a:ext cx="1170418" cy="10080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Enakokraki trikotnik 16"/>
          <p:cNvSpPr/>
          <p:nvPr userDrawn="1"/>
        </p:nvSpPr>
        <p:spPr bwMode="ltGray">
          <a:xfrm rot="16200000">
            <a:off x="8175336" y="3681665"/>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340439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Naslov + vsebina">
    <p:spTree>
      <p:nvGrpSpPr>
        <p:cNvPr id="1" name=""/>
        <p:cNvGrpSpPr/>
        <p:nvPr/>
      </p:nvGrpSpPr>
      <p:grpSpPr>
        <a:xfrm>
          <a:off x="0" y="0"/>
          <a:ext cx="0" cy="0"/>
          <a:chOff x="0" y="0"/>
          <a:chExt cx="0" cy="0"/>
        </a:xfrm>
      </p:grpSpPr>
      <p:sp>
        <p:nvSpPr>
          <p:cNvPr id="13" name="Pravokotnik 12"/>
          <p:cNvSpPr/>
          <p:nvPr userDrawn="1"/>
        </p:nvSpPr>
        <p:spPr bwMode="white">
          <a:xfrm>
            <a:off x="-28062" y="0"/>
            <a:ext cx="9208574" cy="5164038"/>
          </a:xfrm>
          <a:prstGeom prst="rect">
            <a:avLst/>
          </a:prstGeom>
          <a:solidFill>
            <a:srgbClr val="8F9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Ograda noge 4"/>
          <p:cNvSpPr>
            <a:spLocks noGrp="1"/>
          </p:cNvSpPr>
          <p:nvPr>
            <p:ph type="ftr" sz="quarter" idx="11"/>
          </p:nvPr>
        </p:nvSpPr>
        <p:spPr bwMode="black">
          <a:xfrm>
            <a:off x="611560" y="0"/>
            <a:ext cx="8136904" cy="267494"/>
          </a:xfrm>
        </p:spPr>
        <p:txBody>
          <a:bodyPr/>
          <a:lstStyle>
            <a:lvl1pPr algn="l">
              <a:defRPr sz="1050">
                <a:solidFill>
                  <a:schemeClr val="bg1"/>
                </a:solidFill>
              </a:defRPr>
            </a:lvl1pPr>
          </a:lstStyle>
          <a:p>
            <a:endParaRPr lang="sl-SI"/>
          </a:p>
        </p:txBody>
      </p:sp>
      <p:sp>
        <p:nvSpPr>
          <p:cNvPr id="14" name="Ograda vsebine 2"/>
          <p:cNvSpPr>
            <a:spLocks noGrp="1"/>
          </p:cNvSpPr>
          <p:nvPr>
            <p:ph idx="1"/>
          </p:nvPr>
        </p:nvSpPr>
        <p:spPr>
          <a:xfrm>
            <a:off x="611260" y="1327075"/>
            <a:ext cx="8137203" cy="3594561"/>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spcAft>
                <a:spcPts val="500"/>
              </a:spcAft>
              <a:buClr>
                <a:srgbClr val="BBD02B"/>
              </a:buClr>
              <a:buSzPct val="120000"/>
              <a:buFont typeface="+mj-lt"/>
              <a:buAutoNum type="arabicParenR"/>
              <a:defRPr sz="2800">
                <a:solidFill>
                  <a:schemeClr val="bg1"/>
                </a:solidFill>
              </a:defRPr>
            </a:lvl1pPr>
            <a:lvl2pPr marL="742950" indent="-285750">
              <a:spcAft>
                <a:spcPts val="500"/>
              </a:spcAft>
              <a:buClr>
                <a:srgbClr val="BBD02B"/>
              </a:buClr>
              <a:buFont typeface="Arial" panose="020B0604020202020204" pitchFamily="34" charset="0"/>
              <a:buChar char="•"/>
              <a:defRPr sz="2400">
                <a:solidFill>
                  <a:schemeClr val="bg1"/>
                </a:solidFill>
              </a:defRPr>
            </a:lvl2pPr>
            <a:lvl3pPr marL="1143000" indent="-228600">
              <a:spcAft>
                <a:spcPts val="500"/>
              </a:spcAft>
              <a:buClr>
                <a:srgbClr val="D5E274"/>
              </a:buClr>
              <a:buFont typeface="Arial" panose="020B0604020202020204" pitchFamily="34" charset="0"/>
              <a:buChar char="•"/>
              <a:defRPr sz="2000">
                <a:solidFill>
                  <a:schemeClr val="bg1"/>
                </a:solidFill>
              </a:defRPr>
            </a:lvl3pPr>
            <a:lvl4pPr marL="1600200" indent="-228600">
              <a:spcAft>
                <a:spcPts val="500"/>
              </a:spcAft>
              <a:buClr>
                <a:srgbClr val="E3ECA2"/>
              </a:buClr>
              <a:buFont typeface="Arial" panose="020B0604020202020204" pitchFamily="34" charset="0"/>
              <a:buChar char="•"/>
              <a:defRPr sz="1800">
                <a:solidFill>
                  <a:schemeClr val="bg1"/>
                </a:solidFill>
              </a:defRPr>
            </a:lvl4pPr>
            <a:lvl5pPr marL="2057400" indent="-228600">
              <a:spcAft>
                <a:spcPts val="500"/>
              </a:spcAft>
              <a:buClr>
                <a:srgbClr val="BBD02B"/>
              </a:buClr>
              <a:buSzPct val="50000"/>
              <a:buFont typeface="Courier New" panose="02070309020205020404" pitchFamily="49" charset="0"/>
              <a:buChar char="o"/>
              <a:defRPr sz="1600">
                <a:solidFill>
                  <a:schemeClr val="bg1"/>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cxnSp>
        <p:nvCxnSpPr>
          <p:cNvPr id="11" name="Raven povezovalnik 10"/>
          <p:cNvCxnSpPr/>
          <p:nvPr userDrawn="1"/>
        </p:nvCxnSpPr>
        <p:spPr>
          <a:xfrm>
            <a:off x="215516" y="1203598"/>
            <a:ext cx="8712968" cy="0"/>
          </a:xfrm>
          <a:prstGeom prst="line">
            <a:avLst/>
          </a:prstGeom>
          <a:ln>
            <a:solidFill>
              <a:srgbClr val="FFFFFF"/>
            </a:solidFill>
          </a:ln>
        </p:spPr>
        <p:style>
          <a:lnRef idx="1">
            <a:schemeClr val="accent6"/>
          </a:lnRef>
          <a:fillRef idx="0">
            <a:schemeClr val="accent6"/>
          </a:fillRef>
          <a:effectRef idx="0">
            <a:schemeClr val="accent6"/>
          </a:effectRef>
          <a:fontRef idx="minor">
            <a:schemeClr val="tx1"/>
          </a:fontRef>
        </p:style>
      </p:cxnSp>
      <p:sp>
        <p:nvSpPr>
          <p:cNvPr id="19" name="Naslov 1"/>
          <p:cNvSpPr>
            <a:spLocks noGrp="1"/>
          </p:cNvSpPr>
          <p:nvPr>
            <p:ph type="title" hasCustomPrompt="1"/>
          </p:nvPr>
        </p:nvSpPr>
        <p:spPr bwMode="black">
          <a:xfrm>
            <a:off x="611560" y="339502"/>
            <a:ext cx="8136904" cy="792088"/>
          </a:xfrm>
        </p:spPr>
        <p:txBody>
          <a:bodyPr>
            <a:normAutofit/>
          </a:bodyPr>
          <a:lstStyle>
            <a:lvl1pPr algn="l">
              <a:lnSpc>
                <a:spcPct val="90000"/>
              </a:lnSpc>
              <a:defRPr sz="3000" b="0">
                <a:solidFill>
                  <a:schemeClr val="bg1"/>
                </a:solidFill>
              </a:defRPr>
            </a:lvl1pPr>
          </a:lstStyle>
          <a:p>
            <a:r>
              <a:rPr lang="sl-SI"/>
              <a:t>UREDITE SLOG NASLOVA MATRICE</a:t>
            </a:r>
          </a:p>
        </p:txBody>
      </p:sp>
      <p:sp>
        <p:nvSpPr>
          <p:cNvPr id="22" name="Enakokraki trikotnik 11"/>
          <p:cNvSpPr/>
          <p:nvPr userDrawn="1"/>
        </p:nvSpPr>
        <p:spPr bwMode="ltGray">
          <a:xfrm rot="16200000">
            <a:off x="6988495" y="2972021"/>
            <a:ext cx="1605456" cy="2778577"/>
          </a:xfrm>
          <a:custGeom>
            <a:avLst/>
            <a:gdLst>
              <a:gd name="connsiteX0" fmla="*/ 0 w 1206326"/>
              <a:gd name="connsiteY0" fmla="*/ 1038925 h 1038925"/>
              <a:gd name="connsiteX1" fmla="*/ 603163 w 1206326"/>
              <a:gd name="connsiteY1" fmla="*/ 0 h 1038925"/>
              <a:gd name="connsiteX2" fmla="*/ 1206326 w 1206326"/>
              <a:gd name="connsiteY2" fmla="*/ 1038925 h 1038925"/>
              <a:gd name="connsiteX3" fmla="*/ 0 w 1206326"/>
              <a:gd name="connsiteY3" fmla="*/ 1038925 h 1038925"/>
              <a:gd name="connsiteX0" fmla="*/ 438984 w 1645310"/>
              <a:gd name="connsiteY0" fmla="*/ 2847552 h 2847552"/>
              <a:gd name="connsiteX1" fmla="*/ 0 w 1645310"/>
              <a:gd name="connsiteY1" fmla="*/ 0 h 2847552"/>
              <a:gd name="connsiteX2" fmla="*/ 1645310 w 1645310"/>
              <a:gd name="connsiteY2" fmla="*/ 2847552 h 2847552"/>
              <a:gd name="connsiteX3" fmla="*/ 438984 w 1645310"/>
              <a:gd name="connsiteY3" fmla="*/ 2847552 h 2847552"/>
              <a:gd name="connsiteX0" fmla="*/ 1955 w 1645310"/>
              <a:gd name="connsiteY0" fmla="*/ 2847552 h 2847552"/>
              <a:gd name="connsiteX1" fmla="*/ 0 w 1645310"/>
              <a:gd name="connsiteY1" fmla="*/ 0 h 2847552"/>
              <a:gd name="connsiteX2" fmla="*/ 1645310 w 1645310"/>
              <a:gd name="connsiteY2" fmla="*/ 2847552 h 2847552"/>
              <a:gd name="connsiteX3" fmla="*/ 1955 w 1645310"/>
              <a:gd name="connsiteY3" fmla="*/ 2847552 h 2847552"/>
            </a:gdLst>
            <a:ahLst/>
            <a:cxnLst>
              <a:cxn ang="0">
                <a:pos x="connsiteX0" y="connsiteY0"/>
              </a:cxn>
              <a:cxn ang="0">
                <a:pos x="connsiteX1" y="connsiteY1"/>
              </a:cxn>
              <a:cxn ang="0">
                <a:pos x="connsiteX2" y="connsiteY2"/>
              </a:cxn>
              <a:cxn ang="0">
                <a:pos x="connsiteX3" y="connsiteY3"/>
              </a:cxn>
            </a:cxnLst>
            <a:rect l="l" t="t" r="r" b="b"/>
            <a:pathLst>
              <a:path w="1645310" h="2847552">
                <a:moveTo>
                  <a:pt x="1955" y="2847552"/>
                </a:moveTo>
                <a:cubicBezTo>
                  <a:pt x="1303" y="1898368"/>
                  <a:pt x="652" y="949184"/>
                  <a:pt x="0" y="0"/>
                </a:cubicBezTo>
                <a:lnTo>
                  <a:pt x="1645310" y="2847552"/>
                </a:lnTo>
                <a:lnTo>
                  <a:pt x="1955" y="284755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Enakokraki trikotnik 22"/>
          <p:cNvSpPr/>
          <p:nvPr userDrawn="1"/>
        </p:nvSpPr>
        <p:spPr bwMode="ltGray">
          <a:xfrm rot="16200000">
            <a:off x="8175336" y="3673103"/>
            <a:ext cx="1080120" cy="9302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4" name="Slika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3381" y="4611739"/>
            <a:ext cx="1601107" cy="408283"/>
          </a:xfrm>
          <a:prstGeom prst="rect">
            <a:avLst/>
          </a:prstGeom>
        </p:spPr>
      </p:pic>
      <p:sp>
        <p:nvSpPr>
          <p:cNvPr id="25" name="Ograda številke diapozitiva 5"/>
          <p:cNvSpPr>
            <a:spLocks noGrp="1"/>
          </p:cNvSpPr>
          <p:nvPr>
            <p:ph type="sldNum" sz="quarter" idx="12"/>
          </p:nvPr>
        </p:nvSpPr>
        <p:spPr>
          <a:xfrm>
            <a:off x="8541186" y="3888917"/>
            <a:ext cx="610205" cy="432048"/>
          </a:xfrm>
        </p:spPr>
        <p:txBody>
          <a:bodyPr/>
          <a:lstStyle>
            <a:lvl1pPr algn="ctr">
              <a:defRPr sz="1400" b="0">
                <a:solidFill>
                  <a:schemeClr val="bg1"/>
                </a:solidFill>
              </a:defRPr>
            </a:lvl1pPr>
          </a:lstStyle>
          <a:p>
            <a:fld id="{F28415C8-30E0-4FAD-850E-1C9EC5631795}" type="slidenum">
              <a:rPr lang="sl-SI" smtClean="0"/>
              <a:pPr/>
              <a:t>‹#›</a:t>
            </a:fld>
            <a:endParaRPr lang="sl-SI"/>
          </a:p>
        </p:txBody>
      </p:sp>
    </p:spTree>
    <p:extLst>
      <p:ext uri="{BB962C8B-B14F-4D97-AF65-F5344CB8AC3E}">
        <p14:creationId xmlns:p14="http://schemas.microsoft.com/office/powerpoint/2010/main" val="283689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sl-SI"/>
              <a:t>Uredite slog naslova matrice</a:t>
            </a:r>
          </a:p>
        </p:txBody>
      </p:sp>
      <p:sp>
        <p:nvSpPr>
          <p:cNvPr id="4" name="Ograda datum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CDDDBCE-E206-4362-8AEF-1E681062107C}" type="datetime4">
              <a:rPr lang="sl-SI" smtClean="0"/>
              <a:t>12. maj 2025</a:t>
            </a:fld>
            <a:endParaRPr lang="sl-SI"/>
          </a:p>
        </p:txBody>
      </p:sp>
      <p:sp>
        <p:nvSpPr>
          <p:cNvPr id="5" name="Ograda no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8415C8-30E0-4FAD-850E-1C9EC5631795}" type="slidenum">
              <a:rPr lang="sl-SI" smtClean="0"/>
              <a:t>‹#›</a:t>
            </a:fld>
            <a:endParaRPr lang="sl-SI"/>
          </a:p>
        </p:txBody>
      </p:sp>
    </p:spTree>
    <p:extLst>
      <p:ext uri="{BB962C8B-B14F-4D97-AF65-F5344CB8AC3E}">
        <p14:creationId xmlns:p14="http://schemas.microsoft.com/office/powerpoint/2010/main" val="9517785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713" r:id="rId3"/>
    <p:sldLayoutId id="2147483675" r:id="rId4"/>
    <p:sldLayoutId id="2147483704" r:id="rId5"/>
    <p:sldLayoutId id="2147483705" r:id="rId6"/>
    <p:sldLayoutId id="2147483706" r:id="rId7"/>
    <p:sldLayoutId id="2147483707" r:id="rId8"/>
    <p:sldLayoutId id="2147483708" r:id="rId9"/>
    <p:sldLayoutId id="2147483709" r:id="rId10"/>
    <p:sldLayoutId id="214748371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Ograda besedila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8234FE0-5AC1-4EC7-B538-36BF1A2F4FF3}" type="datetimeFigureOut">
              <a:rPr lang="sl-SI" smtClean="0"/>
              <a:t>12.05.2025</a:t>
            </a:fld>
            <a:endParaRPr lang="sl-SI"/>
          </a:p>
        </p:txBody>
      </p:sp>
      <p:sp>
        <p:nvSpPr>
          <p:cNvPr id="5" name="Ograda no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8B14466-D62F-4A38-A1B4-389A73898880}" type="slidenum">
              <a:rPr lang="sl-SI" smtClean="0"/>
              <a:t>‹#›</a:t>
            </a:fld>
            <a:endParaRPr lang="sl-SI"/>
          </a:p>
        </p:txBody>
      </p:sp>
      <p:cxnSp>
        <p:nvCxnSpPr>
          <p:cNvPr id="7" name="Raven povezovalnik 6"/>
          <p:cNvCxnSpPr/>
          <p:nvPr userDrawn="1"/>
        </p:nvCxnSpPr>
        <p:spPr>
          <a:xfrm>
            <a:off x="215516" y="1203598"/>
            <a:ext cx="8712968"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609923"/>
      </p:ext>
    </p:extLst>
  </p:cSld>
  <p:clrMap bg1="lt1" tx1="dk1" bg2="lt2" tx2="dk2" accent1="accent1" accent2="accent2" accent3="accent3" accent4="accent4" accent5="accent5" accent6="accent6" hlink="hlink" folHlink="folHlink"/>
  <p:sldLayoutIdLst>
    <p:sldLayoutId id="2147483688" r:id="rId1"/>
    <p:sldLayoutId id="2147483693" r:id="rId2"/>
    <p:sldLayoutId id="2147483695" r:id="rId3"/>
    <p:sldLayoutId id="214748370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03F20F4C-523D-4B1F-83CE-03C646E943E2}"/>
              </a:ext>
            </a:extLst>
          </p:cNvPr>
          <p:cNvPicPr>
            <a:picLocks noChangeAspect="1"/>
          </p:cNvPicPr>
          <p:nvPr/>
        </p:nvPicPr>
        <p:blipFill>
          <a:blip r:embed="rId2"/>
          <a:stretch>
            <a:fillRect/>
          </a:stretch>
        </p:blipFill>
        <p:spPr>
          <a:xfrm>
            <a:off x="0" y="-12488"/>
            <a:ext cx="9132377" cy="5155988"/>
          </a:xfrm>
          <a:prstGeom prst="rect">
            <a:avLst/>
          </a:prstGeom>
          <a:ln>
            <a:noFill/>
          </a:ln>
          <a:effectLst>
            <a:softEdge rad="112500"/>
          </a:effectLst>
        </p:spPr>
      </p:pic>
      <p:sp>
        <p:nvSpPr>
          <p:cNvPr id="3" name="Podnaslov 2"/>
          <p:cNvSpPr>
            <a:spLocks noGrp="1"/>
          </p:cNvSpPr>
          <p:nvPr>
            <p:ph type="subTitle" idx="1"/>
          </p:nvPr>
        </p:nvSpPr>
        <p:spPr>
          <a:xfrm>
            <a:off x="-1044624" y="4265244"/>
            <a:ext cx="6858000" cy="507335"/>
          </a:xfrm>
        </p:spPr>
        <p:txBody>
          <a:bodyPr>
            <a:normAutofit/>
          </a:bodyPr>
          <a:lstStyle/>
          <a:p>
            <a:pPr algn="l"/>
            <a:r>
              <a:rPr lang="sl-SI" dirty="0">
                <a:solidFill>
                  <a:schemeClr val="bg1"/>
                </a:solidFill>
                <a:latin typeface="Franklin Gothic Book" panose="020B0503020102020204" pitchFamily="34" charset="0"/>
              </a:rPr>
              <a:t>                                                                                     26. 5. 2025</a:t>
            </a:r>
          </a:p>
        </p:txBody>
      </p:sp>
      <p:sp>
        <p:nvSpPr>
          <p:cNvPr id="2" name="Naslov 1"/>
          <p:cNvSpPr>
            <a:spLocks noGrp="1"/>
          </p:cNvSpPr>
          <p:nvPr>
            <p:ph type="ctrTitle"/>
          </p:nvPr>
        </p:nvSpPr>
        <p:spPr>
          <a:xfrm>
            <a:off x="391482" y="3567439"/>
            <a:ext cx="8015631" cy="1205140"/>
          </a:xfrm>
        </p:spPr>
        <p:txBody>
          <a:bodyPr anchor="t" anchorCtr="0">
            <a:noAutofit/>
          </a:bodyPr>
          <a:lstStyle/>
          <a:p>
            <a:pPr algn="l"/>
            <a:r>
              <a:rPr lang="sl-SI" sz="27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mn-ea"/>
                <a:cs typeface="+mn-cs"/>
              </a:rPr>
              <a:t>            </a:t>
            </a:r>
            <a:r>
              <a:rPr lang="sl-SI" sz="30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mn-ea"/>
                <a:cs typeface="+mn-cs"/>
              </a:rPr>
              <a:t>Osnovna izhodišča regije Posavje </a:t>
            </a:r>
            <a:r>
              <a:rPr lang="sl-SI" sz="3000" b="1" dirty="0">
                <a:solidFill>
                  <a:schemeClr val="bg1"/>
                </a:solidFill>
                <a:latin typeface="Franklin Gothic Book" panose="020B0503020102020204" pitchFamily="34" charset="0"/>
                <a:ea typeface="+mn-ea"/>
                <a:cs typeface="+mn-cs"/>
              </a:rPr>
              <a:t>– JEK2</a:t>
            </a:r>
          </a:p>
        </p:txBody>
      </p:sp>
      <p:pic>
        <p:nvPicPr>
          <p:cNvPr id="14" name="Slika 13" descr="Slika, ki vsebuje besede pisava, grafika, grafično oblikovanje, besedilo&#10;&#10;Vsebina, ustvarjena z umetno inteligenco, morda ni pravilna.">
            <a:extLst>
              <a:ext uri="{FF2B5EF4-FFF2-40B4-BE49-F238E27FC236}">
                <a16:creationId xmlns:a16="http://schemas.microsoft.com/office/drawing/2014/main" id="{5C34DE34-5A35-41CF-0161-7D29C7663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70921"/>
            <a:ext cx="2390901" cy="609680"/>
          </a:xfrm>
          <a:prstGeom prst="rect">
            <a:avLst/>
          </a:prstGeom>
        </p:spPr>
      </p:pic>
    </p:spTree>
    <p:extLst>
      <p:ext uri="{BB962C8B-B14F-4D97-AF65-F5344CB8AC3E}">
        <p14:creationId xmlns:p14="http://schemas.microsoft.com/office/powerpoint/2010/main" val="419028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859E872A-A3C0-E082-3751-5B4938C847AB}"/>
              </a:ext>
            </a:extLst>
          </p:cNvPr>
          <p:cNvSpPr>
            <a:spLocks noGrp="1"/>
          </p:cNvSpPr>
          <p:nvPr>
            <p:ph idx="1"/>
          </p:nvPr>
        </p:nvSpPr>
        <p:spPr>
          <a:xfrm>
            <a:off x="323528" y="1203598"/>
            <a:ext cx="6768752" cy="2736304"/>
          </a:xfrm>
        </p:spPr>
        <p:txBody>
          <a:bodyPr>
            <a:normAutofit fontScale="25000" lnSpcReduction="20000"/>
          </a:bodyPr>
          <a:lstStyle/>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Več kot 8.900 neposrednih in posrednih delovnih mest v času izgradnje JEK2.</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400 neposredno novih delovnih mest v času obratovanja JEK2.</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162 mio EUR merljivih učinkov letno v času izgradnje, dvig gospodarske aktivnosti v času izgradnje.</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30 mio EUR investicij na letni ravni v obnovo in vzdrževanje opreme.</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Neposredna in posredna </a:t>
            </a:r>
            <a:r>
              <a:rPr lang="sl-SI" sz="4800">
                <a:solidFill>
                  <a:schemeClr val="tx1"/>
                </a:solidFill>
                <a:latin typeface="Calibri" panose="020F0502020204030204" pitchFamily="34" charset="0"/>
                <a:ea typeface="Aptos" panose="020B0004020202020204" pitchFamily="34" charset="0"/>
                <a:cs typeface="Times New Roman" panose="02020603050405020304" pitchFamily="18" charset="0"/>
              </a:rPr>
              <a:t>vključitev</a:t>
            </a: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cca. 19.900 zaposlenih ter 4-5 mio EUR dodatnih izdatkov za razvojno raziskovalno dejavnost.</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Prispevek k povečanju ravni izobraženosti in implementaciji tehnološkega napredka v spremljevalne gospodarske dejavnosti.</a:t>
            </a:r>
          </a:p>
          <a:p>
            <a:pPr marL="34290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Potencial za razvoj daljinskega ogrevanja in s tem zmanjšanja stroškov ogrevanja za gospodinjstva in poslovne uporabnike.</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Sodelovanje podjetij pri gradnji.</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Dodatno število zaposlenih na samih gradbiščih.</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Zagotovitev namestitvenih in stanovanjskih kapacitet ob gradnji.</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Dodatna potrošnja zaradi povečanja števila prebivalcev.</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4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Izgradnja poslovnih oz. industrijskih con, tehnoloških parkov ipd.</a:t>
            </a:r>
            <a:endParaRPr lang="sl-SI" sz="4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sl-SI"/>
          </a:p>
        </p:txBody>
      </p:sp>
      <p:sp>
        <p:nvSpPr>
          <p:cNvPr id="3" name="Naslov 2">
            <a:extLst>
              <a:ext uri="{FF2B5EF4-FFF2-40B4-BE49-F238E27FC236}">
                <a16:creationId xmlns:a16="http://schemas.microsoft.com/office/drawing/2014/main" id="{A74EDF47-0B94-295D-79AB-5FE01772E6D4}"/>
              </a:ext>
            </a:extLst>
          </p:cNvPr>
          <p:cNvSpPr>
            <a:spLocks noGrp="1"/>
          </p:cNvSpPr>
          <p:nvPr>
            <p:ph type="title"/>
          </p:nvPr>
        </p:nvSpPr>
        <p:spPr/>
        <p:txBody>
          <a:bodyPr/>
          <a:lstStyle/>
          <a:p>
            <a:pPr algn="ctr"/>
            <a:r>
              <a:rPr lang="sl-SI">
                <a:effectLst>
                  <a:outerShdw blurRad="38100" dist="38100" dir="2700000" algn="tl">
                    <a:srgbClr val="000000">
                      <a:alpha val="43137"/>
                    </a:srgbClr>
                  </a:outerShdw>
                </a:effectLst>
              </a:rPr>
              <a:t>Okvirni podatki vpliva JEK2</a:t>
            </a:r>
          </a:p>
        </p:txBody>
      </p:sp>
      <p:sp>
        <p:nvSpPr>
          <p:cNvPr id="4" name="Označba mesta številke diapozitiva 3">
            <a:extLst>
              <a:ext uri="{FF2B5EF4-FFF2-40B4-BE49-F238E27FC236}">
                <a16:creationId xmlns:a16="http://schemas.microsoft.com/office/drawing/2014/main" id="{E136B452-5F34-40D2-D36A-203BC3323D9B}"/>
              </a:ext>
            </a:extLst>
          </p:cNvPr>
          <p:cNvSpPr>
            <a:spLocks noGrp="1"/>
          </p:cNvSpPr>
          <p:nvPr>
            <p:ph type="sldNum" sz="quarter" idx="12"/>
          </p:nvPr>
        </p:nvSpPr>
        <p:spPr/>
        <p:txBody>
          <a:bodyPr/>
          <a:lstStyle/>
          <a:p>
            <a:fld id="{F28415C8-30E0-4FAD-850E-1C9EC5631795}" type="slidenum">
              <a:rPr lang="sl-SI" smtClean="0"/>
              <a:pPr/>
              <a:t>10</a:t>
            </a:fld>
            <a:endParaRPr lang="sl-SI"/>
          </a:p>
        </p:txBody>
      </p:sp>
    </p:spTree>
    <p:extLst>
      <p:ext uri="{BB962C8B-B14F-4D97-AF65-F5344CB8AC3E}">
        <p14:creationId xmlns:p14="http://schemas.microsoft.com/office/powerpoint/2010/main" val="72159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02FAE-719F-7FEC-41A0-A66AE61EEDC1}"/>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B37639FC-8E19-3DAD-E9CF-B78BA49ECDE3}"/>
              </a:ext>
            </a:extLst>
          </p:cNvPr>
          <p:cNvSpPr>
            <a:spLocks noGrp="1"/>
          </p:cNvSpPr>
          <p:nvPr>
            <p:ph type="title"/>
          </p:nvPr>
        </p:nvSpPr>
        <p:spPr/>
        <p:txBody>
          <a:bodyPr>
            <a:normAutofit/>
          </a:bodyPr>
          <a:lstStyle/>
          <a:p>
            <a:pPr algn="ctr"/>
            <a:r>
              <a:rPr lang="sl-SI">
                <a:effectLst>
                  <a:outerShdw blurRad="38100" dist="38100" dir="2700000" algn="tl">
                    <a:srgbClr val="000000">
                      <a:alpha val="43137"/>
                    </a:srgbClr>
                  </a:outerShdw>
                </a:effectLst>
              </a:rPr>
              <a:t>Regijski razvojni izzivi po področjih </a:t>
            </a:r>
          </a:p>
        </p:txBody>
      </p:sp>
      <p:sp>
        <p:nvSpPr>
          <p:cNvPr id="4" name="Označba mesta številke diapozitiva 3">
            <a:extLst>
              <a:ext uri="{FF2B5EF4-FFF2-40B4-BE49-F238E27FC236}">
                <a16:creationId xmlns:a16="http://schemas.microsoft.com/office/drawing/2014/main" id="{24146260-AEAF-21CB-3CE0-E1A5ED805DD2}"/>
              </a:ext>
            </a:extLst>
          </p:cNvPr>
          <p:cNvSpPr>
            <a:spLocks noGrp="1"/>
          </p:cNvSpPr>
          <p:nvPr>
            <p:ph type="sldNum" sz="quarter" idx="12"/>
          </p:nvPr>
        </p:nvSpPr>
        <p:spPr/>
        <p:txBody>
          <a:bodyPr/>
          <a:lstStyle/>
          <a:p>
            <a:fld id="{F28415C8-30E0-4FAD-850E-1C9EC5631795}" type="slidenum">
              <a:rPr lang="sl-SI" smtClean="0"/>
              <a:pPr/>
              <a:t>11</a:t>
            </a:fld>
            <a:endParaRPr lang="sl-SI"/>
          </a:p>
        </p:txBody>
      </p:sp>
      <p:sp>
        <p:nvSpPr>
          <p:cNvPr id="9" name="Elipsa 8">
            <a:extLst>
              <a:ext uri="{FF2B5EF4-FFF2-40B4-BE49-F238E27FC236}">
                <a16:creationId xmlns:a16="http://schemas.microsoft.com/office/drawing/2014/main" id="{EFBF2A6B-61F9-EEF3-9336-FED9FA7CBDDA}"/>
              </a:ext>
            </a:extLst>
          </p:cNvPr>
          <p:cNvSpPr/>
          <p:nvPr/>
        </p:nvSpPr>
        <p:spPr>
          <a:xfrm>
            <a:off x="6481249" y="1273758"/>
            <a:ext cx="1716623" cy="7137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a:solidFill>
                  <a:schemeClr val="tx2"/>
                </a:solidFill>
              </a:rPr>
              <a:t>Družbeno Posavje</a:t>
            </a:r>
          </a:p>
        </p:txBody>
      </p:sp>
      <p:sp>
        <p:nvSpPr>
          <p:cNvPr id="10" name="Elipsa 9">
            <a:extLst>
              <a:ext uri="{FF2B5EF4-FFF2-40B4-BE49-F238E27FC236}">
                <a16:creationId xmlns:a16="http://schemas.microsoft.com/office/drawing/2014/main" id="{2E452E31-450D-6661-3B88-43A852FC55B8}"/>
              </a:ext>
            </a:extLst>
          </p:cNvPr>
          <p:cNvSpPr/>
          <p:nvPr/>
        </p:nvSpPr>
        <p:spPr>
          <a:xfrm>
            <a:off x="373545" y="1283825"/>
            <a:ext cx="1510890" cy="7036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a:solidFill>
                  <a:schemeClr val="tx2"/>
                </a:solidFill>
              </a:rPr>
              <a:t>Mobilno Posavje</a:t>
            </a:r>
          </a:p>
        </p:txBody>
      </p:sp>
      <p:sp>
        <p:nvSpPr>
          <p:cNvPr id="12" name="Elipsa 11">
            <a:extLst>
              <a:ext uri="{FF2B5EF4-FFF2-40B4-BE49-F238E27FC236}">
                <a16:creationId xmlns:a16="http://schemas.microsoft.com/office/drawing/2014/main" id="{56670C5A-2E68-D643-F6B8-4639E9919765}"/>
              </a:ext>
            </a:extLst>
          </p:cNvPr>
          <p:cNvSpPr/>
          <p:nvPr/>
        </p:nvSpPr>
        <p:spPr>
          <a:xfrm>
            <a:off x="2440280" y="1325095"/>
            <a:ext cx="1562472" cy="7137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a:solidFill>
                  <a:schemeClr val="tx2"/>
                </a:solidFill>
              </a:rPr>
              <a:t>Zeleno Posavje</a:t>
            </a:r>
          </a:p>
        </p:txBody>
      </p:sp>
      <p:sp>
        <p:nvSpPr>
          <p:cNvPr id="13" name="Diagram poteka: povezovalnik zunanje strani 12">
            <a:extLst>
              <a:ext uri="{FF2B5EF4-FFF2-40B4-BE49-F238E27FC236}">
                <a16:creationId xmlns:a16="http://schemas.microsoft.com/office/drawing/2014/main" id="{BF63CD49-734D-07DE-17E3-896E260FAD1A}"/>
              </a:ext>
            </a:extLst>
          </p:cNvPr>
          <p:cNvSpPr/>
          <p:nvPr/>
        </p:nvSpPr>
        <p:spPr>
          <a:xfrm>
            <a:off x="275102" y="2083375"/>
            <a:ext cx="1820379" cy="281251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gn="just">
              <a:lnSpc>
                <a:spcPct val="110000"/>
              </a:lnSpc>
              <a:buFont typeface="Calibri" panose="020F0502020204030204" pitchFamily="34" charset="0"/>
              <a:buChar char="-"/>
            </a:pPr>
            <a:r>
              <a:rPr lang="sl-SI" sz="9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Prometna povezanost (ožja in širša)</a:t>
            </a:r>
          </a:p>
          <a:p>
            <a:pPr marL="342900" lvl="0" indent="-342900" algn="just">
              <a:lnSpc>
                <a:spcPct val="110000"/>
              </a:lnSpc>
              <a:buFont typeface="Calibri" panose="020F0502020204030204" pitchFamily="34" charset="0"/>
              <a:buChar char="-"/>
            </a:pPr>
            <a:endParaRPr lang="sl-SI" sz="9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0000"/>
              </a:lnSpc>
              <a:buFont typeface="Calibri" panose="020F0502020204030204" pitchFamily="34" charset="0"/>
              <a:buChar char="-"/>
            </a:pPr>
            <a:r>
              <a:rPr lang="sl-SI" sz="9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Trajnostna mobilnost</a:t>
            </a:r>
            <a:endParaRPr lang="sl-SI" sz="900" dirty="0">
              <a:solidFill>
                <a:schemeClr val="bg2"/>
              </a:solidFill>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0000"/>
              </a:lnSpc>
              <a:buFont typeface="Calibri" panose="020F0502020204030204" pitchFamily="34" charset="0"/>
              <a:buChar char="-"/>
            </a:pPr>
            <a:endParaRPr lang="sl-SI" sz="900" dirty="0">
              <a:solidFill>
                <a:schemeClr val="bg2"/>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Calibri" panose="020F0502020204030204" pitchFamily="34" charset="0"/>
              <a:buChar char="-"/>
            </a:pPr>
            <a:r>
              <a:rPr lang="sl-SI" sz="900" dirty="0">
                <a:solidFill>
                  <a:schemeClr val="bg2"/>
                </a:solidFill>
                <a:effectLst/>
                <a:latin typeface="Aptos" panose="020B0004020202020204" pitchFamily="34" charset="0"/>
                <a:ea typeface="Times New Roman" panose="02020603050405020304" pitchFamily="18" charset="0"/>
                <a:cs typeface="Times New Roman" panose="02020603050405020304" pitchFamily="18" charset="0"/>
              </a:rPr>
              <a:t>Cestna infrastruktura širšega in ožjega pomena (3. razvojna ose osrednji del, povezava Brežice – Krško, povezava Brežice – Bistrica ob Sotli, povezava Sevnica-Trebnje,  dostopna lokalna prometna infrastruktura itd.)</a:t>
            </a:r>
          </a:p>
          <a:p>
            <a:pPr marL="342900" lvl="0" indent="-342900" algn="just">
              <a:lnSpc>
                <a:spcPct val="110000"/>
              </a:lnSpc>
              <a:buFont typeface="Calibri" panose="020F0502020204030204" pitchFamily="34" charset="0"/>
              <a:buChar char="-"/>
            </a:pPr>
            <a:r>
              <a:rPr lang="sl-SI" sz="900" dirty="0">
                <a:solidFill>
                  <a:schemeClr val="bg2"/>
                </a:solidFill>
                <a:latin typeface="Aptos" panose="020B0004020202020204" pitchFamily="34" charset="0"/>
                <a:ea typeface="Times New Roman" panose="02020603050405020304" pitchFamily="18" charset="0"/>
                <a:cs typeface="Times New Roman" panose="02020603050405020304" pitchFamily="18" charset="0"/>
              </a:rPr>
              <a:t>Javni potniški promet</a:t>
            </a:r>
            <a:endParaRPr lang="sl-SI" sz="900" dirty="0">
              <a:solidFill>
                <a:schemeClr val="bg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nSpc>
                <a:spcPct val="110000"/>
              </a:lnSpc>
              <a:buFont typeface="Arial" panose="020B0604020202020204" pitchFamily="34" charset="0"/>
              <a:buChar char="•"/>
            </a:pPr>
            <a:endParaRPr lang="sl-SI" sz="900" dirty="0">
              <a:solidFill>
                <a:schemeClr val="tx2"/>
              </a:solidFill>
              <a:latin typeface="Aptos" panose="020B0004020202020204" pitchFamily="34" charset="0"/>
              <a:cs typeface="Times New Roman" panose="02020603050405020304" pitchFamily="18" charset="0"/>
            </a:endParaRPr>
          </a:p>
        </p:txBody>
      </p:sp>
      <p:sp>
        <p:nvSpPr>
          <p:cNvPr id="2" name="Elipsa 1">
            <a:extLst>
              <a:ext uri="{FF2B5EF4-FFF2-40B4-BE49-F238E27FC236}">
                <a16:creationId xmlns:a16="http://schemas.microsoft.com/office/drawing/2014/main" id="{DC8FE342-5BF8-36A2-AC07-EA34BEB40570}"/>
              </a:ext>
            </a:extLst>
          </p:cNvPr>
          <p:cNvSpPr/>
          <p:nvPr/>
        </p:nvSpPr>
        <p:spPr>
          <a:xfrm>
            <a:off x="4423202" y="1283525"/>
            <a:ext cx="1562472" cy="7137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a:solidFill>
                  <a:schemeClr val="tx2"/>
                </a:solidFill>
              </a:rPr>
              <a:t>Gospodarsko Posavje</a:t>
            </a:r>
          </a:p>
        </p:txBody>
      </p:sp>
      <p:sp>
        <p:nvSpPr>
          <p:cNvPr id="8" name="Diagram poteka: povezovalnik zunanje strani 7">
            <a:extLst>
              <a:ext uri="{FF2B5EF4-FFF2-40B4-BE49-F238E27FC236}">
                <a16:creationId xmlns:a16="http://schemas.microsoft.com/office/drawing/2014/main" id="{EF22FB6B-2AE9-B6CF-92B1-B1FA4CA2122C}"/>
              </a:ext>
            </a:extLst>
          </p:cNvPr>
          <p:cNvSpPr/>
          <p:nvPr/>
        </p:nvSpPr>
        <p:spPr>
          <a:xfrm>
            <a:off x="2404426" y="2083375"/>
            <a:ext cx="1677586" cy="286354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Arial" panose="020B0604020202020204" pitchFamily="34" charset="0"/>
              <a:buChar char="•"/>
            </a:pPr>
            <a:r>
              <a:rPr lang="sl-SI" sz="900" dirty="0" err="1">
                <a:solidFill>
                  <a:schemeClr val="tx2"/>
                </a:solidFill>
                <a:latin typeface="Aptos" panose="020B0004020202020204" pitchFamily="34" charset="0"/>
                <a:cs typeface="Times New Roman" panose="02020603050405020304" pitchFamily="18" charset="0"/>
              </a:rPr>
              <a:t>okoljska</a:t>
            </a:r>
            <a:r>
              <a:rPr lang="sl-SI" sz="900" dirty="0">
                <a:solidFill>
                  <a:schemeClr val="tx2"/>
                </a:solidFill>
                <a:latin typeface="Aptos" panose="020B0004020202020204" pitchFamily="34" charset="0"/>
                <a:cs typeface="Times New Roman" panose="02020603050405020304" pitchFamily="18" charset="0"/>
              </a:rPr>
              <a:t> infrastruktura, infrastruktura s področja varovanja naravnih virov, energetske upravičenosti in obnovljivih virov, na področju prilagajanja na podnebne razmere</a:t>
            </a:r>
          </a:p>
          <a:p>
            <a:pPr marL="171450" indent="-171450">
              <a:lnSpc>
                <a:spcPct val="110000"/>
              </a:lnSpc>
              <a:buFont typeface="Arial" panose="020B0604020202020204" pitchFamily="34" charset="0"/>
              <a:buChar char="•"/>
            </a:pPr>
            <a:r>
              <a:rPr lang="sl-SI" sz="900" dirty="0">
                <a:solidFill>
                  <a:schemeClr val="tx2"/>
                </a:solidFill>
                <a:latin typeface="Aptos" panose="020B0004020202020204" pitchFamily="34" charset="0"/>
                <a:cs typeface="Times New Roman" panose="02020603050405020304" pitchFamily="18" charset="0"/>
              </a:rPr>
              <a:t>Prenova razvrednoten območij,</a:t>
            </a:r>
          </a:p>
          <a:p>
            <a:pPr marL="171450" indent="-171450">
              <a:lnSpc>
                <a:spcPct val="110000"/>
              </a:lnSpc>
              <a:buFont typeface="Arial" panose="020B0604020202020204" pitchFamily="34" charset="0"/>
              <a:buChar char="•"/>
            </a:pPr>
            <a:r>
              <a:rPr lang="sl-SI" sz="900" dirty="0">
                <a:solidFill>
                  <a:schemeClr val="tx2"/>
                </a:solidFill>
                <a:latin typeface="Aptos" panose="020B0004020202020204" pitchFamily="34" charset="0"/>
                <a:cs typeface="Times New Roman" panose="02020603050405020304" pitchFamily="18" charset="0"/>
              </a:rPr>
              <a:t>Stanovanjska infrastruktura,</a:t>
            </a:r>
          </a:p>
          <a:p>
            <a:pPr marL="171450" indent="-171450">
              <a:lnSpc>
                <a:spcPct val="110000"/>
              </a:lnSpc>
              <a:buFont typeface="Arial" panose="020B0604020202020204" pitchFamily="34" charset="0"/>
              <a:buChar char="•"/>
            </a:pPr>
            <a:r>
              <a:rPr lang="sl-SI" sz="900" dirty="0">
                <a:solidFill>
                  <a:schemeClr val="tx2"/>
                </a:solidFill>
                <a:latin typeface="Aptos" panose="020B0004020202020204" pitchFamily="34" charset="0"/>
                <a:cs typeface="Times New Roman" panose="02020603050405020304" pitchFamily="18" charset="0"/>
              </a:rPr>
              <a:t>Vlaganje v </a:t>
            </a:r>
            <a:r>
              <a:rPr lang="sl-SI" sz="900" dirty="0" err="1">
                <a:solidFill>
                  <a:schemeClr val="tx2"/>
                </a:solidFill>
                <a:latin typeface="Aptos" panose="020B0004020202020204" pitchFamily="34" charset="0"/>
                <a:cs typeface="Times New Roman" panose="02020603050405020304" pitchFamily="18" charset="0"/>
              </a:rPr>
              <a:t>okoljske</a:t>
            </a:r>
            <a:r>
              <a:rPr lang="sl-SI" sz="900" dirty="0">
                <a:solidFill>
                  <a:schemeClr val="tx2"/>
                </a:solidFill>
                <a:latin typeface="Aptos" panose="020B0004020202020204" pitchFamily="34" charset="0"/>
                <a:cs typeface="Times New Roman" panose="02020603050405020304" pitchFamily="18" charset="0"/>
              </a:rPr>
              <a:t> in trajnostne rešitve</a:t>
            </a:r>
          </a:p>
          <a:p>
            <a:pPr marL="171450" indent="-171450">
              <a:lnSpc>
                <a:spcPct val="110000"/>
              </a:lnSpc>
              <a:buFont typeface="Arial" panose="020B0604020202020204" pitchFamily="34" charset="0"/>
              <a:buChar char="•"/>
            </a:pPr>
            <a:r>
              <a:rPr lang="sl-SI" sz="900" dirty="0">
                <a:solidFill>
                  <a:schemeClr val="tx2"/>
                </a:solidFill>
                <a:latin typeface="Aptos" panose="020B0004020202020204" pitchFamily="34" charset="0"/>
                <a:cs typeface="Times New Roman" panose="02020603050405020304" pitchFamily="18" charset="0"/>
              </a:rPr>
              <a:t>Protipoplavna zaščita in </a:t>
            </a:r>
            <a:r>
              <a:rPr lang="sl-SI" sz="900">
                <a:solidFill>
                  <a:schemeClr val="tx2"/>
                </a:solidFill>
                <a:latin typeface="Aptos" panose="020B0004020202020204" pitchFamily="34" charset="0"/>
                <a:cs typeface="Times New Roman" panose="02020603050405020304" pitchFamily="18" charset="0"/>
              </a:rPr>
              <a:t>preventivni ukrepi</a:t>
            </a:r>
            <a:endParaRPr lang="sl-SI" sz="900" dirty="0">
              <a:solidFill>
                <a:schemeClr val="tx2"/>
              </a:solidFill>
              <a:latin typeface="Aptos" panose="020B0004020202020204" pitchFamily="34" charset="0"/>
              <a:cs typeface="Times New Roman" panose="02020603050405020304" pitchFamily="18" charset="0"/>
            </a:endParaRPr>
          </a:p>
          <a:p>
            <a:pPr marL="171450" indent="-171450">
              <a:lnSpc>
                <a:spcPct val="110000"/>
              </a:lnSpc>
              <a:buFont typeface="Arial" panose="020B0604020202020204" pitchFamily="34" charset="0"/>
              <a:buChar char="•"/>
            </a:pPr>
            <a:endParaRPr lang="sl-SI" sz="900" dirty="0">
              <a:solidFill>
                <a:schemeClr val="tx2"/>
              </a:solidFill>
              <a:latin typeface="Aptos" panose="020B0004020202020204" pitchFamily="34" charset="0"/>
              <a:cs typeface="Times New Roman" panose="02020603050405020304" pitchFamily="18" charset="0"/>
            </a:endParaRPr>
          </a:p>
        </p:txBody>
      </p:sp>
      <p:sp>
        <p:nvSpPr>
          <p:cNvPr id="17" name="Diagram poteka: povezovalnik zunanje strani 16">
            <a:extLst>
              <a:ext uri="{FF2B5EF4-FFF2-40B4-BE49-F238E27FC236}">
                <a16:creationId xmlns:a16="http://schemas.microsoft.com/office/drawing/2014/main" id="{B13D363E-9531-7C97-9FE0-EA8E72334627}"/>
              </a:ext>
            </a:extLst>
          </p:cNvPr>
          <p:cNvSpPr/>
          <p:nvPr/>
        </p:nvSpPr>
        <p:spPr>
          <a:xfrm>
            <a:off x="4483491" y="2069959"/>
            <a:ext cx="1573241" cy="281251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gospodarsko poslovna infrastruktura (poslovne, industrijske in obrtne cone)</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Druga podporna infrastruktura za podporo podjetništvu</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Usposabljanje delovne sile</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Izobraževanje</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Raziskave in razvoj</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Inovativno razvojno okolje</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ea typeface="Aptos" panose="020B0004020202020204" pitchFamily="34" charset="0"/>
                <a:cs typeface="Times New Roman" panose="02020603050405020304" pitchFamily="18" charset="0"/>
              </a:rPr>
              <a:t>Izkoristek toplotne energije iz JEK2</a:t>
            </a:r>
          </a:p>
          <a:p>
            <a:pPr marL="171450" indent="-171450">
              <a:lnSpc>
                <a:spcPct val="110000"/>
              </a:lnSpc>
              <a:buFont typeface="Arial" panose="020B0604020202020204" pitchFamily="34" charset="0"/>
              <a:buChar char="•"/>
            </a:pPr>
            <a:endParaRPr lang="sl-SI" sz="900">
              <a:solidFill>
                <a:schemeClr val="tx2"/>
              </a:solidFill>
              <a:latin typeface="Aptos" panose="020B0004020202020204" pitchFamily="34" charset="0"/>
              <a:ea typeface="Aptos" panose="020B0004020202020204" pitchFamily="34" charset="0"/>
              <a:cs typeface="Times New Roman" panose="02020603050405020304" pitchFamily="18" charset="0"/>
            </a:endParaRPr>
          </a:p>
        </p:txBody>
      </p:sp>
      <p:sp>
        <p:nvSpPr>
          <p:cNvPr id="18" name="Diagram poteka: povezovalnik zunanje strani 17">
            <a:extLst>
              <a:ext uri="{FF2B5EF4-FFF2-40B4-BE49-F238E27FC236}">
                <a16:creationId xmlns:a16="http://schemas.microsoft.com/office/drawing/2014/main" id="{9CCE4B18-C691-06A9-8E1B-6198008D3E05}"/>
              </a:ext>
            </a:extLst>
          </p:cNvPr>
          <p:cNvSpPr/>
          <p:nvPr/>
        </p:nvSpPr>
        <p:spPr>
          <a:xfrm>
            <a:off x="6438740" y="2038803"/>
            <a:ext cx="1893218" cy="2705854"/>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cs typeface="Times New Roman" panose="02020603050405020304" pitchFamily="18" charset="0"/>
              </a:rPr>
              <a:t>Izobraževalna infrastruktura na področju vzgoje in izobraževanja,</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cs typeface="Times New Roman" panose="02020603050405020304" pitchFamily="18" charset="0"/>
              </a:rPr>
              <a:t>Zdravstvena in socialna infrastruktura</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cs typeface="Times New Roman" panose="02020603050405020304" pitchFamily="18" charset="0"/>
              </a:rPr>
              <a:t>Programi socialne aktivacije, medgeneracijskega sodelovanja</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cs typeface="Times New Roman" panose="02020603050405020304" pitchFamily="18" charset="0"/>
              </a:rPr>
              <a:t>Zaščita in reševanje: krepitev kapacitet in opreme zaščite in reševanja ter gasilskih organizacij,</a:t>
            </a:r>
          </a:p>
          <a:p>
            <a:pPr marL="171450" indent="-171450">
              <a:lnSpc>
                <a:spcPct val="110000"/>
              </a:lnSpc>
              <a:buFont typeface="Arial" panose="020B0604020202020204" pitchFamily="34" charset="0"/>
              <a:buChar char="•"/>
            </a:pPr>
            <a:r>
              <a:rPr lang="sl-SI" sz="900">
                <a:solidFill>
                  <a:schemeClr val="tx2"/>
                </a:solidFill>
                <a:latin typeface="Aptos" panose="020B0004020202020204" pitchFamily="34" charset="0"/>
                <a:cs typeface="Times New Roman" panose="02020603050405020304" pitchFamily="18" charset="0"/>
              </a:rPr>
              <a:t>Družbene in kulturne potrebe regije</a:t>
            </a:r>
          </a:p>
          <a:p>
            <a:pPr marL="171450" indent="-171450">
              <a:lnSpc>
                <a:spcPct val="110000"/>
              </a:lnSpc>
              <a:buFont typeface="Arial" panose="020B0604020202020204" pitchFamily="34" charset="0"/>
              <a:buChar char="•"/>
            </a:pPr>
            <a:endParaRPr lang="sl-SI" sz="900">
              <a:solidFill>
                <a:schemeClr val="tx2"/>
              </a:solidFill>
              <a:latin typeface="Aptos" panose="020B0004020202020204" pitchFamily="34" charset="0"/>
              <a:cs typeface="Times New Roman" panose="02020603050405020304" pitchFamily="18" charset="0"/>
            </a:endParaRPr>
          </a:p>
        </p:txBody>
      </p:sp>
      <p:pic>
        <p:nvPicPr>
          <p:cNvPr id="20" name="Grafika 19" descr="Tricycle outline">
            <a:extLst>
              <a:ext uri="{FF2B5EF4-FFF2-40B4-BE49-F238E27FC236}">
                <a16:creationId xmlns:a16="http://schemas.microsoft.com/office/drawing/2014/main" id="{85028858-77AD-A332-066B-EEA496D173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8483" y="1325095"/>
            <a:ext cx="758280" cy="758280"/>
          </a:xfrm>
          <a:prstGeom prst="rect">
            <a:avLst/>
          </a:prstGeom>
        </p:spPr>
      </p:pic>
      <p:pic>
        <p:nvPicPr>
          <p:cNvPr id="22" name="Grafika 21" descr="Open hand with plant outline">
            <a:extLst>
              <a:ext uri="{FF2B5EF4-FFF2-40B4-BE49-F238E27FC236}">
                <a16:creationId xmlns:a16="http://schemas.microsoft.com/office/drawing/2014/main" id="{936169E4-0D23-9678-551A-1577C6263B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1966" y="1126608"/>
            <a:ext cx="713708" cy="713708"/>
          </a:xfrm>
          <a:prstGeom prst="rect">
            <a:avLst/>
          </a:prstGeom>
        </p:spPr>
      </p:pic>
      <p:pic>
        <p:nvPicPr>
          <p:cNvPr id="26" name="Grafika 25" descr="Children outline">
            <a:extLst>
              <a:ext uri="{FF2B5EF4-FFF2-40B4-BE49-F238E27FC236}">
                <a16:creationId xmlns:a16="http://schemas.microsoft.com/office/drawing/2014/main" id="{F951FFFD-0FCE-B98B-356A-40EED070A5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9526" y="1495991"/>
            <a:ext cx="713709" cy="713709"/>
          </a:xfrm>
          <a:prstGeom prst="rect">
            <a:avLst/>
          </a:prstGeom>
        </p:spPr>
      </p:pic>
      <p:pic>
        <p:nvPicPr>
          <p:cNvPr id="28" name="Grafika 27" descr="Handshake outline">
            <a:extLst>
              <a:ext uri="{FF2B5EF4-FFF2-40B4-BE49-F238E27FC236}">
                <a16:creationId xmlns:a16="http://schemas.microsoft.com/office/drawing/2014/main" id="{C26C1232-A597-3E2E-B2B0-99C102B94B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92907" y="1348696"/>
            <a:ext cx="713709" cy="713709"/>
          </a:xfrm>
          <a:prstGeom prst="rect">
            <a:avLst/>
          </a:prstGeom>
        </p:spPr>
      </p:pic>
    </p:spTree>
    <p:extLst>
      <p:ext uri="{BB962C8B-B14F-4D97-AF65-F5344CB8AC3E}">
        <p14:creationId xmlns:p14="http://schemas.microsoft.com/office/powerpoint/2010/main" val="368971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1037-186E-9AFB-7B40-671CB4B61600}"/>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29DEC75E-0DA2-6726-A550-7D376AAF1FCB}"/>
              </a:ext>
            </a:extLst>
          </p:cNvPr>
          <p:cNvSpPr>
            <a:spLocks noGrp="1"/>
          </p:cNvSpPr>
          <p:nvPr>
            <p:ph type="title"/>
          </p:nvPr>
        </p:nvSpPr>
        <p:spPr/>
        <p:txBody>
          <a:bodyPr>
            <a:normAutofit/>
          </a:bodyPr>
          <a:lstStyle/>
          <a:p>
            <a:pPr algn="ctr"/>
            <a:r>
              <a:rPr lang="sl-SI">
                <a:effectLst>
                  <a:outerShdw blurRad="38100" dist="38100" dir="2700000" algn="tl">
                    <a:srgbClr val="000000">
                      <a:alpha val="43137"/>
                    </a:srgbClr>
                  </a:outerShdw>
                </a:effectLst>
              </a:rPr>
              <a:t>Naslednje aktivnosti na ravni regije</a:t>
            </a:r>
          </a:p>
        </p:txBody>
      </p:sp>
      <p:sp>
        <p:nvSpPr>
          <p:cNvPr id="4" name="Označba mesta številke diapozitiva 3">
            <a:extLst>
              <a:ext uri="{FF2B5EF4-FFF2-40B4-BE49-F238E27FC236}">
                <a16:creationId xmlns:a16="http://schemas.microsoft.com/office/drawing/2014/main" id="{59440C10-CC2C-D76A-AD21-E2B202504C91}"/>
              </a:ext>
            </a:extLst>
          </p:cNvPr>
          <p:cNvSpPr>
            <a:spLocks noGrp="1"/>
          </p:cNvSpPr>
          <p:nvPr>
            <p:ph type="sldNum" sz="quarter" idx="12"/>
          </p:nvPr>
        </p:nvSpPr>
        <p:spPr/>
        <p:txBody>
          <a:bodyPr/>
          <a:lstStyle/>
          <a:p>
            <a:fld id="{F28415C8-30E0-4FAD-850E-1C9EC5631795}" type="slidenum">
              <a:rPr lang="sl-SI" smtClean="0"/>
              <a:pPr/>
              <a:t>12</a:t>
            </a:fld>
            <a:endParaRPr lang="sl-SI"/>
          </a:p>
        </p:txBody>
      </p:sp>
      <p:sp>
        <p:nvSpPr>
          <p:cNvPr id="2" name="Označba mesta vsebine 1">
            <a:extLst>
              <a:ext uri="{FF2B5EF4-FFF2-40B4-BE49-F238E27FC236}">
                <a16:creationId xmlns:a16="http://schemas.microsoft.com/office/drawing/2014/main" id="{E18AF476-75B2-D606-E105-EB6893D32657}"/>
              </a:ext>
            </a:extLst>
          </p:cNvPr>
          <p:cNvSpPr>
            <a:spLocks noGrp="1"/>
          </p:cNvSpPr>
          <p:nvPr>
            <p:ph idx="1"/>
          </p:nvPr>
        </p:nvSpPr>
        <p:spPr>
          <a:xfrm>
            <a:off x="179512" y="1491630"/>
            <a:ext cx="7848872" cy="3594561"/>
          </a:xfrm>
        </p:spPr>
        <p:txBody>
          <a:bodyPr>
            <a:normAutofit/>
          </a:bodyPr>
          <a:lstStyle/>
          <a:p>
            <a:pPr marL="342900" lvl="0" indent="-342900" algn="just">
              <a:lnSpc>
                <a:spcPct val="115000"/>
              </a:lnSpc>
              <a:buFont typeface="Arial" panose="020B0604020202020204" pitchFamily="34" charset="0"/>
              <a:buChar char="•"/>
            </a:pPr>
            <a:r>
              <a:rPr lang="sl-SI" sz="15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Definirati sogovornika na državni ravni za pripravo nadaljnjih aktivnosti na ravni regije Posavje.</a:t>
            </a:r>
            <a:endParaRPr lang="sl-SI" sz="1500" dirty="0">
              <a:solidFill>
                <a:schemeClr val="tx1"/>
              </a:solidFill>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sl-SI" sz="1500" dirty="0">
                <a:solidFill>
                  <a:schemeClr val="tx1"/>
                </a:solidFill>
                <a:latin typeface="Calibri" panose="020F0502020204030204" pitchFamily="34" charset="0"/>
                <a:ea typeface="Aptos" panose="020B0004020202020204" pitchFamily="34" charset="0"/>
                <a:cs typeface="Times New Roman" panose="02020603050405020304" pitchFamily="18" charset="0"/>
              </a:rPr>
              <a:t>Opredeliti način komunikacije z resornimi ministrstvi in načrtovanju ukrepov ter razvojnih potreb v okviru priprave razvojnega zakona.</a:t>
            </a:r>
          </a:p>
          <a:p>
            <a:pPr marL="342900" lvl="0" indent="-342900" algn="just">
              <a:lnSpc>
                <a:spcPct val="115000"/>
              </a:lnSpc>
              <a:buFont typeface="Arial" panose="020B0604020202020204" pitchFamily="34" charset="0"/>
              <a:buChar char="•"/>
            </a:pPr>
            <a:r>
              <a:rPr lang="sl-SI" sz="1500" dirty="0">
                <a:solidFill>
                  <a:schemeClr val="tx1"/>
                </a:solidFill>
                <a:latin typeface="Calibri" panose="020F0502020204030204" pitchFamily="34" charset="0"/>
                <a:ea typeface="Aptos" panose="020B0004020202020204" pitchFamily="34" charset="0"/>
                <a:cs typeface="Times New Roman" panose="02020603050405020304" pitchFamily="18" charset="0"/>
              </a:rPr>
              <a:t>Regionalna raven je pristopila k definiranju nalog: RRA Koordinator, Svet regije odločevalec, Posvetovalna komisija Sveta regije JEK2, ki jo sestavljajo predsednik Tine Ogorevc in člani: mag. Vojko Sotošek, mag. Andrej Vizjak, Martin Novšak, Franc Bogovič, Rudolf Mlinarič.</a:t>
            </a:r>
          </a:p>
          <a:p>
            <a:pPr marL="342900" lvl="0" indent="-342900" algn="just">
              <a:lnSpc>
                <a:spcPct val="115000"/>
              </a:lnSpc>
              <a:buFont typeface="Arial" panose="020B0604020202020204" pitchFamily="34" charset="0"/>
              <a:buChar char="•"/>
            </a:pPr>
            <a:r>
              <a:rPr lang="sl-SI" sz="1500" dirty="0">
                <a:solidFill>
                  <a:schemeClr val="tx1"/>
                </a:solidFill>
                <a:latin typeface="Calibri" panose="020F0502020204030204" pitchFamily="34" charset="0"/>
                <a:ea typeface="Aptos" panose="020B0004020202020204" pitchFamily="34" charset="0"/>
                <a:cs typeface="Times New Roman" panose="02020603050405020304" pitchFamily="18" charset="0"/>
              </a:rPr>
              <a:t>Regija pripravlja osnutek Razvojnih potreb regije Posavje JEK2.</a:t>
            </a:r>
          </a:p>
          <a:p>
            <a:pPr marL="342900" lvl="0" indent="-342900" algn="just">
              <a:lnSpc>
                <a:spcPct val="115000"/>
              </a:lnSpc>
              <a:buFont typeface="Arial" panose="020B0604020202020204" pitchFamily="34" charset="0"/>
              <a:buChar char="•"/>
            </a:pPr>
            <a:r>
              <a:rPr lang="sl-SI" sz="1500" dirty="0">
                <a:solidFill>
                  <a:schemeClr val="tx1"/>
                </a:solidFill>
                <a:latin typeface="Calibri" panose="020F0502020204030204" pitchFamily="34" charset="0"/>
                <a:ea typeface="Aptos" panose="020B0004020202020204" pitchFamily="34" charset="0"/>
                <a:cs typeface="Times New Roman" panose="02020603050405020304" pitchFamily="18" charset="0"/>
              </a:rPr>
              <a:t>Koordinacija na državni ravni: kabinet predsednika vlade, MKRR, sodelovanje ključnih resorjev pri pripravi razvojnega zakona.</a:t>
            </a:r>
          </a:p>
          <a:p>
            <a:pPr marL="0" lvl="0" indent="0" algn="just">
              <a:lnSpc>
                <a:spcPct val="115000"/>
              </a:lnSpc>
              <a:buNone/>
            </a:pPr>
            <a:endParaRPr lang="sl-SI"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sl-SI" dirty="0"/>
          </a:p>
        </p:txBody>
      </p:sp>
    </p:spTree>
    <p:extLst>
      <p:ext uri="{BB962C8B-B14F-4D97-AF65-F5344CB8AC3E}">
        <p14:creationId xmlns:p14="http://schemas.microsoft.com/office/powerpoint/2010/main" val="91720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96BE1-2476-B284-8E8B-549887B3025C}"/>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B8C68C37-BB0C-2306-ABE7-9EFE915C6453}"/>
              </a:ext>
            </a:extLst>
          </p:cNvPr>
          <p:cNvSpPr>
            <a:spLocks noGrp="1"/>
          </p:cNvSpPr>
          <p:nvPr>
            <p:ph type="title"/>
          </p:nvPr>
        </p:nvSpPr>
        <p:spPr/>
        <p:txBody>
          <a:bodyPr>
            <a:normAutofit/>
          </a:bodyPr>
          <a:lstStyle/>
          <a:p>
            <a:pPr algn="ctr"/>
            <a:r>
              <a:rPr lang="sl-SI">
                <a:effectLst>
                  <a:outerShdw blurRad="38100" dist="38100" dir="2700000" algn="tl">
                    <a:srgbClr val="000000">
                      <a:alpha val="43137"/>
                    </a:srgbClr>
                  </a:outerShdw>
                </a:effectLst>
              </a:rPr>
              <a:t>Sodelovanje na delovni skupini vlade RS</a:t>
            </a:r>
          </a:p>
        </p:txBody>
      </p:sp>
      <p:sp>
        <p:nvSpPr>
          <p:cNvPr id="4" name="Označba mesta številke diapozitiva 3">
            <a:extLst>
              <a:ext uri="{FF2B5EF4-FFF2-40B4-BE49-F238E27FC236}">
                <a16:creationId xmlns:a16="http://schemas.microsoft.com/office/drawing/2014/main" id="{DA78D16A-D44F-9A33-31AA-D70654A6828C}"/>
              </a:ext>
            </a:extLst>
          </p:cNvPr>
          <p:cNvSpPr>
            <a:spLocks noGrp="1"/>
          </p:cNvSpPr>
          <p:nvPr>
            <p:ph type="sldNum" sz="quarter" idx="12"/>
          </p:nvPr>
        </p:nvSpPr>
        <p:spPr/>
        <p:txBody>
          <a:bodyPr/>
          <a:lstStyle/>
          <a:p>
            <a:fld id="{F28415C8-30E0-4FAD-850E-1C9EC5631795}" type="slidenum">
              <a:rPr lang="sl-SI" smtClean="0"/>
              <a:pPr/>
              <a:t>13</a:t>
            </a:fld>
            <a:endParaRPr lang="sl-SI"/>
          </a:p>
        </p:txBody>
      </p:sp>
      <p:sp>
        <p:nvSpPr>
          <p:cNvPr id="2" name="Označba mesta vsebine 1">
            <a:extLst>
              <a:ext uri="{FF2B5EF4-FFF2-40B4-BE49-F238E27FC236}">
                <a16:creationId xmlns:a16="http://schemas.microsoft.com/office/drawing/2014/main" id="{2AAEC132-9640-A31C-73A6-B1121EE8582C}"/>
              </a:ext>
            </a:extLst>
          </p:cNvPr>
          <p:cNvSpPr>
            <a:spLocks noGrp="1"/>
          </p:cNvSpPr>
          <p:nvPr>
            <p:ph idx="1"/>
          </p:nvPr>
        </p:nvSpPr>
        <p:spPr>
          <a:xfrm>
            <a:off x="179512" y="1203598"/>
            <a:ext cx="7848872" cy="4248472"/>
          </a:xfrm>
        </p:spPr>
        <p:txBody>
          <a:bodyPr>
            <a:normAutofit fontScale="55000" lnSpcReduction="20000"/>
          </a:bodyPr>
          <a:lstStyle/>
          <a:p>
            <a:pPr marL="285750" lvl="0" indent="-285750" algn="just">
              <a:lnSpc>
                <a:spcPct val="115000"/>
              </a:lnSpc>
              <a:buFontTx/>
              <a:buChar char="-"/>
            </a:pPr>
            <a:r>
              <a:rPr lang="sl-SI"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RRA Posavje je na zadnji seji sodelovala pri 3. točki dnevnega reda: Vpliv projekta JEK2 na razvojne potrebe regije Posavje</a:t>
            </a:r>
          </a:p>
          <a:p>
            <a:pPr marL="285750" lvl="0" indent="-285750" algn="just">
              <a:lnSpc>
                <a:spcPct val="115000"/>
              </a:lnSpc>
              <a:buFontTx/>
              <a:buChar char="-"/>
            </a:pPr>
            <a:r>
              <a:rPr lang="sl-SI" sz="1800" dirty="0">
                <a:solidFill>
                  <a:schemeClr val="tx1"/>
                </a:solidFill>
                <a:latin typeface="Aptos" panose="020B0004020202020204" pitchFamily="34" charset="0"/>
                <a:ea typeface="Aptos" panose="020B0004020202020204" pitchFamily="34" charset="0"/>
                <a:cs typeface="Times New Roman" panose="02020603050405020304" pitchFamily="18" charset="0"/>
              </a:rPr>
              <a:t>Na seji sodelujeta tudi župan MO Krško in predsednik Sveta regije Posavje</a:t>
            </a:r>
          </a:p>
          <a:p>
            <a:pPr marL="285750" lvl="0" indent="-285750" algn="just">
              <a:lnSpc>
                <a:spcPct val="115000"/>
              </a:lnSpc>
              <a:buFontTx/>
              <a:buChar char="-"/>
            </a:pPr>
            <a:r>
              <a:rPr lang="sl-SI"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Pri tej točki so bili </a:t>
            </a:r>
            <a:r>
              <a:rPr lang="sl-SI" sz="1800" b="1" u="sng"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predlagani</a:t>
            </a:r>
            <a:r>
              <a:rPr lang="sl-SI" sz="1800" u="sng"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sl-SI"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naslednji sklepi:</a:t>
            </a:r>
          </a:p>
          <a:p>
            <a:pPr marL="0" lvl="0" indent="0" algn="just">
              <a:lnSpc>
                <a:spcPct val="115000"/>
              </a:lnSpc>
              <a:buNone/>
            </a:pPr>
            <a:r>
              <a:rPr lang="sl-SI" sz="18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br>
              <a:rPr lang="sl-SI" sz="1800" kern="0" dirty="0">
                <a:effectLst/>
                <a:latin typeface="Aptos" panose="020B0004020202020204" pitchFamily="34" charset="0"/>
                <a:ea typeface="Aptos" panose="020B0004020202020204" pitchFamily="34" charset="0"/>
                <a:cs typeface="Aptos" panose="020B0004020202020204" pitchFamily="34" charset="0"/>
              </a:rPr>
            </a:br>
            <a:r>
              <a:rPr lang="sl-SI" sz="1800" b="1" kern="0" dirty="0">
                <a:effectLst/>
                <a:latin typeface="Aptos" panose="020B0004020202020204" pitchFamily="34" charset="0"/>
                <a:ea typeface="Aptos" panose="020B0004020202020204" pitchFamily="34" charset="0"/>
              </a:rPr>
              <a:t>SKLEP št. 15.4/1: </a:t>
            </a:r>
            <a:r>
              <a:rPr lang="sl-SI" sz="1800" kern="0" dirty="0">
                <a:effectLst/>
                <a:latin typeface="Aptos" panose="020B0004020202020204" pitchFamily="34" charset="0"/>
                <a:ea typeface="Aptos" panose="020B0004020202020204" pitchFamily="34" charset="0"/>
              </a:rPr>
              <a:t>Člani in aktivni udeleženci so se seznanili z vplivom projekta JEK2 na razvojne potrebe regije Posavje.</a:t>
            </a:r>
          </a:p>
          <a:p>
            <a:pPr marL="0" lvl="0" indent="0" algn="just">
              <a:lnSpc>
                <a:spcPct val="115000"/>
              </a:lnSpc>
              <a:buNone/>
            </a:pPr>
            <a:r>
              <a:rPr lang="sl-SI" sz="1800" kern="0" dirty="0">
                <a:effectLst/>
                <a:latin typeface="Aptos" panose="020B0004020202020204" pitchFamily="34" charset="0"/>
                <a:ea typeface="Aptos" panose="020B0004020202020204" pitchFamily="34" charset="0"/>
                <a:cs typeface="Aptos" panose="020B0004020202020204" pitchFamily="34" charset="0"/>
              </a:rPr>
              <a:t> </a:t>
            </a:r>
            <a:r>
              <a:rPr lang="sl-SI" sz="1800" b="1" kern="0" dirty="0">
                <a:effectLst/>
                <a:latin typeface="Aptos" panose="020B0004020202020204" pitchFamily="34" charset="0"/>
                <a:ea typeface="Aptos" panose="020B0004020202020204" pitchFamily="34" charset="0"/>
              </a:rPr>
              <a:t>SKLEP št. 15.4/2: </a:t>
            </a:r>
            <a:r>
              <a:rPr lang="sl-SI" sz="1800" kern="0" dirty="0">
                <a:effectLst/>
                <a:latin typeface="Aptos" panose="020B0004020202020204" pitchFamily="34" charset="0"/>
                <a:ea typeface="Aptos" panose="020B0004020202020204" pitchFamily="34" charset="0"/>
              </a:rPr>
              <a:t>Člani in aktivni udeleženci podpirajo pripravo predloga Zakona o razvojnih potrebah regije Posavje, vodja delovne skupine pa bo o tem obvestil vlado.</a:t>
            </a:r>
          </a:p>
          <a:p>
            <a:pPr marL="0" lvl="0" indent="0" algn="just">
              <a:lnSpc>
                <a:spcPct val="115000"/>
              </a:lnSpc>
              <a:buNone/>
            </a:pPr>
            <a:endParaRPr lang="sl-SI" sz="1800" u="sng" kern="0" dirty="0">
              <a:effectLst/>
              <a:latin typeface="Aptos" panose="020B0004020202020204" pitchFamily="34" charset="0"/>
              <a:ea typeface="Aptos" panose="020B0004020202020204" pitchFamily="34" charset="0"/>
            </a:endParaRPr>
          </a:p>
          <a:p>
            <a:pPr marL="0" lvl="0" indent="0" algn="just">
              <a:lnSpc>
                <a:spcPct val="115000"/>
              </a:lnSpc>
              <a:buNone/>
            </a:pPr>
            <a:r>
              <a:rPr lang="sl-SI" sz="1800" u="sng" kern="0" dirty="0">
                <a:effectLst/>
                <a:latin typeface="Aptos" panose="020B0004020202020204" pitchFamily="34" charset="0"/>
                <a:ea typeface="Aptos" panose="020B0004020202020204" pitchFamily="34" charset="0"/>
              </a:rPr>
              <a:t>Okviri terminski načrt:</a:t>
            </a:r>
          </a:p>
          <a:p>
            <a:pPr marL="0" lvl="0" indent="0" algn="just">
              <a:lnSpc>
                <a:spcPct val="115000"/>
              </a:lnSpc>
              <a:buNone/>
            </a:pPr>
            <a:r>
              <a:rPr lang="sl-SI" sz="1800" kern="0" dirty="0">
                <a:latin typeface="Aptos" panose="020B0004020202020204" pitchFamily="34" charset="0"/>
                <a:ea typeface="Aptos" panose="020B0004020202020204" pitchFamily="34" charset="0"/>
              </a:rPr>
              <a:t>-     DPN – </a:t>
            </a:r>
            <a:r>
              <a:rPr lang="sl-SI" sz="1800" kern="0" dirty="0" err="1">
                <a:latin typeface="Aptos" panose="020B0004020202020204" pitchFamily="34" charset="0"/>
                <a:ea typeface="Aptos" panose="020B0004020202020204" pitchFamily="34" charset="0"/>
              </a:rPr>
              <a:t>časovnica</a:t>
            </a:r>
            <a:r>
              <a:rPr lang="sl-SI" sz="1800" kern="0" dirty="0">
                <a:latin typeface="Aptos" panose="020B0004020202020204" pitchFamily="34" charset="0"/>
                <a:ea typeface="Aptos" panose="020B0004020202020204" pitchFamily="34" charset="0"/>
              </a:rPr>
              <a:t> investitor, čas za pripombe podaljšan na več kot 30 dni,</a:t>
            </a:r>
          </a:p>
          <a:p>
            <a:pPr marL="285750" lvl="0" indent="-285750" algn="just">
              <a:lnSpc>
                <a:spcPct val="115000"/>
              </a:lnSpc>
              <a:buFontTx/>
              <a:buChar char="-"/>
            </a:pPr>
            <a:r>
              <a:rPr lang="sl-SI" sz="1800" kern="0" dirty="0">
                <a:latin typeface="Aptos" panose="020B0004020202020204" pitchFamily="34" charset="0"/>
                <a:ea typeface="Aptos" panose="020B0004020202020204" pitchFamily="34" charset="0"/>
              </a:rPr>
              <a:t>pripraviti razvojne potrebe regije Posavje s konkretnimi vsebinami in finančnim ovrednotenjem, </a:t>
            </a:r>
          </a:p>
          <a:p>
            <a:pPr marL="285750" lvl="0" indent="-285750" algn="just">
              <a:lnSpc>
                <a:spcPct val="115000"/>
              </a:lnSpc>
              <a:buFontTx/>
              <a:buChar char="-"/>
            </a:pPr>
            <a:r>
              <a:rPr lang="sl-SI" sz="1800" kern="0" dirty="0">
                <a:latin typeface="Aptos" panose="020B0004020202020204" pitchFamily="34" charset="0"/>
                <a:ea typeface="Aptos" panose="020B0004020202020204" pitchFamily="34" charset="0"/>
              </a:rPr>
              <a:t>Usklajevanje  razvojnih potreb in dokončni sprejem v septembru 2025, kar bo podlaga za usklajevanje. </a:t>
            </a:r>
          </a:p>
          <a:p>
            <a:pPr marL="285750" lvl="0" indent="-285750" algn="just">
              <a:lnSpc>
                <a:spcPct val="115000"/>
              </a:lnSpc>
              <a:buFontTx/>
              <a:buChar char="-"/>
            </a:pPr>
            <a:r>
              <a:rPr lang="sl-SI" sz="1800" kern="0" dirty="0">
                <a:latin typeface="Aptos" panose="020B0004020202020204" pitchFamily="34" charset="0"/>
                <a:ea typeface="Aptos" panose="020B0004020202020204" pitchFamily="34" charset="0"/>
              </a:rPr>
              <a:t>Koordinator na državni ravni je Ministrstvo za kohezijo in regionalni razvoj.</a:t>
            </a:r>
          </a:p>
          <a:p>
            <a:pPr marL="0" lvl="0" indent="0" algn="just">
              <a:lnSpc>
                <a:spcPct val="115000"/>
              </a:lnSpc>
              <a:buNone/>
            </a:pPr>
            <a:endParaRPr lang="sl-SI" sz="1800" kern="0" dirty="0">
              <a:effectLst/>
              <a:latin typeface="Aptos" panose="020B0004020202020204" pitchFamily="34" charset="0"/>
              <a:ea typeface="Aptos" panose="020B0004020202020204" pitchFamily="34" charset="0"/>
            </a:endParaRPr>
          </a:p>
          <a:p>
            <a:pPr marL="0" lvl="0" indent="0" algn="just">
              <a:lnSpc>
                <a:spcPct val="115000"/>
              </a:lnSpc>
              <a:buNone/>
            </a:pPr>
            <a:r>
              <a:rPr lang="sl-SI" sz="1800" kern="0" dirty="0">
                <a:latin typeface="Aptos" panose="020B0004020202020204" pitchFamily="34" charset="0"/>
                <a:ea typeface="Aptos" panose="020B0004020202020204" pitchFamily="34" charset="0"/>
              </a:rPr>
              <a:t>Pozvane so bile tudi gospodarska zbornica in obrtno-podjetniška zbornica k podajanju predlogov. </a:t>
            </a:r>
            <a:endParaRPr lang="sl-SI" sz="1800" kern="0" dirty="0">
              <a:effectLst/>
              <a:latin typeface="Aptos" panose="020B0004020202020204" pitchFamily="34" charset="0"/>
              <a:ea typeface="Aptos" panose="020B0004020202020204" pitchFamily="34" charset="0"/>
            </a:endParaRPr>
          </a:p>
          <a:p>
            <a:pPr marL="0" lvl="0" indent="0" algn="just">
              <a:lnSpc>
                <a:spcPct val="115000"/>
              </a:lnSpc>
              <a:buNone/>
            </a:pPr>
            <a:r>
              <a:rPr lang="sl-SI" sz="1800" kern="0" dirty="0">
                <a:effectLst/>
                <a:latin typeface="Aptos" panose="020B0004020202020204" pitchFamily="34" charset="0"/>
                <a:ea typeface="Aptos" panose="020B0004020202020204" pitchFamily="34" charset="0"/>
                <a:cs typeface="Aptos" panose="020B0004020202020204" pitchFamily="34" charset="0"/>
              </a:rPr>
              <a:t> </a:t>
            </a:r>
            <a:br>
              <a:rPr lang="sl-SI" sz="1800" kern="0" dirty="0">
                <a:effectLst/>
                <a:latin typeface="Aptos" panose="020B0004020202020204" pitchFamily="34" charset="0"/>
                <a:ea typeface="Aptos" panose="020B0004020202020204" pitchFamily="34" charset="0"/>
                <a:cs typeface="Aptos" panose="020B0004020202020204" pitchFamily="34" charset="0"/>
              </a:rPr>
            </a:br>
            <a:r>
              <a:rPr lang="sl-SI" sz="1800" b="1" kern="0" dirty="0">
                <a:effectLst/>
                <a:latin typeface="Aptos" panose="020B0004020202020204" pitchFamily="34" charset="0"/>
                <a:ea typeface="Aptos" panose="020B0004020202020204" pitchFamily="34" charset="0"/>
              </a:rPr>
              <a:t> </a:t>
            </a:r>
            <a:r>
              <a:rPr lang="sl-SI" sz="1800" kern="0" dirty="0">
                <a:effectLst/>
                <a:latin typeface="Aptos" panose="020B0004020202020204" pitchFamily="34" charset="0"/>
                <a:ea typeface="Aptos" panose="020B0004020202020204" pitchFamily="34" charset="0"/>
                <a:cs typeface="Aptos" panose="020B0004020202020204" pitchFamily="34" charset="0"/>
              </a:rPr>
              <a:t> </a:t>
            </a:r>
            <a:br>
              <a:rPr lang="sl-SI" sz="1800" kern="0" dirty="0">
                <a:effectLst/>
                <a:latin typeface="Aptos" panose="020B0004020202020204" pitchFamily="34" charset="0"/>
                <a:ea typeface="Aptos" panose="020B0004020202020204" pitchFamily="34" charset="0"/>
                <a:cs typeface="Aptos" panose="020B0004020202020204" pitchFamily="34" charset="0"/>
              </a:rPr>
            </a:br>
            <a:endParaRPr lang="sl-SI"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sl-SI" dirty="0">
              <a:latin typeface="Aptos" panose="020B0004020202020204" pitchFamily="34" charset="0"/>
            </a:endParaRPr>
          </a:p>
        </p:txBody>
      </p:sp>
    </p:spTree>
    <p:extLst>
      <p:ext uri="{BB962C8B-B14F-4D97-AF65-F5344CB8AC3E}">
        <p14:creationId xmlns:p14="http://schemas.microsoft.com/office/powerpoint/2010/main" val="337487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2BB6D-20C4-3B68-EE0D-4EAC2D61C4E0}"/>
            </a:ext>
          </a:extLst>
        </p:cNvPr>
        <p:cNvGrpSpPr/>
        <p:nvPr/>
      </p:nvGrpSpPr>
      <p:grpSpPr>
        <a:xfrm>
          <a:off x="0" y="0"/>
          <a:ext cx="0" cy="0"/>
          <a:chOff x="0" y="0"/>
          <a:chExt cx="0" cy="0"/>
        </a:xfrm>
      </p:grpSpPr>
      <p:pic>
        <p:nvPicPr>
          <p:cNvPr id="8" name="Slika 7">
            <a:extLst>
              <a:ext uri="{FF2B5EF4-FFF2-40B4-BE49-F238E27FC236}">
                <a16:creationId xmlns:a16="http://schemas.microsoft.com/office/drawing/2014/main" id="{32E68ABF-3CF0-F919-7E14-B6F83B6ECF31}"/>
              </a:ext>
            </a:extLst>
          </p:cNvPr>
          <p:cNvPicPr>
            <a:picLocks noChangeAspect="1"/>
          </p:cNvPicPr>
          <p:nvPr/>
        </p:nvPicPr>
        <p:blipFill>
          <a:blip r:embed="rId2"/>
          <a:stretch>
            <a:fillRect/>
          </a:stretch>
        </p:blipFill>
        <p:spPr>
          <a:xfrm>
            <a:off x="0" y="0"/>
            <a:ext cx="9110258" cy="5143500"/>
          </a:xfrm>
          <a:prstGeom prst="rect">
            <a:avLst/>
          </a:prstGeom>
        </p:spPr>
      </p:pic>
      <p:sp>
        <p:nvSpPr>
          <p:cNvPr id="2" name="Naslov 1">
            <a:extLst>
              <a:ext uri="{FF2B5EF4-FFF2-40B4-BE49-F238E27FC236}">
                <a16:creationId xmlns:a16="http://schemas.microsoft.com/office/drawing/2014/main" id="{78272E97-26FE-5F69-C098-73927DAE0AC3}"/>
              </a:ext>
            </a:extLst>
          </p:cNvPr>
          <p:cNvSpPr>
            <a:spLocks noGrp="1"/>
          </p:cNvSpPr>
          <p:nvPr>
            <p:ph type="ctrTitle"/>
          </p:nvPr>
        </p:nvSpPr>
        <p:spPr>
          <a:xfrm>
            <a:off x="107504" y="411510"/>
            <a:ext cx="8519687" cy="1440160"/>
          </a:xfrm>
        </p:spPr>
        <p:txBody>
          <a:bodyPr anchor="t" anchorCtr="0">
            <a:noAutofit/>
          </a:bodyPr>
          <a:lstStyle/>
          <a:p>
            <a:r>
              <a:rPr lang="sl-SI" sz="2700" b="1">
                <a:solidFill>
                  <a:schemeClr val="bg1"/>
                </a:solidFill>
                <a:effectLst>
                  <a:outerShdw blurRad="38100" dist="38100" dir="2700000" algn="tl">
                    <a:srgbClr val="000000">
                      <a:alpha val="43137"/>
                    </a:srgbClr>
                  </a:outerShdw>
                </a:effectLst>
                <a:latin typeface="Franklin Gothic Book" panose="020B0503020102020204" pitchFamily="34" charset="0"/>
                <a:ea typeface="+mn-ea"/>
                <a:cs typeface="+mn-cs"/>
              </a:rPr>
              <a:t>Regija Posavje mora biti aktiven in enakopraven  sogovornik v vseh postopkih, ki se dotikajo projekta JEK2.</a:t>
            </a:r>
          </a:p>
        </p:txBody>
      </p:sp>
      <p:pic>
        <p:nvPicPr>
          <p:cNvPr id="9" name="Slika 8" descr="Slika, ki vsebuje besede pisava, grafika, grafično oblikovanje, besedilo&#10;&#10;Vsebina, ustvarjena z umetno inteligenco, morda ni pravilna.">
            <a:extLst>
              <a:ext uri="{FF2B5EF4-FFF2-40B4-BE49-F238E27FC236}">
                <a16:creationId xmlns:a16="http://schemas.microsoft.com/office/drawing/2014/main" id="{68D2879C-EEB3-9F2F-3055-710576D61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749" y="4527837"/>
            <a:ext cx="1601196" cy="408305"/>
          </a:xfrm>
          <a:prstGeom prst="rect">
            <a:avLst/>
          </a:prstGeom>
        </p:spPr>
      </p:pic>
    </p:spTree>
    <p:extLst>
      <p:ext uri="{BB962C8B-B14F-4D97-AF65-F5344CB8AC3E}">
        <p14:creationId xmlns:p14="http://schemas.microsoft.com/office/powerpoint/2010/main" val="146107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95101-A975-3BD8-D256-344831FCF9D2}"/>
            </a:ext>
          </a:extLst>
        </p:cNvPr>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EEFF64F4-3998-D11B-A846-F7E69BB58B99}"/>
              </a:ext>
            </a:extLst>
          </p:cNvPr>
          <p:cNvSpPr>
            <a:spLocks noGrp="1"/>
          </p:cNvSpPr>
          <p:nvPr>
            <p:ph idx="1"/>
          </p:nvPr>
        </p:nvSpPr>
        <p:spPr>
          <a:xfrm>
            <a:off x="179512" y="915566"/>
            <a:ext cx="7056784" cy="3594561"/>
          </a:xfrm>
        </p:spPr>
        <p:txBody>
          <a:bodyPr>
            <a:normAutofit fontScale="85000" lnSpcReduction="10000"/>
          </a:bodyPr>
          <a:lstStyle/>
          <a:p>
            <a:pPr marL="0" indent="0">
              <a:buNone/>
            </a:pPr>
            <a:r>
              <a:rPr lang="sl-SI" sz="1600" b="1" i="1">
                <a:solidFill>
                  <a:schemeClr val="accent6">
                    <a:lumMod val="50000"/>
                  </a:schemeClr>
                </a:solidFill>
                <a:latin typeface="Calibri" panose="020F0502020204030204" pitchFamily="34" charset="0"/>
                <a:cs typeface="Times New Roman" panose="02020603050405020304" pitchFamily="18" charset="0"/>
              </a:rPr>
              <a:t>Sprejeti sklepi Sveta regije Posavje:</a:t>
            </a:r>
          </a:p>
          <a:p>
            <a:pPr marL="0" indent="0">
              <a:buNone/>
            </a:pPr>
            <a:endParaRPr lang="sl-SI" sz="1600" b="1">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0000"/>
              </a:lnSpc>
              <a:buFont typeface="Arial" panose="020B0604020202020204" pitchFamily="34" charset="0"/>
              <a:buChar char="•"/>
            </a:pPr>
            <a:r>
              <a:rPr lang="sl-SI" sz="1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Regija pristopi k pripravi razvojnega koncepta, ki mora biti naš skupni razvojni koncept. Za pripravo razvojnega koncepta regije Posavje pripravi GEN energija </a:t>
            </a:r>
            <a:r>
              <a:rPr lang="sl-SI" sz="1800" err="1">
                <a:solidFill>
                  <a:schemeClr val="tx1"/>
                </a:solidFill>
                <a:effectLst/>
                <a:latin typeface="Calibri" panose="020F0502020204030204" pitchFamily="34" charset="0"/>
                <a:ea typeface="Aptos" panose="020B0004020202020204" pitchFamily="34" charset="0"/>
                <a:cs typeface="Times New Roman" panose="02020603050405020304" pitchFamily="18" charset="0"/>
              </a:rPr>
              <a:t>d.o.o</a:t>
            </a:r>
            <a:r>
              <a:rPr lang="sl-SI" sz="1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izhodišča in analize vpliva JEK2 na razvoj in na kvaliteto bivanja v regiji Posavje in vse posledice, ki jih bo ta projekt prinesel. Po pripravi razvojnega koncepta regije Posavje se razvojne potrebe uskladijo z Vlado RS in posameznimi resornimi ministrstvi ter so sestavni del tega projekta. Koordinator je RRA Posavje.</a:t>
            </a:r>
            <a:endParaRPr lang="sl-SI" sz="1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0000"/>
              </a:lnSpc>
              <a:spcAft>
                <a:spcPts val="600"/>
              </a:spcAft>
              <a:buFont typeface="Arial" panose="020B0604020202020204" pitchFamily="34" charset="0"/>
              <a:buChar char="•"/>
            </a:pPr>
            <a:r>
              <a:rPr lang="sl-SI" sz="18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Svet regije Posavje poziva Vlado RS, da pristopi k pripravi predloga razvojnega zakona. Na osnovi razvojnega zakona, ki ga v RS že poznamo, sledi priprava programa razvojnih spodbud z vidika varnosti, samooskrbe, trajnostne energije, prometa in ostalih razvojnih področij, ki bodo izvedeni z določenimi ukrepi</a:t>
            </a:r>
            <a:r>
              <a:rPr lang="sl-SI" sz="1800" b="1">
                <a:solidFill>
                  <a:schemeClr val="tx1"/>
                </a:solidFill>
                <a:effectLst/>
                <a:latin typeface="Calibri" panose="020F0502020204030204" pitchFamily="34" charset="0"/>
                <a:ea typeface="Aptos" panose="020B0004020202020204" pitchFamily="34" charset="0"/>
                <a:cs typeface="Times New Roman" panose="02020603050405020304" pitchFamily="18" charset="0"/>
              </a:rPr>
              <a:t>.</a:t>
            </a:r>
            <a:endParaRPr lang="sl-SI" sz="18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sl-SI"/>
          </a:p>
          <a:p>
            <a:pPr marL="0" indent="0">
              <a:buNone/>
            </a:pPr>
            <a:endParaRPr lang="sl-SI"/>
          </a:p>
        </p:txBody>
      </p:sp>
      <p:sp>
        <p:nvSpPr>
          <p:cNvPr id="3" name="Naslov 2">
            <a:extLst>
              <a:ext uri="{FF2B5EF4-FFF2-40B4-BE49-F238E27FC236}">
                <a16:creationId xmlns:a16="http://schemas.microsoft.com/office/drawing/2014/main" id="{10AC5418-C754-2F6E-72A7-CE77ACF8F08E}"/>
              </a:ext>
            </a:extLst>
          </p:cNvPr>
          <p:cNvSpPr>
            <a:spLocks noGrp="1"/>
          </p:cNvSpPr>
          <p:nvPr>
            <p:ph type="title"/>
          </p:nvPr>
        </p:nvSpPr>
        <p:spPr>
          <a:xfrm>
            <a:off x="611560" y="123478"/>
            <a:ext cx="8136904" cy="792088"/>
          </a:xfrm>
        </p:spPr>
        <p:txBody>
          <a:bodyPr>
            <a:normAutofit/>
          </a:body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Ključne predpostavke</a:t>
            </a:r>
          </a:p>
        </p:txBody>
      </p:sp>
      <p:sp>
        <p:nvSpPr>
          <p:cNvPr id="8" name="Označba mesta številke diapozitiva 3">
            <a:extLst>
              <a:ext uri="{FF2B5EF4-FFF2-40B4-BE49-F238E27FC236}">
                <a16:creationId xmlns:a16="http://schemas.microsoft.com/office/drawing/2014/main" id="{CDB21BA1-9011-B1A0-4DD0-F1DC61E11F8E}"/>
              </a:ext>
            </a:extLst>
          </p:cNvPr>
          <p:cNvSpPr>
            <a:spLocks noGrp="1"/>
          </p:cNvSpPr>
          <p:nvPr>
            <p:ph type="sldNum" sz="quarter" idx="12"/>
          </p:nvPr>
        </p:nvSpPr>
        <p:spPr>
          <a:xfrm>
            <a:off x="8541186" y="3888917"/>
            <a:ext cx="610205" cy="432048"/>
          </a:xfrm>
        </p:spPr>
        <p:txBody>
          <a:bodyPr/>
          <a:lstStyle/>
          <a:p>
            <a:fld id="{F28415C8-30E0-4FAD-850E-1C9EC5631795}" type="slidenum">
              <a:rPr lang="sl-SI" smtClean="0"/>
              <a:pPr/>
              <a:t>2</a:t>
            </a:fld>
            <a:endParaRPr lang="sl-SI"/>
          </a:p>
        </p:txBody>
      </p:sp>
    </p:spTree>
    <p:extLst>
      <p:ext uri="{BB962C8B-B14F-4D97-AF65-F5344CB8AC3E}">
        <p14:creationId xmlns:p14="http://schemas.microsoft.com/office/powerpoint/2010/main" val="208340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D5AAE-1CE7-8E07-65F0-40E28023DF10}"/>
            </a:ext>
          </a:extLst>
        </p:cNvPr>
        <p:cNvGrpSpPr/>
        <p:nvPr/>
      </p:nvGrpSpPr>
      <p:grpSpPr>
        <a:xfrm>
          <a:off x="0" y="0"/>
          <a:ext cx="0" cy="0"/>
          <a:chOff x="0" y="0"/>
          <a:chExt cx="0" cy="0"/>
        </a:xfrm>
      </p:grpSpPr>
      <p:sp>
        <p:nvSpPr>
          <p:cNvPr id="4" name="Označba mesta številke diapozitiva 3">
            <a:extLst>
              <a:ext uri="{FF2B5EF4-FFF2-40B4-BE49-F238E27FC236}">
                <a16:creationId xmlns:a16="http://schemas.microsoft.com/office/drawing/2014/main" id="{50837AF2-68DF-3680-90AC-72A172F9C63B}"/>
              </a:ext>
            </a:extLst>
          </p:cNvPr>
          <p:cNvSpPr>
            <a:spLocks noGrp="1"/>
          </p:cNvSpPr>
          <p:nvPr>
            <p:ph type="sldNum" sz="quarter" idx="12"/>
          </p:nvPr>
        </p:nvSpPr>
        <p:spPr/>
        <p:txBody>
          <a:bodyPr/>
          <a:lstStyle/>
          <a:p>
            <a:fld id="{F28415C8-30E0-4FAD-850E-1C9EC5631795}" type="slidenum">
              <a:rPr lang="sl-SI" smtClean="0"/>
              <a:pPr/>
              <a:t>3</a:t>
            </a:fld>
            <a:endParaRPr lang="sl-SI"/>
          </a:p>
        </p:txBody>
      </p:sp>
      <p:sp>
        <p:nvSpPr>
          <p:cNvPr id="7" name="Označba mesta vsebine 1">
            <a:extLst>
              <a:ext uri="{FF2B5EF4-FFF2-40B4-BE49-F238E27FC236}">
                <a16:creationId xmlns:a16="http://schemas.microsoft.com/office/drawing/2014/main" id="{ABE418F7-0A7F-82CF-924B-BBD99B543948}"/>
              </a:ext>
            </a:extLst>
          </p:cNvPr>
          <p:cNvSpPr txBox="1">
            <a:spLocks/>
          </p:cNvSpPr>
          <p:nvPr/>
        </p:nvSpPr>
        <p:spPr>
          <a:xfrm>
            <a:off x="299755" y="961221"/>
            <a:ext cx="7512606" cy="3770769"/>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fontScale="25000" lnSpcReduction="20000"/>
          </a:bodyPr>
          <a:lstStyle>
            <a:lvl1pPr marL="514350" indent="-514350" algn="l" defTabSz="914400" rtl="0" eaLnBrk="1" latinLnBrk="0" hangingPunct="1">
              <a:spcBef>
                <a:spcPct val="20000"/>
              </a:spcBef>
              <a:spcAft>
                <a:spcPts val="500"/>
              </a:spcAft>
              <a:buClr>
                <a:srgbClr val="BBD02B"/>
              </a:buClr>
              <a:buSzPct val="120000"/>
              <a:buFont typeface="+mj-lt"/>
              <a:buAutoNum type="arabicParenR"/>
              <a:defRPr sz="2800" kern="1200">
                <a:solidFill>
                  <a:schemeClr val="bg1"/>
                </a:solidFill>
                <a:latin typeface="+mn-lt"/>
                <a:ea typeface="+mn-ea"/>
                <a:cs typeface="+mn-cs"/>
              </a:defRPr>
            </a:lvl1pPr>
            <a:lvl2pPr marL="742950" indent="-285750" algn="l" defTabSz="914400" rtl="0" eaLnBrk="1" latinLnBrk="0" hangingPunct="1">
              <a:spcBef>
                <a:spcPct val="20000"/>
              </a:spcBef>
              <a:spcAft>
                <a:spcPts val="500"/>
              </a:spcAft>
              <a:buClr>
                <a:srgbClr val="BBD02B"/>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spcAft>
                <a:spcPts val="500"/>
              </a:spcAft>
              <a:buClr>
                <a:srgbClr val="D5E274"/>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spcAft>
                <a:spcPts val="500"/>
              </a:spcAft>
              <a:buClr>
                <a:srgbClr val="E3ECA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spcAft>
                <a:spcPts val="500"/>
              </a:spcAft>
              <a:buClr>
                <a:srgbClr val="BBD02B"/>
              </a:buClr>
              <a:buSzPct val="50000"/>
              <a:buFont typeface="Courier New" panose="02070309020205020404" pitchFamily="49" charset="0"/>
              <a:buChar char="o"/>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Aft>
                <a:spcPts val="600"/>
              </a:spcAft>
              <a:buNone/>
            </a:pPr>
            <a:r>
              <a:rPr lang="sl-SI" sz="6000" b="1" i="1">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Podana ključna izhodišča Sveta regije Posavje o JEK2:</a:t>
            </a:r>
          </a:p>
          <a:p>
            <a:pPr marL="342900" lvl="0" indent="-342900" algn="just">
              <a:lnSpc>
                <a:spcPct val="110000"/>
              </a:lnSpc>
              <a:buFont typeface="Symbol" panose="05050102010706020507" pitchFamily="18" charset="2"/>
              <a:buChar char=""/>
            </a:pPr>
            <a:endParaRPr lang="sl-SI" sz="4800" b="1">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sl-SI" sz="4800" b="1">
                <a:effectLst/>
                <a:latin typeface="Calibri" panose="020F0502020204030204" pitchFamily="34" charset="0"/>
                <a:ea typeface="Times New Roman" panose="02020603050405020304" pitchFamily="18" charset="0"/>
                <a:cs typeface="Times New Roman" panose="02020603050405020304" pitchFamily="18" charset="0"/>
              </a:rPr>
              <a:t>Strateška podpora projektu JEK2</a:t>
            </a:r>
            <a:r>
              <a:rPr lang="sl-SI" sz="4800">
                <a:effectLst/>
                <a:latin typeface="Calibri" panose="020F0502020204030204" pitchFamily="34" charset="0"/>
                <a:ea typeface="Times New Roman" panose="02020603050405020304" pitchFamily="18" charset="0"/>
                <a:cs typeface="Times New Roman" panose="02020603050405020304" pitchFamily="18" charset="0"/>
              </a:rPr>
              <a:t>: Svet regije Posavje se zaveda pomena JEK2 za zagotavljanje energetske samozadostnosti Slovenije in podpira njegovo gradnjo. Poudarjamo pa, da mora projekt vključevati jasne in merljive koristi za regijo Posavje.</a:t>
            </a:r>
            <a:endParaRPr lang="sl-SI" sz="48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sl-SI" sz="4800" b="1">
                <a:effectLst/>
                <a:latin typeface="Calibri" panose="020F0502020204030204" pitchFamily="34" charset="0"/>
                <a:ea typeface="Times New Roman" panose="02020603050405020304" pitchFamily="18" charset="0"/>
                <a:cs typeface="Times New Roman" panose="02020603050405020304" pitchFamily="18" charset="0"/>
              </a:rPr>
              <a:t>Resolucija o dolgoročni rabi jedrske energije</a:t>
            </a:r>
            <a:r>
              <a:rPr lang="sl-SI" sz="4800">
                <a:effectLst/>
                <a:latin typeface="Calibri" panose="020F0502020204030204" pitchFamily="34" charset="0"/>
                <a:ea typeface="Times New Roman" panose="02020603050405020304" pitchFamily="18" charset="0"/>
                <a:cs typeface="Times New Roman" panose="02020603050405020304" pitchFamily="18" charset="0"/>
              </a:rPr>
              <a:t>: Pozdravljamo pripravo in usklajevanje resolucije, ki bo služila kot osnova za vse nadaljnje odločitve glede JEK2. Poudarjamo pomen, da mora resolucija vsebovati konkretne zaveze za sodelovanje z lokalnimi skupnostmi ter zagotavljati realizacijo dogovorjenih razvojnih projektov.</a:t>
            </a:r>
            <a:endParaRPr lang="sl-SI" sz="48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sl-SI" sz="4800" b="1">
                <a:effectLst/>
                <a:latin typeface="Calibri" panose="020F0502020204030204" pitchFamily="34" charset="0"/>
                <a:ea typeface="Times New Roman" panose="02020603050405020304" pitchFamily="18" charset="0"/>
                <a:cs typeface="Times New Roman" panose="02020603050405020304" pitchFamily="18" charset="0"/>
              </a:rPr>
              <a:t>Vključevanje lokalnih skupnosti v odločitve</a:t>
            </a:r>
            <a:r>
              <a:rPr lang="sl-SI" sz="4800">
                <a:effectLst/>
                <a:latin typeface="Calibri" panose="020F0502020204030204" pitchFamily="34" charset="0"/>
                <a:ea typeface="Times New Roman" panose="02020603050405020304" pitchFamily="18" charset="0"/>
                <a:cs typeface="Times New Roman" panose="02020603050405020304" pitchFamily="18" charset="0"/>
              </a:rPr>
              <a:t>: Zagotoviti je potrebno, da bodo odločitve glede projekta JEK2 sprejete z aktivnim sodelovanjem in v dogovoru z lokalnimi skupnostmi. To vključuje tudi udeležbo predstavnikov regije Posavje v vseh ključnih delovnih skupinah in </a:t>
            </a:r>
            <a:r>
              <a:rPr lang="sl-SI" sz="4800" err="1">
                <a:effectLst/>
                <a:latin typeface="Calibri" panose="020F0502020204030204" pitchFamily="34" charset="0"/>
                <a:ea typeface="Times New Roman" panose="02020603050405020304" pitchFamily="18" charset="0"/>
                <a:cs typeface="Times New Roman" panose="02020603050405020304" pitchFamily="18" charset="0"/>
              </a:rPr>
              <a:t>odločevalskih</a:t>
            </a:r>
            <a:r>
              <a:rPr lang="sl-SI" sz="4800">
                <a:effectLst/>
                <a:latin typeface="Calibri" panose="020F0502020204030204" pitchFamily="34" charset="0"/>
                <a:ea typeface="Times New Roman" panose="02020603050405020304" pitchFamily="18" charset="0"/>
                <a:cs typeface="Times New Roman" panose="02020603050405020304" pitchFamily="18" charset="0"/>
              </a:rPr>
              <a:t> telesih, ki so povezana z JEK2.</a:t>
            </a:r>
            <a:endParaRPr lang="sl-SI" sz="48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Aft>
                <a:spcPts val="600"/>
              </a:spcAft>
              <a:buFont typeface="Symbol" panose="05050102010706020507" pitchFamily="18" charset="2"/>
              <a:buChar char=""/>
            </a:pPr>
            <a:r>
              <a:rPr lang="sl-SI" sz="4800" b="1">
                <a:effectLst/>
                <a:latin typeface="Calibri" panose="020F0502020204030204" pitchFamily="34" charset="0"/>
                <a:ea typeface="Times New Roman" panose="02020603050405020304" pitchFamily="18" charset="0"/>
                <a:cs typeface="Times New Roman" panose="02020603050405020304" pitchFamily="18" charset="0"/>
              </a:rPr>
              <a:t>Načrt razvojnih programov za Posavje</a:t>
            </a:r>
            <a:r>
              <a:rPr lang="sl-SI" sz="4800">
                <a:effectLst/>
                <a:latin typeface="Calibri" panose="020F0502020204030204" pitchFamily="34" charset="0"/>
                <a:ea typeface="Times New Roman" panose="02020603050405020304" pitchFamily="18" charset="0"/>
                <a:cs typeface="Times New Roman" panose="02020603050405020304" pitchFamily="18" charset="0"/>
              </a:rPr>
              <a:t>: Ob umeščanju JEK2 v prostor je ključnega pomena, da so sočasno načrtovani in zagnani razvojni projekti, ki bodo regiji Posavje omogočili trajnostni razvoj, izboljšanje kakovosti življenja ter ohranjanje in krepitev gospodarske konkurenčnosti. Podlaga za realno izvedbo le-teh je po našem mnenju razvojni zakon o JEK2, ki bo opredelil podlago za izvedbo razvojnih projektov s pripravo razvojnega programa in zagotovitvijo sredstev. Pri tem je potrebno upoštevati, da morajo biti projekti iz razvojnega programa realizirani še pred izdajo uporabnega dovoljenja za JEK2.</a:t>
            </a:r>
            <a:endParaRPr lang="sl-SI" sz="480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Font typeface="+mj-lt"/>
              <a:buNone/>
            </a:pPr>
            <a:endParaRPr lang="sl-SI"/>
          </a:p>
          <a:p>
            <a:pPr marL="0" indent="0">
              <a:buFont typeface="+mj-lt"/>
              <a:buNone/>
            </a:pPr>
            <a:endParaRPr lang="sl-SI"/>
          </a:p>
        </p:txBody>
      </p:sp>
      <p:sp>
        <p:nvSpPr>
          <p:cNvPr id="6" name="Naslov 2">
            <a:extLst>
              <a:ext uri="{FF2B5EF4-FFF2-40B4-BE49-F238E27FC236}">
                <a16:creationId xmlns:a16="http://schemas.microsoft.com/office/drawing/2014/main" id="{6E154E04-F0A6-2359-BE1C-CE3831771B73}"/>
              </a:ext>
            </a:extLst>
          </p:cNvPr>
          <p:cNvSpPr txBox="1">
            <a:spLocks/>
          </p:cNvSpPr>
          <p:nvPr/>
        </p:nvSpPr>
        <p:spPr bwMode="black">
          <a:xfrm>
            <a:off x="611560" y="123478"/>
            <a:ext cx="8136904" cy="79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kern="1200">
                <a:solidFill>
                  <a:schemeClr val="bg1"/>
                </a:solidFill>
                <a:latin typeface="+mj-lt"/>
                <a:ea typeface="+mj-ea"/>
                <a:cs typeface="+mj-cs"/>
              </a:defRPr>
            </a:lvl1p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Ključne predpostavke</a:t>
            </a:r>
          </a:p>
        </p:txBody>
      </p:sp>
    </p:spTree>
    <p:extLst>
      <p:ext uri="{BB962C8B-B14F-4D97-AF65-F5344CB8AC3E}">
        <p14:creationId xmlns:p14="http://schemas.microsoft.com/office/powerpoint/2010/main" val="252657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B89F-70F9-971E-1911-024FFC16ADB0}"/>
            </a:ext>
          </a:extLst>
        </p:cNvPr>
        <p:cNvGrpSpPr/>
        <p:nvPr/>
      </p:nvGrpSpPr>
      <p:grpSpPr>
        <a:xfrm>
          <a:off x="0" y="0"/>
          <a:ext cx="0" cy="0"/>
          <a:chOff x="0" y="0"/>
          <a:chExt cx="0" cy="0"/>
        </a:xfrm>
      </p:grpSpPr>
      <p:sp>
        <p:nvSpPr>
          <p:cNvPr id="4" name="Označba mesta številke diapozitiva 3">
            <a:extLst>
              <a:ext uri="{FF2B5EF4-FFF2-40B4-BE49-F238E27FC236}">
                <a16:creationId xmlns:a16="http://schemas.microsoft.com/office/drawing/2014/main" id="{ACE33447-CCFE-FA81-E28C-A21856F7241D}"/>
              </a:ext>
            </a:extLst>
          </p:cNvPr>
          <p:cNvSpPr>
            <a:spLocks noGrp="1"/>
          </p:cNvSpPr>
          <p:nvPr>
            <p:ph type="sldNum" sz="quarter" idx="12"/>
          </p:nvPr>
        </p:nvSpPr>
        <p:spPr/>
        <p:txBody>
          <a:bodyPr/>
          <a:lstStyle/>
          <a:p>
            <a:fld id="{F28415C8-30E0-4FAD-850E-1C9EC5631795}" type="slidenum">
              <a:rPr lang="sl-SI" smtClean="0"/>
              <a:pPr/>
              <a:t>4</a:t>
            </a:fld>
            <a:endParaRPr lang="sl-SI"/>
          </a:p>
        </p:txBody>
      </p:sp>
      <p:sp>
        <p:nvSpPr>
          <p:cNvPr id="7" name="Označba mesta vsebine 1">
            <a:extLst>
              <a:ext uri="{FF2B5EF4-FFF2-40B4-BE49-F238E27FC236}">
                <a16:creationId xmlns:a16="http://schemas.microsoft.com/office/drawing/2014/main" id="{DA8D460D-5218-07BE-9CF3-3B8BF031716D}"/>
              </a:ext>
            </a:extLst>
          </p:cNvPr>
          <p:cNvSpPr txBox="1">
            <a:spLocks/>
          </p:cNvSpPr>
          <p:nvPr/>
        </p:nvSpPr>
        <p:spPr>
          <a:xfrm>
            <a:off x="277337" y="1131590"/>
            <a:ext cx="8568951" cy="35682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lgn="l" defTabSz="914400" rtl="0" eaLnBrk="1" latinLnBrk="0" hangingPunct="1">
              <a:spcBef>
                <a:spcPct val="20000"/>
              </a:spcBef>
              <a:spcAft>
                <a:spcPts val="500"/>
              </a:spcAft>
              <a:buClr>
                <a:srgbClr val="BBD02B"/>
              </a:buClr>
              <a:buSzPct val="120000"/>
              <a:buFont typeface="+mj-lt"/>
              <a:buAutoNum type="arabicParenR"/>
              <a:defRPr sz="2800" kern="1200">
                <a:solidFill>
                  <a:schemeClr val="bg1"/>
                </a:solidFill>
                <a:latin typeface="+mn-lt"/>
                <a:ea typeface="+mn-ea"/>
                <a:cs typeface="+mn-cs"/>
              </a:defRPr>
            </a:lvl1pPr>
            <a:lvl2pPr marL="742950" indent="-285750" algn="l" defTabSz="914400" rtl="0" eaLnBrk="1" latinLnBrk="0" hangingPunct="1">
              <a:spcBef>
                <a:spcPct val="20000"/>
              </a:spcBef>
              <a:spcAft>
                <a:spcPts val="500"/>
              </a:spcAft>
              <a:buClr>
                <a:srgbClr val="BBD02B"/>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spcAft>
                <a:spcPts val="500"/>
              </a:spcAft>
              <a:buClr>
                <a:srgbClr val="D5E274"/>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spcAft>
                <a:spcPts val="500"/>
              </a:spcAft>
              <a:buClr>
                <a:srgbClr val="E3ECA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spcAft>
                <a:spcPts val="500"/>
              </a:spcAft>
              <a:buClr>
                <a:srgbClr val="BBD02B"/>
              </a:buClr>
              <a:buSzPct val="50000"/>
              <a:buFont typeface="Courier New" panose="02070309020205020404" pitchFamily="49" charset="0"/>
              <a:buChar char="o"/>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mj-lt"/>
              <a:buNone/>
            </a:pPr>
            <a:endParaRPr lang="sl-SI"/>
          </a:p>
        </p:txBody>
      </p:sp>
      <p:sp>
        <p:nvSpPr>
          <p:cNvPr id="5" name="PoljeZBesedilom 4">
            <a:extLst>
              <a:ext uri="{FF2B5EF4-FFF2-40B4-BE49-F238E27FC236}">
                <a16:creationId xmlns:a16="http://schemas.microsoft.com/office/drawing/2014/main" id="{D02E9BAB-2CEE-427A-DD35-DF9E269F7368}"/>
              </a:ext>
            </a:extLst>
          </p:cNvPr>
          <p:cNvSpPr txBox="1"/>
          <p:nvPr/>
        </p:nvSpPr>
        <p:spPr>
          <a:xfrm>
            <a:off x="297712" y="1419622"/>
            <a:ext cx="8162720" cy="2897845"/>
          </a:xfrm>
          <a:prstGeom prst="rect">
            <a:avLst/>
          </a:prstGeom>
          <a:noFill/>
        </p:spPr>
        <p:txBody>
          <a:bodyPr wrap="square">
            <a:spAutoFit/>
          </a:bodyPr>
          <a:lstStyle/>
          <a:p>
            <a:pPr marL="0" indent="0" algn="ctr">
              <a:lnSpc>
                <a:spcPct val="120000"/>
              </a:lnSpc>
              <a:spcBef>
                <a:spcPts val="0"/>
              </a:spcBef>
              <a:spcAft>
                <a:spcPts val="0"/>
              </a:spcAft>
              <a:buNone/>
            </a:pPr>
            <a:r>
              <a:rPr lang="sl-SI" sz="1500" i="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V</a:t>
            </a:r>
            <a:r>
              <a:rPr lang="sl-SI" sz="1500" i="1">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Posavju strmimo k predhodnem razvojnem dialogu o tako pomembnem projektu, ki se bo odvijal v našem regijskem prostoru. </a:t>
            </a:r>
            <a:r>
              <a:rPr lang="sl-SI" sz="1500" i="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K</a:t>
            </a:r>
            <a:r>
              <a:rPr lang="sl-SI" sz="1500" i="1">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ljučno je, da začnemo aktivneje usklajevati ne samo potek umeščanja projekta, ampak tudi izvedbo ključnih razvojnih projektov, ki so predpogoj za sobivanje v tem prostoru. </a:t>
            </a:r>
          </a:p>
          <a:p>
            <a:pPr marL="0" indent="0">
              <a:lnSpc>
                <a:spcPct val="120000"/>
              </a:lnSpc>
              <a:spcBef>
                <a:spcPts val="0"/>
              </a:spcBef>
              <a:spcAft>
                <a:spcPts val="0"/>
              </a:spcAft>
              <a:buNone/>
            </a:pPr>
            <a:endParaRPr lang="sl-SI">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sl-SI" sz="1800">
                <a:effectLst/>
                <a:latin typeface="Calibri" panose="020F0502020204030204" pitchFamily="34" charset="0"/>
                <a:ea typeface="Times New Roman" panose="02020603050405020304" pitchFamily="18" charset="0"/>
                <a:cs typeface="Times New Roman" panose="02020603050405020304" pitchFamily="18" charset="0"/>
              </a:rPr>
              <a:t>Svet regije Posavje je mnenja, da je za nacionalni projekt strateškega pomena </a:t>
            </a:r>
            <a:r>
              <a:rPr lang="sl-SI" sz="180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nujno</a:t>
            </a:r>
            <a:r>
              <a:rPr lang="sl-SI" sz="1800">
                <a:effectLst/>
                <a:latin typeface="Calibri" panose="020F0502020204030204" pitchFamily="34" charset="0"/>
                <a:ea typeface="Times New Roman" panose="02020603050405020304" pitchFamily="18" charset="0"/>
                <a:cs typeface="Times New Roman" panose="02020603050405020304" pitchFamily="18" charset="0"/>
              </a:rPr>
              <a:t> potrebno, da odločevalci na ravni države ob sprejemanju državnega prostorskega načrta pripravijo tudi: </a:t>
            </a:r>
          </a:p>
          <a:p>
            <a:pPr marL="0" indent="0" algn="ctr">
              <a:lnSpc>
                <a:spcPct val="120000"/>
              </a:lnSpc>
              <a:spcBef>
                <a:spcPts val="0"/>
              </a:spcBef>
              <a:spcAft>
                <a:spcPts val="0"/>
              </a:spcAft>
              <a:buNone/>
            </a:pPr>
            <a:r>
              <a:rPr lang="sl-SI" sz="1800" b="1" i="1">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rPr>
              <a:t>Zakon o razvojnih potrebah regije Posavje za izvedbo nacionalnega projekta strateškega pomena JEK2.</a:t>
            </a:r>
            <a:endParaRPr lang="sl-SI" sz="1800" b="1">
              <a:solidFill>
                <a:schemeClr val="accent4">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p:txBody>
      </p:sp>
      <p:sp>
        <p:nvSpPr>
          <p:cNvPr id="9" name="Naslov 2">
            <a:extLst>
              <a:ext uri="{FF2B5EF4-FFF2-40B4-BE49-F238E27FC236}">
                <a16:creationId xmlns:a16="http://schemas.microsoft.com/office/drawing/2014/main" id="{886C14D2-FF6D-F871-CCE8-6EABB1C06B00}"/>
              </a:ext>
            </a:extLst>
          </p:cNvPr>
          <p:cNvSpPr txBox="1">
            <a:spLocks/>
          </p:cNvSpPr>
          <p:nvPr/>
        </p:nvSpPr>
        <p:spPr bwMode="black">
          <a:xfrm>
            <a:off x="611560" y="123478"/>
            <a:ext cx="8136904" cy="79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kern="1200">
                <a:solidFill>
                  <a:schemeClr val="bg1"/>
                </a:solidFill>
                <a:latin typeface="+mj-lt"/>
                <a:ea typeface="+mj-ea"/>
                <a:cs typeface="+mj-cs"/>
              </a:defRPr>
            </a:lvl1p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Ključne predpostavke</a:t>
            </a:r>
          </a:p>
        </p:txBody>
      </p:sp>
    </p:spTree>
    <p:extLst>
      <p:ext uri="{BB962C8B-B14F-4D97-AF65-F5344CB8AC3E}">
        <p14:creationId xmlns:p14="http://schemas.microsoft.com/office/powerpoint/2010/main" val="406167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E65D-4EF3-3C25-54AA-714188EB9A7C}"/>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72A71F8A-B4AC-3DD7-C6E0-89D3D2872366}"/>
              </a:ext>
            </a:extLst>
          </p:cNvPr>
          <p:cNvSpPr>
            <a:spLocks noGrp="1"/>
          </p:cNvSpPr>
          <p:nvPr>
            <p:ph type="title"/>
          </p:nvPr>
        </p:nvSpPr>
        <p:spPr>
          <a:xfrm>
            <a:off x="527323" y="123478"/>
            <a:ext cx="8136904" cy="653795"/>
          </a:xfrm>
        </p:spPr>
        <p:txBody>
          <a:bodyPr>
            <a:normAutofit/>
          </a:body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Razvojno stanje v regiji Posavje</a:t>
            </a:r>
          </a:p>
        </p:txBody>
      </p:sp>
      <p:sp>
        <p:nvSpPr>
          <p:cNvPr id="4" name="Označba mesta številke diapozitiva 3">
            <a:extLst>
              <a:ext uri="{FF2B5EF4-FFF2-40B4-BE49-F238E27FC236}">
                <a16:creationId xmlns:a16="http://schemas.microsoft.com/office/drawing/2014/main" id="{CCB263B0-E4C6-5DF7-8C39-CDABE2C4F937}"/>
              </a:ext>
            </a:extLst>
          </p:cNvPr>
          <p:cNvSpPr>
            <a:spLocks noGrp="1"/>
          </p:cNvSpPr>
          <p:nvPr>
            <p:ph type="sldNum" sz="quarter" idx="12"/>
          </p:nvPr>
        </p:nvSpPr>
        <p:spPr/>
        <p:txBody>
          <a:bodyPr/>
          <a:lstStyle/>
          <a:p>
            <a:fld id="{F28415C8-30E0-4FAD-850E-1C9EC5631795}" type="slidenum">
              <a:rPr lang="sl-SI" smtClean="0"/>
              <a:pPr/>
              <a:t>5</a:t>
            </a:fld>
            <a:endParaRPr lang="sl-SI"/>
          </a:p>
        </p:txBody>
      </p:sp>
      <p:sp>
        <p:nvSpPr>
          <p:cNvPr id="7" name="Označba mesta vsebine 1">
            <a:extLst>
              <a:ext uri="{FF2B5EF4-FFF2-40B4-BE49-F238E27FC236}">
                <a16:creationId xmlns:a16="http://schemas.microsoft.com/office/drawing/2014/main" id="{FD7E1476-AD5C-7B45-A939-0E4728F750EC}"/>
              </a:ext>
            </a:extLst>
          </p:cNvPr>
          <p:cNvSpPr txBox="1">
            <a:spLocks/>
          </p:cNvSpPr>
          <p:nvPr/>
        </p:nvSpPr>
        <p:spPr>
          <a:xfrm>
            <a:off x="299754" y="1203598"/>
            <a:ext cx="8568951" cy="35682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lgn="l" defTabSz="914400" rtl="0" eaLnBrk="1" latinLnBrk="0" hangingPunct="1">
              <a:spcBef>
                <a:spcPct val="20000"/>
              </a:spcBef>
              <a:spcAft>
                <a:spcPts val="500"/>
              </a:spcAft>
              <a:buClr>
                <a:srgbClr val="BBD02B"/>
              </a:buClr>
              <a:buSzPct val="120000"/>
              <a:buFont typeface="+mj-lt"/>
              <a:buAutoNum type="arabicParenR"/>
              <a:defRPr sz="2800" kern="1200">
                <a:solidFill>
                  <a:schemeClr val="bg1"/>
                </a:solidFill>
                <a:latin typeface="+mn-lt"/>
                <a:ea typeface="+mn-ea"/>
                <a:cs typeface="+mn-cs"/>
              </a:defRPr>
            </a:lvl1pPr>
            <a:lvl2pPr marL="742950" indent="-285750" algn="l" defTabSz="914400" rtl="0" eaLnBrk="1" latinLnBrk="0" hangingPunct="1">
              <a:spcBef>
                <a:spcPct val="20000"/>
              </a:spcBef>
              <a:spcAft>
                <a:spcPts val="500"/>
              </a:spcAft>
              <a:buClr>
                <a:srgbClr val="BBD02B"/>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spcAft>
                <a:spcPts val="500"/>
              </a:spcAft>
              <a:buClr>
                <a:srgbClr val="D5E274"/>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spcAft>
                <a:spcPts val="500"/>
              </a:spcAft>
              <a:buClr>
                <a:srgbClr val="E3ECA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spcAft>
                <a:spcPts val="500"/>
              </a:spcAft>
              <a:buClr>
                <a:srgbClr val="BBD02B"/>
              </a:buClr>
              <a:buSzPct val="50000"/>
              <a:buFont typeface="Courier New" panose="02070309020205020404" pitchFamily="49" charset="0"/>
              <a:buChar char="o"/>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mj-lt"/>
              <a:buNone/>
            </a:pPr>
            <a:endParaRPr lang="sl-SI"/>
          </a:p>
        </p:txBody>
      </p:sp>
      <p:sp>
        <p:nvSpPr>
          <p:cNvPr id="5" name="PoljeZBesedilom 4">
            <a:extLst>
              <a:ext uri="{FF2B5EF4-FFF2-40B4-BE49-F238E27FC236}">
                <a16:creationId xmlns:a16="http://schemas.microsoft.com/office/drawing/2014/main" id="{16F2B79A-7CB4-D77A-D3D9-7CF80C8AFBF8}"/>
              </a:ext>
            </a:extLst>
          </p:cNvPr>
          <p:cNvSpPr txBox="1"/>
          <p:nvPr/>
        </p:nvSpPr>
        <p:spPr>
          <a:xfrm>
            <a:off x="252415" y="555526"/>
            <a:ext cx="8136905" cy="4442883"/>
          </a:xfrm>
          <a:prstGeom prst="rect">
            <a:avLst/>
          </a:prstGeom>
          <a:noFill/>
        </p:spPr>
        <p:txBody>
          <a:bodyPr wrap="square">
            <a:spAutoFit/>
          </a:bodyPr>
          <a:lstStyle/>
          <a:p>
            <a:pPr algn="just">
              <a:lnSpc>
                <a:spcPct val="110000"/>
              </a:lnSpc>
              <a:spcAft>
                <a:spcPts val="600"/>
              </a:spcAft>
            </a:pPr>
            <a:endParaRPr lang="sl-SI" sz="1500" b="1" i="1">
              <a:solidFill>
                <a:schemeClr val="accent6">
                  <a:lumMod val="50000"/>
                </a:schemeClr>
              </a:solidFill>
              <a:latin typeface="Calibri" panose="020F0502020204030204" pitchFamily="34" charset="0"/>
              <a:cs typeface="Times New Roman" panose="02020603050405020304" pitchFamily="18" charset="0"/>
            </a:endParaRPr>
          </a:p>
          <a:p>
            <a:pPr algn="just">
              <a:lnSpc>
                <a:spcPct val="110000"/>
              </a:lnSpc>
              <a:spcAft>
                <a:spcPts val="600"/>
              </a:spcAft>
            </a:pPr>
            <a:r>
              <a:rPr lang="sl-SI" sz="1500" b="1" i="1">
                <a:solidFill>
                  <a:schemeClr val="accent6">
                    <a:lumMod val="50000"/>
                  </a:schemeClr>
                </a:solidFill>
                <a:latin typeface="Calibri" panose="020F0502020204030204" pitchFamily="34" charset="0"/>
                <a:cs typeface="Times New Roman" panose="02020603050405020304" pitchFamily="18" charset="0"/>
              </a:rPr>
              <a:t>Poročilo o regionalnem razvoju uvršča regijo na zadnje 12.mesto glede na kakovost življenja v regiji:</a:t>
            </a:r>
          </a:p>
          <a:p>
            <a:pPr algn="just">
              <a:lnSpc>
                <a:spcPct val="110000"/>
              </a:lnSpc>
              <a:spcAft>
                <a:spcPts val="600"/>
              </a:spcAft>
            </a:pPr>
            <a:endParaRPr lang="sl-SI" sz="1500" b="1" i="1">
              <a:solidFill>
                <a:schemeClr val="accent6">
                  <a:lumMod val="50000"/>
                </a:schemeClr>
              </a:solidFill>
              <a:latin typeface="Calibri" panose="020F0502020204030204" pitchFamily="34" charset="0"/>
              <a:cs typeface="Times New Roman" panose="02020603050405020304" pitchFamily="18" charset="0"/>
            </a:endParaRP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Regija Posavje ima najnižjo stopnjo delovne aktivnosti med regijami,</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najnižji deleža prebivalstva 25-64 let s terciarno izobrazbo med regijami,                                                                                          </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najmanj ugodno stanje (poleg regij Pomurje Goriška, Primorsko-notranjska) na področju dostopnosti JPP,</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regija Posavje je imela poleg Zasavske in Osrednjeslovenske največjo površino Funkcionalno razvrednotenih območij (FRO – nezadostno izkoriščeno ali zapuščeno območje) na 100 km2,</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na področju varnosti in podnebnih sprememb zaseda regija Posavje 10. mesto,</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na področju dostopnosti, upravljanja in digitalne preobrazbe pa 11. mesto,</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največje izpuste toplogrednih plinov je poleg Savinjske, Goriške in Zasavske regije zabeležila regija Posavje, </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delež gospodinjstva s širokopasovno povezavo z vsaj 100 MB/s je bil najnižji v Posavju, poleg Goriške in Savinjske regije,</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na področju varnosti in podnebnih sprememb zaseda regija Posavje 10. mesto od 12. regij.</a:t>
            </a:r>
          </a:p>
          <a:p>
            <a:pPr algn="just">
              <a:lnSpc>
                <a:spcPct val="110000"/>
              </a:lnSpc>
              <a:spcAft>
                <a:spcPts val="600"/>
              </a:spcAft>
            </a:pPr>
            <a:endParaRPr lang="sl-SI" b="1">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endParaRPr lang="sl-SI" b="1">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60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CE4E-A488-E402-1CC3-6CBF7D893B06}"/>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5B3AB5C7-6693-CE4C-772F-B9A8DC2829C0}"/>
              </a:ext>
            </a:extLst>
          </p:cNvPr>
          <p:cNvSpPr>
            <a:spLocks noGrp="1"/>
          </p:cNvSpPr>
          <p:nvPr>
            <p:ph type="title"/>
          </p:nvPr>
        </p:nvSpPr>
        <p:spPr>
          <a:xfrm>
            <a:off x="591732" y="147737"/>
            <a:ext cx="8136904" cy="792088"/>
          </a:xfrm>
        </p:spPr>
        <p:txBody>
          <a:bodyPr>
            <a:normAutofit/>
          </a:body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Razvojno stanje v regiji Posavje</a:t>
            </a:r>
          </a:p>
        </p:txBody>
      </p:sp>
      <p:sp>
        <p:nvSpPr>
          <p:cNvPr id="4" name="Označba mesta številke diapozitiva 3">
            <a:extLst>
              <a:ext uri="{FF2B5EF4-FFF2-40B4-BE49-F238E27FC236}">
                <a16:creationId xmlns:a16="http://schemas.microsoft.com/office/drawing/2014/main" id="{50BD7461-8F8A-D810-15AE-BD448FB58CA4}"/>
              </a:ext>
            </a:extLst>
          </p:cNvPr>
          <p:cNvSpPr>
            <a:spLocks noGrp="1"/>
          </p:cNvSpPr>
          <p:nvPr>
            <p:ph type="sldNum" sz="quarter" idx="12"/>
          </p:nvPr>
        </p:nvSpPr>
        <p:spPr/>
        <p:txBody>
          <a:bodyPr/>
          <a:lstStyle/>
          <a:p>
            <a:fld id="{F28415C8-30E0-4FAD-850E-1C9EC5631795}" type="slidenum">
              <a:rPr lang="sl-SI" smtClean="0"/>
              <a:pPr/>
              <a:t>6</a:t>
            </a:fld>
            <a:endParaRPr lang="sl-SI"/>
          </a:p>
        </p:txBody>
      </p:sp>
      <p:sp>
        <p:nvSpPr>
          <p:cNvPr id="7" name="Označba mesta vsebine 1">
            <a:extLst>
              <a:ext uri="{FF2B5EF4-FFF2-40B4-BE49-F238E27FC236}">
                <a16:creationId xmlns:a16="http://schemas.microsoft.com/office/drawing/2014/main" id="{7EF4B839-347C-0CB5-F9F2-46AA80F6A89D}"/>
              </a:ext>
            </a:extLst>
          </p:cNvPr>
          <p:cNvSpPr txBox="1">
            <a:spLocks/>
          </p:cNvSpPr>
          <p:nvPr/>
        </p:nvSpPr>
        <p:spPr>
          <a:xfrm>
            <a:off x="299754" y="1203598"/>
            <a:ext cx="8568951" cy="3568208"/>
          </a:xfrm>
          <a:custGeom>
            <a:avLst/>
            <a:gdLst>
              <a:gd name="connsiteX0" fmla="*/ 0 w 8064896"/>
              <a:gd name="connsiteY0" fmla="*/ 0 h 3816424"/>
              <a:gd name="connsiteX1" fmla="*/ 8064896 w 8064896"/>
              <a:gd name="connsiteY1" fmla="*/ 0 h 3816424"/>
              <a:gd name="connsiteX2" fmla="*/ 8064896 w 8064896"/>
              <a:gd name="connsiteY2" fmla="*/ 0 h 3816424"/>
              <a:gd name="connsiteX3" fmla="*/ 8064896 w 8064896"/>
              <a:gd name="connsiteY3" fmla="*/ 3816424 h 3816424"/>
              <a:gd name="connsiteX4" fmla="*/ 8064896 w 8064896"/>
              <a:gd name="connsiteY4" fmla="*/ 3816424 h 3816424"/>
              <a:gd name="connsiteX5" fmla="*/ 0 w 8064896"/>
              <a:gd name="connsiteY5" fmla="*/ 3816424 h 3816424"/>
              <a:gd name="connsiteX6" fmla="*/ 0 w 8064896"/>
              <a:gd name="connsiteY6" fmla="*/ 3816424 h 3816424"/>
              <a:gd name="connsiteX7" fmla="*/ 0 w 8064896"/>
              <a:gd name="connsiteY7" fmla="*/ 0 h 3816424"/>
              <a:gd name="connsiteX8" fmla="*/ 0 w 8064896"/>
              <a:gd name="connsiteY8" fmla="*/ 0 h 3816424"/>
              <a:gd name="connsiteX0" fmla="*/ 0 w 8064896"/>
              <a:gd name="connsiteY0" fmla="*/ 0 h 3823147"/>
              <a:gd name="connsiteX1" fmla="*/ 8064896 w 8064896"/>
              <a:gd name="connsiteY1" fmla="*/ 0 h 3823147"/>
              <a:gd name="connsiteX2" fmla="*/ 8064896 w 8064896"/>
              <a:gd name="connsiteY2" fmla="*/ 0 h 3823147"/>
              <a:gd name="connsiteX3" fmla="*/ 8064896 w 8064896"/>
              <a:gd name="connsiteY3" fmla="*/ 3816424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64896"/>
              <a:gd name="connsiteY0" fmla="*/ 0 h 3823147"/>
              <a:gd name="connsiteX1" fmla="*/ 8064896 w 8064896"/>
              <a:gd name="connsiteY1" fmla="*/ 0 h 3823147"/>
              <a:gd name="connsiteX2" fmla="*/ 8064896 w 8064896"/>
              <a:gd name="connsiteY2" fmla="*/ 0 h 3823147"/>
              <a:gd name="connsiteX3" fmla="*/ 8058172 w 8064896"/>
              <a:gd name="connsiteY3" fmla="*/ 2397759 h 3823147"/>
              <a:gd name="connsiteX4" fmla="*/ 5953708 w 8064896"/>
              <a:gd name="connsiteY4" fmla="*/ 3823147 h 3823147"/>
              <a:gd name="connsiteX5" fmla="*/ 0 w 8064896"/>
              <a:gd name="connsiteY5" fmla="*/ 3816424 h 3823147"/>
              <a:gd name="connsiteX6" fmla="*/ 0 w 8064896"/>
              <a:gd name="connsiteY6" fmla="*/ 3816424 h 3823147"/>
              <a:gd name="connsiteX7" fmla="*/ 0 w 8064896"/>
              <a:gd name="connsiteY7" fmla="*/ 0 h 3823147"/>
              <a:gd name="connsiteX8" fmla="*/ 0 w 8064896"/>
              <a:gd name="connsiteY8" fmla="*/ 0 h 3823147"/>
              <a:gd name="connsiteX0" fmla="*/ 0 w 8071918"/>
              <a:gd name="connsiteY0" fmla="*/ 0 h 3823147"/>
              <a:gd name="connsiteX1" fmla="*/ 8064896 w 8071918"/>
              <a:gd name="connsiteY1" fmla="*/ 0 h 3823147"/>
              <a:gd name="connsiteX2" fmla="*/ 8064896 w 8071918"/>
              <a:gd name="connsiteY2" fmla="*/ 0 h 3823147"/>
              <a:gd name="connsiteX3" fmla="*/ 8071620 w 8071918"/>
              <a:gd name="connsiteY3" fmla="*/ 2532230 h 3823147"/>
              <a:gd name="connsiteX4" fmla="*/ 5953708 w 8071918"/>
              <a:gd name="connsiteY4" fmla="*/ 3823147 h 3823147"/>
              <a:gd name="connsiteX5" fmla="*/ 0 w 8071918"/>
              <a:gd name="connsiteY5" fmla="*/ 3816424 h 3823147"/>
              <a:gd name="connsiteX6" fmla="*/ 0 w 8071918"/>
              <a:gd name="connsiteY6" fmla="*/ 3816424 h 3823147"/>
              <a:gd name="connsiteX7" fmla="*/ 0 w 8071918"/>
              <a:gd name="connsiteY7" fmla="*/ 0 h 3823147"/>
              <a:gd name="connsiteX8" fmla="*/ 0 w 8071918"/>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816424 h 3823147"/>
              <a:gd name="connsiteX7" fmla="*/ 0 w 8065485"/>
              <a:gd name="connsiteY7" fmla="*/ 0 h 3823147"/>
              <a:gd name="connsiteX8" fmla="*/ 0 w 8065485"/>
              <a:gd name="connsiteY8" fmla="*/ 0 h 3823147"/>
              <a:gd name="connsiteX0" fmla="*/ 0 w 8065485"/>
              <a:gd name="connsiteY0" fmla="*/ 0 h 3823147"/>
              <a:gd name="connsiteX1" fmla="*/ 8064896 w 8065485"/>
              <a:gd name="connsiteY1" fmla="*/ 0 h 3823147"/>
              <a:gd name="connsiteX2" fmla="*/ 8064896 w 8065485"/>
              <a:gd name="connsiteY2" fmla="*/ 0 h 3823147"/>
              <a:gd name="connsiteX3" fmla="*/ 8064831 w 8065485"/>
              <a:gd name="connsiteY3" fmla="*/ 2599583 h 3823147"/>
              <a:gd name="connsiteX4" fmla="*/ 5953708 w 8065485"/>
              <a:gd name="connsiteY4" fmla="*/ 3823147 h 3823147"/>
              <a:gd name="connsiteX5" fmla="*/ 0 w 8065485"/>
              <a:gd name="connsiteY5" fmla="*/ 3816424 h 3823147"/>
              <a:gd name="connsiteX6" fmla="*/ 0 w 8065485"/>
              <a:gd name="connsiteY6" fmla="*/ 3641304 h 3823147"/>
              <a:gd name="connsiteX7" fmla="*/ 0 w 8065485"/>
              <a:gd name="connsiteY7" fmla="*/ 0 h 3823147"/>
              <a:gd name="connsiteX8" fmla="*/ 0 w 8065485"/>
              <a:gd name="connsiteY8" fmla="*/ 0 h 3823147"/>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59958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816424"/>
              <a:gd name="connsiteX1" fmla="*/ 8064896 w 8065485"/>
              <a:gd name="connsiteY1" fmla="*/ 0 h 3816424"/>
              <a:gd name="connsiteX2" fmla="*/ 8064896 w 8065485"/>
              <a:gd name="connsiteY2" fmla="*/ 0 h 3816424"/>
              <a:gd name="connsiteX3" fmla="*/ 8064831 w 8065485"/>
              <a:gd name="connsiteY3" fmla="*/ 2323433 h 3816424"/>
              <a:gd name="connsiteX4" fmla="*/ 5967038 w 8065485"/>
              <a:gd name="connsiteY4" fmla="*/ 3567203 h 3816424"/>
              <a:gd name="connsiteX5" fmla="*/ 0 w 8065485"/>
              <a:gd name="connsiteY5" fmla="*/ 3816424 h 3816424"/>
              <a:gd name="connsiteX6" fmla="*/ 0 w 8065485"/>
              <a:gd name="connsiteY6" fmla="*/ 3641304 h 3816424"/>
              <a:gd name="connsiteX7" fmla="*/ 0 w 8065485"/>
              <a:gd name="connsiteY7" fmla="*/ 0 h 3816424"/>
              <a:gd name="connsiteX8" fmla="*/ 0 w 8065485"/>
              <a:gd name="connsiteY8" fmla="*/ 0 h 3816424"/>
              <a:gd name="connsiteX0" fmla="*/ 0 w 8065485"/>
              <a:gd name="connsiteY0" fmla="*/ 0 h 3648040"/>
              <a:gd name="connsiteX1" fmla="*/ 8064896 w 8065485"/>
              <a:gd name="connsiteY1" fmla="*/ 0 h 3648040"/>
              <a:gd name="connsiteX2" fmla="*/ 8064896 w 8065485"/>
              <a:gd name="connsiteY2" fmla="*/ 0 h 3648040"/>
              <a:gd name="connsiteX3" fmla="*/ 8064831 w 8065485"/>
              <a:gd name="connsiteY3" fmla="*/ 2323433 h 3648040"/>
              <a:gd name="connsiteX4" fmla="*/ 5967038 w 8065485"/>
              <a:gd name="connsiteY4" fmla="*/ 3567203 h 3648040"/>
              <a:gd name="connsiteX5" fmla="*/ 0 w 8065485"/>
              <a:gd name="connsiteY5" fmla="*/ 3648040 h 3648040"/>
              <a:gd name="connsiteX6" fmla="*/ 0 w 8065485"/>
              <a:gd name="connsiteY6" fmla="*/ 3641304 h 3648040"/>
              <a:gd name="connsiteX7" fmla="*/ 0 w 8065485"/>
              <a:gd name="connsiteY7" fmla="*/ 0 h 3648040"/>
              <a:gd name="connsiteX8" fmla="*/ 0 w 8065485"/>
              <a:gd name="connsiteY8" fmla="*/ 0 h 3648040"/>
              <a:gd name="connsiteX0" fmla="*/ 6664 w 8072149"/>
              <a:gd name="connsiteY0" fmla="*/ 0 h 3648040"/>
              <a:gd name="connsiteX1" fmla="*/ 8071560 w 8072149"/>
              <a:gd name="connsiteY1" fmla="*/ 0 h 3648040"/>
              <a:gd name="connsiteX2" fmla="*/ 8071560 w 8072149"/>
              <a:gd name="connsiteY2" fmla="*/ 0 h 3648040"/>
              <a:gd name="connsiteX3" fmla="*/ 8071495 w 8072149"/>
              <a:gd name="connsiteY3" fmla="*/ 2323433 h 3648040"/>
              <a:gd name="connsiteX4" fmla="*/ 5973702 w 8072149"/>
              <a:gd name="connsiteY4" fmla="*/ 3567203 h 3648040"/>
              <a:gd name="connsiteX5" fmla="*/ 6664 w 8072149"/>
              <a:gd name="connsiteY5" fmla="*/ 3648040 h 3648040"/>
              <a:gd name="connsiteX6" fmla="*/ 0 w 8072149"/>
              <a:gd name="connsiteY6" fmla="*/ 3472920 h 3648040"/>
              <a:gd name="connsiteX7" fmla="*/ 6664 w 8072149"/>
              <a:gd name="connsiteY7" fmla="*/ 0 h 3648040"/>
              <a:gd name="connsiteX8" fmla="*/ 6664 w 8072149"/>
              <a:gd name="connsiteY8" fmla="*/ 0 h 3648040"/>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973702 w 8072149"/>
              <a:gd name="connsiteY4" fmla="*/ 3567203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614364"/>
              <a:gd name="connsiteX1" fmla="*/ 8071560 w 8072149"/>
              <a:gd name="connsiteY1" fmla="*/ 0 h 3614364"/>
              <a:gd name="connsiteX2" fmla="*/ 8071560 w 8072149"/>
              <a:gd name="connsiteY2" fmla="*/ 0 h 3614364"/>
              <a:gd name="connsiteX3" fmla="*/ 8071495 w 8072149"/>
              <a:gd name="connsiteY3" fmla="*/ 2323433 h 3614364"/>
              <a:gd name="connsiteX4" fmla="*/ 5887064 w 8072149"/>
              <a:gd name="connsiteY4" fmla="*/ 3587409 h 3614364"/>
              <a:gd name="connsiteX5" fmla="*/ 13328 w 8072149"/>
              <a:gd name="connsiteY5" fmla="*/ 3614364 h 3614364"/>
              <a:gd name="connsiteX6" fmla="*/ 0 w 8072149"/>
              <a:gd name="connsiteY6" fmla="*/ 3472920 h 3614364"/>
              <a:gd name="connsiteX7" fmla="*/ 6664 w 8072149"/>
              <a:gd name="connsiteY7" fmla="*/ 0 h 3614364"/>
              <a:gd name="connsiteX8" fmla="*/ 6664 w 8072149"/>
              <a:gd name="connsiteY8" fmla="*/ 0 h 3614364"/>
              <a:gd name="connsiteX0" fmla="*/ 6664 w 8072149"/>
              <a:gd name="connsiteY0" fmla="*/ 0 h 3587409"/>
              <a:gd name="connsiteX1" fmla="*/ 8071560 w 8072149"/>
              <a:gd name="connsiteY1" fmla="*/ 0 h 3587409"/>
              <a:gd name="connsiteX2" fmla="*/ 8071560 w 8072149"/>
              <a:gd name="connsiteY2" fmla="*/ 0 h 3587409"/>
              <a:gd name="connsiteX3" fmla="*/ 8071495 w 8072149"/>
              <a:gd name="connsiteY3" fmla="*/ 2323433 h 3587409"/>
              <a:gd name="connsiteX4" fmla="*/ 5887064 w 8072149"/>
              <a:gd name="connsiteY4" fmla="*/ 3587409 h 3587409"/>
              <a:gd name="connsiteX5" fmla="*/ 0 w 8072149"/>
              <a:gd name="connsiteY5" fmla="*/ 3472920 h 3587409"/>
              <a:gd name="connsiteX6" fmla="*/ 6664 w 8072149"/>
              <a:gd name="connsiteY6" fmla="*/ 0 h 3587409"/>
              <a:gd name="connsiteX7" fmla="*/ 6664 w 8072149"/>
              <a:gd name="connsiteY7" fmla="*/ 0 h 3587409"/>
              <a:gd name="connsiteX0" fmla="*/ 296 w 8065781"/>
              <a:gd name="connsiteY0" fmla="*/ 0 h 3600894"/>
              <a:gd name="connsiteX1" fmla="*/ 8065192 w 8065781"/>
              <a:gd name="connsiteY1" fmla="*/ 0 h 3600894"/>
              <a:gd name="connsiteX2" fmla="*/ 8065192 w 8065781"/>
              <a:gd name="connsiteY2" fmla="*/ 0 h 3600894"/>
              <a:gd name="connsiteX3" fmla="*/ 8065127 w 8065781"/>
              <a:gd name="connsiteY3" fmla="*/ 2323433 h 3600894"/>
              <a:gd name="connsiteX4" fmla="*/ 5880696 w 8065781"/>
              <a:gd name="connsiteY4" fmla="*/ 3587409 h 3600894"/>
              <a:gd name="connsiteX5" fmla="*/ 6961 w 8065781"/>
              <a:gd name="connsiteY5" fmla="*/ 3600894 h 3600894"/>
              <a:gd name="connsiteX6" fmla="*/ 296 w 8065781"/>
              <a:gd name="connsiteY6" fmla="*/ 0 h 3600894"/>
              <a:gd name="connsiteX7" fmla="*/ 296 w 8065781"/>
              <a:gd name="connsiteY7" fmla="*/ 0 h 360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5781" h="3600894">
                <a:moveTo>
                  <a:pt x="296" y="0"/>
                </a:moveTo>
                <a:lnTo>
                  <a:pt x="8065192" y="0"/>
                </a:lnTo>
                <a:lnTo>
                  <a:pt x="8065192" y="0"/>
                </a:lnTo>
                <a:cubicBezTo>
                  <a:pt x="8062951" y="799253"/>
                  <a:pt x="8067368" y="1524180"/>
                  <a:pt x="8065127" y="2323433"/>
                </a:cubicBezTo>
                <a:lnTo>
                  <a:pt x="5880696" y="3587409"/>
                </a:lnTo>
                <a:lnTo>
                  <a:pt x="6961" y="3600894"/>
                </a:lnTo>
                <a:cubicBezTo>
                  <a:pt x="9182" y="2443254"/>
                  <a:pt x="-1925" y="1157640"/>
                  <a:pt x="296" y="0"/>
                </a:cubicBezTo>
                <a:lnTo>
                  <a:pt x="296" y="0"/>
                </a:lnTo>
                <a:close/>
              </a:path>
            </a:pathLst>
          </a:custGeom>
        </p:spPr>
        <p:txBody>
          <a:bodyPr>
            <a:normAutofit/>
          </a:bodyPr>
          <a:lstStyle>
            <a:lvl1pPr marL="514350" indent="-514350" algn="l" defTabSz="914400" rtl="0" eaLnBrk="1" latinLnBrk="0" hangingPunct="1">
              <a:spcBef>
                <a:spcPct val="20000"/>
              </a:spcBef>
              <a:spcAft>
                <a:spcPts val="500"/>
              </a:spcAft>
              <a:buClr>
                <a:srgbClr val="BBD02B"/>
              </a:buClr>
              <a:buSzPct val="120000"/>
              <a:buFont typeface="+mj-lt"/>
              <a:buAutoNum type="arabicParenR"/>
              <a:defRPr sz="2800" kern="1200">
                <a:solidFill>
                  <a:schemeClr val="bg1"/>
                </a:solidFill>
                <a:latin typeface="+mn-lt"/>
                <a:ea typeface="+mn-ea"/>
                <a:cs typeface="+mn-cs"/>
              </a:defRPr>
            </a:lvl1pPr>
            <a:lvl2pPr marL="742950" indent="-285750" algn="l" defTabSz="914400" rtl="0" eaLnBrk="1" latinLnBrk="0" hangingPunct="1">
              <a:spcBef>
                <a:spcPct val="20000"/>
              </a:spcBef>
              <a:spcAft>
                <a:spcPts val="500"/>
              </a:spcAft>
              <a:buClr>
                <a:srgbClr val="BBD02B"/>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spcAft>
                <a:spcPts val="500"/>
              </a:spcAft>
              <a:buClr>
                <a:srgbClr val="D5E274"/>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spcAft>
                <a:spcPts val="500"/>
              </a:spcAft>
              <a:buClr>
                <a:srgbClr val="E3ECA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spcAft>
                <a:spcPts val="500"/>
              </a:spcAft>
              <a:buClr>
                <a:srgbClr val="BBD02B"/>
              </a:buClr>
              <a:buSzPct val="50000"/>
              <a:buFont typeface="Courier New" panose="02070309020205020404" pitchFamily="49" charset="0"/>
              <a:buChar char="o"/>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mj-lt"/>
              <a:buNone/>
            </a:pPr>
            <a:endParaRPr lang="sl-SI"/>
          </a:p>
        </p:txBody>
      </p:sp>
      <p:sp>
        <p:nvSpPr>
          <p:cNvPr id="5" name="PoljeZBesedilom 4">
            <a:extLst>
              <a:ext uri="{FF2B5EF4-FFF2-40B4-BE49-F238E27FC236}">
                <a16:creationId xmlns:a16="http://schemas.microsoft.com/office/drawing/2014/main" id="{C15ED27D-4674-0AC3-FBA6-27ED88303E81}"/>
              </a:ext>
            </a:extLst>
          </p:cNvPr>
          <p:cNvSpPr txBox="1"/>
          <p:nvPr/>
        </p:nvSpPr>
        <p:spPr>
          <a:xfrm>
            <a:off x="424722" y="486260"/>
            <a:ext cx="8640960" cy="1985287"/>
          </a:xfrm>
          <a:prstGeom prst="rect">
            <a:avLst/>
          </a:prstGeom>
          <a:noFill/>
        </p:spPr>
        <p:txBody>
          <a:bodyPr wrap="square">
            <a:spAutoFit/>
          </a:bodyPr>
          <a:lstStyle/>
          <a:p>
            <a:pPr algn="just">
              <a:lnSpc>
                <a:spcPct val="110000"/>
              </a:lnSpc>
              <a:spcAft>
                <a:spcPts val="600"/>
              </a:spcAft>
            </a:pPr>
            <a:endParaRPr lang="sl-SI" b="1">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r>
              <a:rPr lang="sl-SI" sz="1400" b="1" i="1">
                <a:solidFill>
                  <a:schemeClr val="accent6">
                    <a:lumMod val="50000"/>
                  </a:schemeClr>
                </a:solidFill>
                <a:latin typeface="Calibri" panose="020F0502020204030204" pitchFamily="34" charset="0"/>
                <a:cs typeface="Times New Roman" panose="02020603050405020304" pitchFamily="18" charset="0"/>
              </a:rPr>
              <a:t>Pozitiven trend je zaznati</a:t>
            </a:r>
            <a:r>
              <a:rPr lang="sl-SI" b="1">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sl-SI" sz="1400" b="1" i="1">
                <a:solidFill>
                  <a:schemeClr val="accent6">
                    <a:lumMod val="50000"/>
                  </a:schemeClr>
                </a:solidFill>
                <a:latin typeface="Calibri" panose="020F0502020204030204" pitchFamily="34" charset="0"/>
                <a:cs typeface="Times New Roman" panose="02020603050405020304" pitchFamily="18" charset="0"/>
              </a:rPr>
              <a:t>na naslednjih področjih: </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stopnja stanovanjske prikrajšanosti, </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socialna izključenost in zdravje,</a:t>
            </a:r>
          </a:p>
          <a:p>
            <a:pPr marL="342900" indent="-342900" algn="just">
              <a:lnSpc>
                <a:spcPct val="90000"/>
              </a:lnSpc>
              <a:spcBef>
                <a:spcPct val="20000"/>
              </a:spcBef>
              <a:spcAft>
                <a:spcPts val="600"/>
              </a:spcAft>
              <a:buClr>
                <a:srgbClr val="BBD02B"/>
              </a:buClr>
              <a:buSzPct val="120000"/>
              <a:buFont typeface="Symbol" panose="05050102010706020507" pitchFamily="18" charset="2"/>
              <a:buChar char=""/>
            </a:pPr>
            <a:r>
              <a:rPr lang="sl-SI" sz="1200">
                <a:solidFill>
                  <a:schemeClr val="bg1"/>
                </a:solidFill>
                <a:latin typeface="Calibri" panose="020F0502020204030204" pitchFamily="34" charset="0"/>
                <a:cs typeface="Times New Roman" panose="02020603050405020304" pitchFamily="18" charset="0"/>
              </a:rPr>
              <a:t>višini izplačanih nepovratnih sredstev </a:t>
            </a:r>
            <a:r>
              <a:rPr lang="sl-SI" sz="1200" err="1">
                <a:solidFill>
                  <a:schemeClr val="bg1"/>
                </a:solidFill>
                <a:latin typeface="Calibri" panose="020F0502020204030204" pitchFamily="34" charset="0"/>
                <a:cs typeface="Times New Roman" panose="02020603050405020304" pitchFamily="18" charset="0"/>
              </a:rPr>
              <a:t>Eko</a:t>
            </a:r>
            <a:r>
              <a:rPr lang="sl-SI" sz="1200">
                <a:solidFill>
                  <a:schemeClr val="bg1"/>
                </a:solidFill>
                <a:latin typeface="Calibri" panose="020F0502020204030204" pitchFamily="34" charset="0"/>
                <a:cs typeface="Times New Roman" panose="02020603050405020304" pitchFamily="18" charset="0"/>
              </a:rPr>
              <a:t> sklada na prebivalca.</a:t>
            </a:r>
          </a:p>
          <a:p>
            <a:pPr algn="just">
              <a:lnSpc>
                <a:spcPct val="110000"/>
              </a:lnSpc>
              <a:spcAft>
                <a:spcPts val="600"/>
              </a:spcAft>
            </a:pPr>
            <a:endParaRPr lang="sl-SI"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PoljeZBesedilom 5">
            <a:extLst>
              <a:ext uri="{FF2B5EF4-FFF2-40B4-BE49-F238E27FC236}">
                <a16:creationId xmlns:a16="http://schemas.microsoft.com/office/drawing/2014/main" id="{CA4AE3EA-F9BA-558C-2BEB-DB2C361EB277}"/>
              </a:ext>
            </a:extLst>
          </p:cNvPr>
          <p:cNvSpPr txBox="1"/>
          <p:nvPr/>
        </p:nvSpPr>
        <p:spPr>
          <a:xfrm>
            <a:off x="424187" y="2471547"/>
            <a:ext cx="7992888" cy="384080"/>
          </a:xfrm>
          <a:prstGeom prst="rect">
            <a:avLst/>
          </a:prstGeom>
          <a:noFill/>
          <a:ln cmpd="sng">
            <a:solidFill>
              <a:schemeClr val="accent6">
                <a:lumMod val="75000"/>
              </a:schemeClr>
            </a:solidFill>
          </a:ln>
        </p:spPr>
        <p:txBody>
          <a:bodyPr wrap="square">
            <a:spAutoFit/>
          </a:bodyPr>
          <a:lstStyle/>
          <a:p>
            <a:pPr algn="ctr">
              <a:lnSpc>
                <a:spcPct val="110000"/>
              </a:lnSpc>
              <a:spcAft>
                <a:spcPts val="600"/>
              </a:spcAft>
            </a:pPr>
            <a:r>
              <a:rPr lang="sl-SI" b="1">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rPr>
              <a:t>Cilj regije Posavje z JEK2: </a:t>
            </a:r>
            <a:r>
              <a:rPr lang="sl-SI" b="1" i="1">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rPr>
              <a:t>Dvig kakovosti življenja in razvojni preboj regije Posavje.</a:t>
            </a:r>
            <a:endParaRPr lang="sl-SI" sz="1800" i="1">
              <a:solidFill>
                <a:schemeClr val="accent4">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Slika 11" descr="Slika, ki vsebuje besede zračna fotografija, nebo, pogled iz ptičje perspektive, na prostem&#10;&#10;Vsebina, ustvarjena z umetno inteligenco, morda ni pravilna.">
            <a:extLst>
              <a:ext uri="{FF2B5EF4-FFF2-40B4-BE49-F238E27FC236}">
                <a16:creationId xmlns:a16="http://schemas.microsoft.com/office/drawing/2014/main" id="{6CE5A6E5-75C1-3A69-03CD-39EFAA1BD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46" y="3188885"/>
            <a:ext cx="5878475" cy="1410834"/>
          </a:xfrm>
          <a:prstGeom prst="rect">
            <a:avLst/>
          </a:prstGeom>
          <a:ln>
            <a:noFill/>
          </a:ln>
          <a:effectLst>
            <a:softEdge rad="112500"/>
          </a:effectLst>
        </p:spPr>
      </p:pic>
    </p:spTree>
    <p:extLst>
      <p:ext uri="{BB962C8B-B14F-4D97-AF65-F5344CB8AC3E}">
        <p14:creationId xmlns:p14="http://schemas.microsoft.com/office/powerpoint/2010/main" val="294912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25782-AABF-8E42-B259-AE04FADB027A}"/>
            </a:ext>
          </a:extLst>
        </p:cNvPr>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B5653167-7369-579D-270A-72204A64BA7E}"/>
              </a:ext>
            </a:extLst>
          </p:cNvPr>
          <p:cNvSpPr>
            <a:spLocks noGrp="1"/>
          </p:cNvSpPr>
          <p:nvPr>
            <p:ph idx="1"/>
          </p:nvPr>
        </p:nvSpPr>
        <p:spPr>
          <a:xfrm>
            <a:off x="179513" y="1327075"/>
            <a:ext cx="8208911" cy="3188891"/>
          </a:xfrm>
        </p:spPr>
        <p:txBody>
          <a:bodyPr>
            <a:normAutofit/>
          </a:bodyPr>
          <a:lstStyle/>
          <a:p>
            <a:pPr marL="457200" indent="-457200">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Razvojne potrebe regije ob umeščanju in gradnji JEK2 v pripravi – poteka evidentiranje projektnih vsebin po prednostnih področjih – ključno prejeti vse projektne vsebine z okvirno finančno vrednostjo na ravni regije.</a:t>
            </a:r>
          </a:p>
          <a:p>
            <a:pPr marL="457200" indent="-457200">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Sodelovanje predsednika Sveta regije in župana MO Krško v vladni delovni skupini.</a:t>
            </a:r>
          </a:p>
          <a:p>
            <a:pPr marL="457200" indent="-457200">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Sodelovanje regije pri pripravi Zakona o razvojni podpori regije Posavje pri izgradnji JEK2.</a:t>
            </a:r>
          </a:p>
          <a:p>
            <a:pPr marL="457200" indent="-457200">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Obravnava odprtih tem na Svetu regije in Posvetovalni komisiji Sveta regije.</a:t>
            </a:r>
          </a:p>
          <a:p>
            <a:pPr marL="457200" indent="-457200">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Priprava izhodišč Regionalnega prostorskega plana za regijo.</a:t>
            </a:r>
          </a:p>
          <a:p>
            <a:pPr marL="0" indent="0">
              <a:buNone/>
            </a:pPr>
            <a:endParaRPr lang="sl-SI">
              <a:latin typeface="Calibri" panose="020F0502020204030204" pitchFamily="34" charset="0"/>
              <a:ea typeface="Calibri" panose="020F0502020204030204" pitchFamily="34" charset="0"/>
              <a:cs typeface="Calibri" panose="020F0502020204030204" pitchFamily="34" charset="0"/>
            </a:endParaRPr>
          </a:p>
        </p:txBody>
      </p:sp>
      <p:sp>
        <p:nvSpPr>
          <p:cNvPr id="3" name="Naslov 2">
            <a:extLst>
              <a:ext uri="{FF2B5EF4-FFF2-40B4-BE49-F238E27FC236}">
                <a16:creationId xmlns:a16="http://schemas.microsoft.com/office/drawing/2014/main" id="{E104627F-2A9B-4B84-0854-2FFE3176A9D0}"/>
              </a:ext>
            </a:extLst>
          </p:cNvPr>
          <p:cNvSpPr>
            <a:spLocks noGrp="1"/>
          </p:cNvSpPr>
          <p:nvPr>
            <p:ph type="title"/>
          </p:nvPr>
        </p:nvSpPr>
        <p:spPr/>
        <p:txBody>
          <a:bodyPr>
            <a:normAutofit/>
          </a:body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Načrtovane aktivnosti regije</a:t>
            </a:r>
          </a:p>
        </p:txBody>
      </p:sp>
      <p:sp>
        <p:nvSpPr>
          <p:cNvPr id="4" name="Označba mesta številke diapozitiva 3">
            <a:extLst>
              <a:ext uri="{FF2B5EF4-FFF2-40B4-BE49-F238E27FC236}">
                <a16:creationId xmlns:a16="http://schemas.microsoft.com/office/drawing/2014/main" id="{96ED1FDD-42BF-175D-E6CB-7373853797E0}"/>
              </a:ext>
            </a:extLst>
          </p:cNvPr>
          <p:cNvSpPr>
            <a:spLocks noGrp="1"/>
          </p:cNvSpPr>
          <p:nvPr>
            <p:ph type="sldNum" sz="quarter" idx="12"/>
          </p:nvPr>
        </p:nvSpPr>
        <p:spPr/>
        <p:txBody>
          <a:bodyPr/>
          <a:lstStyle/>
          <a:p>
            <a:fld id="{F28415C8-30E0-4FAD-850E-1C9EC5631795}" type="slidenum">
              <a:rPr lang="sl-SI" smtClean="0"/>
              <a:pPr/>
              <a:t>7</a:t>
            </a:fld>
            <a:endParaRPr lang="sl-SI"/>
          </a:p>
        </p:txBody>
      </p:sp>
      <p:pic>
        <p:nvPicPr>
          <p:cNvPr id="23" name="Slika 22" descr="Slika, ki vsebuje besede zračna fotografija, zračno, pogled iz ptičje perspektive, nebo&#10;&#10;Vsebina, ustvarjena z umetno inteligenco, morda ni pravilna.">
            <a:extLst>
              <a:ext uri="{FF2B5EF4-FFF2-40B4-BE49-F238E27FC236}">
                <a16:creationId xmlns:a16="http://schemas.microsoft.com/office/drawing/2014/main" id="{34DACCBF-44BF-D998-B245-5E16C985B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126829"/>
            <a:ext cx="2519415" cy="1677169"/>
          </a:xfrm>
          <a:prstGeom prst="rect">
            <a:avLst/>
          </a:prstGeom>
          <a:ln>
            <a:noFill/>
          </a:ln>
          <a:effectLst>
            <a:softEdge rad="112500"/>
          </a:effectLst>
        </p:spPr>
      </p:pic>
    </p:spTree>
    <p:extLst>
      <p:ext uri="{BB962C8B-B14F-4D97-AF65-F5344CB8AC3E}">
        <p14:creationId xmlns:p14="http://schemas.microsoft.com/office/powerpoint/2010/main" val="97914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5DA27-C64D-AD45-FB1A-EB6C4F0F926B}"/>
            </a:ext>
          </a:extLst>
        </p:cNvPr>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7ADA890C-4C24-A6BE-2965-4CF009FA6BB9}"/>
              </a:ext>
            </a:extLst>
          </p:cNvPr>
          <p:cNvSpPr>
            <a:spLocks noGrp="1"/>
          </p:cNvSpPr>
          <p:nvPr>
            <p:ph idx="1"/>
          </p:nvPr>
        </p:nvSpPr>
        <p:spPr>
          <a:xfrm>
            <a:off x="179513" y="1327075"/>
            <a:ext cx="5472607" cy="3188891"/>
          </a:xfrm>
        </p:spPr>
        <p:txBody>
          <a:bodyPr>
            <a:normAutofit/>
          </a:bodyPr>
          <a:lstStyle/>
          <a:p>
            <a:pPr marL="0" indent="0">
              <a:buNone/>
            </a:pPr>
            <a:r>
              <a:rPr lang="sl-SI" sz="1300">
                <a:latin typeface="Calibri" panose="020F0502020204030204" pitchFamily="34" charset="0"/>
                <a:ea typeface="Calibri" panose="020F0502020204030204" pitchFamily="34" charset="0"/>
                <a:cs typeface="Calibri" panose="020F0502020204030204" pitchFamily="34" charset="0"/>
              </a:rPr>
              <a:t>Osnutek izhodišč Regionalnega prostorskega plana za regijo Posavje - ključne prioritete:</a:t>
            </a:r>
          </a:p>
          <a:p>
            <a:pPr>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Umeščanje JEK2 v prostor z vplivom na celotno regijo (sočasnost RPP, DPN in razvojni program).</a:t>
            </a:r>
          </a:p>
          <a:p>
            <a:pPr>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Gospodarska navezava na Hrvaško, primestno območje Zagreba.</a:t>
            </a:r>
          </a:p>
          <a:p>
            <a:pPr>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Umeščanje 3. razvojne osi in vpliv na regijo oz. ureditev obstoječih regionalnih cestnih koridorjev.</a:t>
            </a:r>
          </a:p>
          <a:p>
            <a:pPr>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Razvoj javnega potniškega prometa in izgradnja kolesarskega omrežja.</a:t>
            </a:r>
          </a:p>
          <a:p>
            <a:pPr>
              <a:buFont typeface="Arial" panose="020B0604020202020204" pitchFamily="34" charset="0"/>
              <a:buChar char="•"/>
            </a:pPr>
            <a:r>
              <a:rPr lang="sl-SI" sz="1300">
                <a:latin typeface="Calibri" panose="020F0502020204030204" pitchFamily="34" charset="0"/>
                <a:ea typeface="Calibri" panose="020F0502020204030204" pitchFamily="34" charset="0"/>
                <a:cs typeface="Calibri" panose="020F0502020204030204" pitchFamily="34" charset="0"/>
              </a:rPr>
              <a:t>Razvoj poselitev v širšem mestnem območju (ŠMO).</a:t>
            </a:r>
          </a:p>
          <a:p>
            <a:pPr marL="342900" indent="-342900">
              <a:buFontTx/>
              <a:buChar char="-"/>
            </a:pPr>
            <a:endParaRPr lang="sl-SI" sz="2000">
              <a:latin typeface="Calibri" panose="020F0502020204030204" pitchFamily="34" charset="0"/>
              <a:ea typeface="Calibri" panose="020F0502020204030204" pitchFamily="34" charset="0"/>
              <a:cs typeface="Calibri" panose="020F0502020204030204" pitchFamily="34" charset="0"/>
            </a:endParaRPr>
          </a:p>
        </p:txBody>
      </p:sp>
      <p:sp>
        <p:nvSpPr>
          <p:cNvPr id="3" name="Naslov 2">
            <a:extLst>
              <a:ext uri="{FF2B5EF4-FFF2-40B4-BE49-F238E27FC236}">
                <a16:creationId xmlns:a16="http://schemas.microsoft.com/office/drawing/2014/main" id="{5C4AF0F9-ABDB-08BC-D7D7-61A422BDF479}"/>
              </a:ext>
            </a:extLst>
          </p:cNvPr>
          <p:cNvSpPr>
            <a:spLocks noGrp="1"/>
          </p:cNvSpPr>
          <p:nvPr>
            <p:ph type="title"/>
          </p:nvPr>
        </p:nvSpPr>
        <p:spPr/>
        <p:txBody>
          <a:bodyPr>
            <a:normAutofit/>
          </a:bodyPr>
          <a:lstStyle/>
          <a:p>
            <a:pPr algn="ctr"/>
            <a:r>
              <a:rPr lang="sl-SI">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Načrtovane aktivnosti regije</a:t>
            </a:r>
          </a:p>
        </p:txBody>
      </p:sp>
      <p:sp>
        <p:nvSpPr>
          <p:cNvPr id="4" name="Označba mesta številke diapozitiva 3">
            <a:extLst>
              <a:ext uri="{FF2B5EF4-FFF2-40B4-BE49-F238E27FC236}">
                <a16:creationId xmlns:a16="http://schemas.microsoft.com/office/drawing/2014/main" id="{E4645680-A1C9-671A-02E0-F06B29D4CFFF}"/>
              </a:ext>
            </a:extLst>
          </p:cNvPr>
          <p:cNvSpPr>
            <a:spLocks noGrp="1"/>
          </p:cNvSpPr>
          <p:nvPr>
            <p:ph type="sldNum" sz="quarter" idx="12"/>
          </p:nvPr>
        </p:nvSpPr>
        <p:spPr/>
        <p:txBody>
          <a:bodyPr/>
          <a:lstStyle/>
          <a:p>
            <a:fld id="{F28415C8-30E0-4FAD-850E-1C9EC5631795}" type="slidenum">
              <a:rPr lang="sl-SI" smtClean="0"/>
              <a:pPr/>
              <a:t>8</a:t>
            </a:fld>
            <a:endParaRPr lang="sl-SI"/>
          </a:p>
        </p:txBody>
      </p:sp>
      <p:pic>
        <p:nvPicPr>
          <p:cNvPr id="8" name="Slika 7">
            <a:extLst>
              <a:ext uri="{FF2B5EF4-FFF2-40B4-BE49-F238E27FC236}">
                <a16:creationId xmlns:a16="http://schemas.microsoft.com/office/drawing/2014/main" id="{B9061432-AD4D-CDDA-5A23-CD2139A2408B}"/>
              </a:ext>
            </a:extLst>
          </p:cNvPr>
          <p:cNvPicPr>
            <a:picLocks noChangeAspect="1"/>
          </p:cNvPicPr>
          <p:nvPr/>
        </p:nvPicPr>
        <p:blipFill>
          <a:blip r:embed="rId2"/>
          <a:stretch>
            <a:fillRect/>
          </a:stretch>
        </p:blipFill>
        <p:spPr>
          <a:xfrm>
            <a:off x="6012160" y="1327074"/>
            <a:ext cx="1944216" cy="2888053"/>
          </a:xfrm>
          <a:prstGeom prst="rect">
            <a:avLst/>
          </a:prstGeom>
        </p:spPr>
      </p:pic>
    </p:spTree>
    <p:extLst>
      <p:ext uri="{BB962C8B-B14F-4D97-AF65-F5344CB8AC3E}">
        <p14:creationId xmlns:p14="http://schemas.microsoft.com/office/powerpoint/2010/main" val="255326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E49E3-CB2D-5321-C021-DF445A8DCE89}"/>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DEB03D72-0438-EDAC-A271-C20D81EE3BFA}"/>
              </a:ext>
            </a:extLst>
          </p:cNvPr>
          <p:cNvSpPr>
            <a:spLocks noGrp="1"/>
          </p:cNvSpPr>
          <p:nvPr>
            <p:ph type="title"/>
          </p:nvPr>
        </p:nvSpPr>
        <p:spPr>
          <a:xfrm>
            <a:off x="28848" y="75671"/>
            <a:ext cx="8136904" cy="792088"/>
          </a:xfrm>
        </p:spPr>
        <p:txBody>
          <a:bodyPr>
            <a:normAutofit/>
          </a:bodyPr>
          <a:lstStyle/>
          <a:p>
            <a:pPr algn="ctr"/>
            <a:r>
              <a:rPr lang="sl-SI">
                <a:effectLst>
                  <a:outerShdw blurRad="38100" dist="38100" dir="2700000" algn="tl">
                    <a:srgbClr val="000000">
                      <a:alpha val="43137"/>
                    </a:srgbClr>
                  </a:outerShdw>
                </a:effectLst>
              </a:rPr>
              <a:t>DPN JEK 2  - prostorski izziv</a:t>
            </a:r>
          </a:p>
        </p:txBody>
      </p:sp>
      <p:sp>
        <p:nvSpPr>
          <p:cNvPr id="4" name="Označba mesta številke diapozitiva 3">
            <a:extLst>
              <a:ext uri="{FF2B5EF4-FFF2-40B4-BE49-F238E27FC236}">
                <a16:creationId xmlns:a16="http://schemas.microsoft.com/office/drawing/2014/main" id="{1055EB97-BE27-A8D0-405B-CFD58A214D2E}"/>
              </a:ext>
            </a:extLst>
          </p:cNvPr>
          <p:cNvSpPr>
            <a:spLocks noGrp="1"/>
          </p:cNvSpPr>
          <p:nvPr>
            <p:ph type="sldNum" sz="quarter" idx="12"/>
          </p:nvPr>
        </p:nvSpPr>
        <p:spPr/>
        <p:txBody>
          <a:bodyPr/>
          <a:lstStyle/>
          <a:p>
            <a:fld id="{F28415C8-30E0-4FAD-850E-1C9EC5631795}" type="slidenum">
              <a:rPr lang="sl-SI" smtClean="0"/>
              <a:pPr/>
              <a:t>9</a:t>
            </a:fld>
            <a:endParaRPr lang="sl-SI"/>
          </a:p>
        </p:txBody>
      </p:sp>
      <p:pic>
        <p:nvPicPr>
          <p:cNvPr id="6" name="Slika 5" descr="Slika, ki vsebuje besede besedilo, zemljevid, posnetek zaslona&#10;&#10;Vsebina, ustvarjena z umetno inteligenco, morda ni pravilna.">
            <a:extLst>
              <a:ext uri="{FF2B5EF4-FFF2-40B4-BE49-F238E27FC236}">
                <a16:creationId xmlns:a16="http://schemas.microsoft.com/office/drawing/2014/main" id="{3F15457A-AADB-8C68-1AB3-EE3FAC6F0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867760"/>
            <a:ext cx="6264695" cy="4067984"/>
          </a:xfrm>
          <a:prstGeom prst="rect">
            <a:avLst/>
          </a:prstGeom>
          <a:ln>
            <a:noFill/>
          </a:ln>
          <a:effectLst>
            <a:softEdge rad="112500"/>
          </a:effectLst>
        </p:spPr>
      </p:pic>
    </p:spTree>
    <p:extLst>
      <p:ext uri="{BB962C8B-B14F-4D97-AF65-F5344CB8AC3E}">
        <p14:creationId xmlns:p14="http://schemas.microsoft.com/office/powerpoint/2010/main" val="2952899267"/>
      </p:ext>
    </p:extLst>
  </p:cSld>
  <p:clrMapOvr>
    <a:masterClrMapping/>
  </p:clrMapOvr>
</p:sld>
</file>

<file path=ppt/theme/theme1.xml><?xml version="1.0" encoding="utf-8"?>
<a:theme xmlns:a="http://schemas.openxmlformats.org/drawingml/2006/main" name="RRA_Posavje_01">
  <a:themeElements>
    <a:clrScheme name="Po meri 1">
      <a:dk1>
        <a:srgbClr val="FFFFFF"/>
      </a:dk1>
      <a:lt1>
        <a:srgbClr val="FFFFFF"/>
      </a:lt1>
      <a:dk2>
        <a:srgbClr val="002060"/>
      </a:dk2>
      <a:lt2>
        <a:srgbClr val="002060"/>
      </a:lt2>
      <a:accent1>
        <a:srgbClr val="D5DB61"/>
      </a:accent1>
      <a:accent2>
        <a:srgbClr val="F09F41"/>
      </a:accent2>
      <a:accent3>
        <a:srgbClr val="A65CA4"/>
      </a:accent3>
      <a:accent4>
        <a:srgbClr val="E32744"/>
      </a:accent4>
      <a:accent5>
        <a:srgbClr val="1C75BC"/>
      </a:accent5>
      <a:accent6>
        <a:srgbClr val="009444"/>
      </a:accent6>
      <a:hlink>
        <a:srgbClr val="D5DB61"/>
      </a:hlink>
      <a:folHlink>
        <a:srgbClr val="FFC000"/>
      </a:folHlink>
    </a:clrScheme>
    <a:fontScheme name="RRA_Posavje">
      <a:majorFont>
        <a:latin typeface="Tahoma"/>
        <a:ea typeface=""/>
        <a:cs typeface=""/>
      </a:majorFont>
      <a:minorFont>
        <a:latin typeface="Tahoma"/>
        <a:ea typeface=""/>
        <a:cs typeface=""/>
      </a:minorFont>
    </a:fontScheme>
    <a:fmtScheme name="Valovit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črt po meri">
  <a:themeElements>
    <a:clrScheme name="02_RRA_Posavje">
      <a:dk1>
        <a:srgbClr val="002060"/>
      </a:dk1>
      <a:lt1>
        <a:srgbClr val="002060"/>
      </a:lt1>
      <a:dk2>
        <a:srgbClr val="A65CA4"/>
      </a:dk2>
      <a:lt2>
        <a:srgbClr val="20D0C8"/>
      </a:lt2>
      <a:accent1>
        <a:srgbClr val="D5DB61"/>
      </a:accent1>
      <a:accent2>
        <a:srgbClr val="F09F41"/>
      </a:accent2>
      <a:accent3>
        <a:srgbClr val="A65CA4"/>
      </a:accent3>
      <a:accent4>
        <a:srgbClr val="E32744"/>
      </a:accent4>
      <a:accent5>
        <a:srgbClr val="1C75BC"/>
      </a:accent5>
      <a:accent6>
        <a:srgbClr val="009444"/>
      </a:accent6>
      <a:hlink>
        <a:srgbClr val="20D0C8"/>
      </a:hlink>
      <a:folHlink>
        <a:srgbClr val="FBBA00"/>
      </a:folHlink>
    </a:clrScheme>
    <a:fontScheme name="RRA_Posavje">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rraPosavje">
      <a:dk1>
        <a:srgbClr val="004071"/>
      </a:dk1>
      <a:lt1>
        <a:srgbClr val="FFFFFF"/>
      </a:lt1>
      <a:dk2>
        <a:srgbClr val="004071"/>
      </a:dk2>
      <a:lt2>
        <a:srgbClr val="FFFFFF"/>
      </a:lt2>
      <a:accent1>
        <a:srgbClr val="D5DB61"/>
      </a:accent1>
      <a:accent2>
        <a:srgbClr val="F09F41"/>
      </a:accent2>
      <a:accent3>
        <a:srgbClr val="A65CA4"/>
      </a:accent3>
      <a:accent4>
        <a:srgbClr val="E32744"/>
      </a:accent4>
      <a:accent5>
        <a:srgbClr val="1C75BC"/>
      </a:accent5>
      <a:accent6>
        <a:srgbClr val="009444"/>
      </a:accent6>
      <a:hlink>
        <a:srgbClr val="20D0C8"/>
      </a:hlink>
      <a:folHlink>
        <a:srgbClr val="FBBA00"/>
      </a:folHlink>
    </a:clrScheme>
    <a:fontScheme name="RRA_Posavje">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3508ab-49fe-4a40-ba29-f8dca4adf945">
      <Terms xmlns="http://schemas.microsoft.com/office/infopath/2007/PartnerControls"/>
    </lcf76f155ced4ddcb4097134ff3c332f>
    <TaxCatchAll xmlns="5abfe22c-dc8c-44fc-b1f8-c6706cb28f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274C74663FE54D87F1E8564EDE8126" ma:contentTypeVersion="18" ma:contentTypeDescription="Ustvari nov dokument." ma:contentTypeScope="" ma:versionID="a02ed97e3c7408b253e4efa2284715d3">
  <xsd:schema xmlns:xsd="http://www.w3.org/2001/XMLSchema" xmlns:xs="http://www.w3.org/2001/XMLSchema" xmlns:p="http://schemas.microsoft.com/office/2006/metadata/properties" xmlns:ns2="483508ab-49fe-4a40-ba29-f8dca4adf945" xmlns:ns3="5abfe22c-dc8c-44fc-b1f8-c6706cb28fd6" targetNamespace="http://schemas.microsoft.com/office/2006/metadata/properties" ma:root="true" ma:fieldsID="cfb79d5acb70bdd0c54fc32c7348d441" ns2:_="" ns3:_="">
    <xsd:import namespace="483508ab-49fe-4a40-ba29-f8dca4adf945"/>
    <xsd:import namespace="5abfe22c-dc8c-44fc-b1f8-c6706cb28f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508ab-49fe-4a40-ba29-f8dca4adf9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693818bf-85e6-4361-b0bc-0b333e26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bfe22c-dc8c-44fc-b1f8-c6706cb28fd6" elementFormDefault="qualified">
    <xsd:import namespace="http://schemas.microsoft.com/office/2006/documentManagement/types"/>
    <xsd:import namespace="http://schemas.microsoft.com/office/infopath/2007/PartnerControls"/>
    <xsd:element name="SharedWithUsers" ma:index="1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41b91f82-56c2-4290-b305-22e7c5664127}" ma:internalName="TaxCatchAll" ma:showField="CatchAllData" ma:web="5abfe22c-dc8c-44fc-b1f8-c6706cb28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A21E6-E688-4275-BC50-B8AC97BD1B82}">
  <ds:schemaRefs>
    <ds:schemaRef ds:uri="483508ab-49fe-4a40-ba29-f8dca4adf945"/>
    <ds:schemaRef ds:uri="5abfe22c-dc8c-44fc-b1f8-c6706cb28f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C95370-CD76-4967-899F-D489187D5355}">
  <ds:schemaRefs>
    <ds:schemaRef ds:uri="http://schemas.microsoft.com/sharepoint/v3/contenttype/forms"/>
  </ds:schemaRefs>
</ds:datastoreItem>
</file>

<file path=customXml/itemProps3.xml><?xml version="1.0" encoding="utf-8"?>
<ds:datastoreItem xmlns:ds="http://schemas.openxmlformats.org/officeDocument/2006/customXml" ds:itemID="{22CC3847-3ABE-41B4-A426-7A151A845F17}">
  <ds:schemaRefs>
    <ds:schemaRef ds:uri="483508ab-49fe-4a40-ba29-f8dca4adf945"/>
    <ds:schemaRef ds:uri="5abfe22c-dc8c-44fc-b1f8-c6706cb28f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TotalTime>
  <Words>1511</Words>
  <Application>Microsoft Office PowerPoint</Application>
  <PresentationFormat>Diaprojekcija na zaslonu (16:9)</PresentationFormat>
  <Paragraphs>129</Paragraphs>
  <Slides>14</Slides>
  <Notes>1</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14</vt:i4>
      </vt:variant>
    </vt:vector>
  </HeadingPairs>
  <TitlesOfParts>
    <vt:vector size="23" baseType="lpstr">
      <vt:lpstr>Aptos</vt:lpstr>
      <vt:lpstr>Arial</vt:lpstr>
      <vt:lpstr>Calibri</vt:lpstr>
      <vt:lpstr>Courier New</vt:lpstr>
      <vt:lpstr>Franklin Gothic Book</vt:lpstr>
      <vt:lpstr>Symbol</vt:lpstr>
      <vt:lpstr>Tahoma</vt:lpstr>
      <vt:lpstr>RRA_Posavje_01</vt:lpstr>
      <vt:lpstr>Načrt po meri</vt:lpstr>
      <vt:lpstr>            Osnovna izhodišča regije Posavje – JEK2</vt:lpstr>
      <vt:lpstr>Ključne predpostavke</vt:lpstr>
      <vt:lpstr>PowerPointova predstavitev</vt:lpstr>
      <vt:lpstr>PowerPointova predstavitev</vt:lpstr>
      <vt:lpstr>Razvojno stanje v regiji Posavje</vt:lpstr>
      <vt:lpstr>Razvojno stanje v regiji Posavje</vt:lpstr>
      <vt:lpstr>Načrtovane aktivnosti regije</vt:lpstr>
      <vt:lpstr>Načrtovane aktivnosti regije</vt:lpstr>
      <vt:lpstr>DPN JEK 2  - prostorski izziv</vt:lpstr>
      <vt:lpstr>Okvirni podatki vpliva JEK2</vt:lpstr>
      <vt:lpstr>Regijski razvojni izzivi po področjih </vt:lpstr>
      <vt:lpstr>Naslednje aktivnosti na ravni regije</vt:lpstr>
      <vt:lpstr>Sodelovanje na delovni skupini vlade RS</vt:lpstr>
      <vt:lpstr>Regija Posavje mora biti aktiven in enakopraven  sogovornik v vseh postopkih, ki se dotikajo projekta JEK2.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Natasa Gala</dc:creator>
  <cp:lastModifiedBy>mag. Nataša Šerbec</cp:lastModifiedBy>
  <cp:revision>3</cp:revision>
  <cp:lastPrinted>2022-12-16T07:13:28Z</cp:lastPrinted>
  <dcterms:created xsi:type="dcterms:W3CDTF">2016-09-25T16:32:25Z</dcterms:created>
  <dcterms:modified xsi:type="dcterms:W3CDTF">2025-05-12T07:55:07Z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0x010100BD274C74663FE54D87F1E8564EDE8126</vt:lpwstr>
  </property>
  <property fmtid="{D5CDD505-2E9C-101B-9397-08002B2CF9AE}" pid="3" name="Order">
    <vt:r8>407000</vt:r8>
  </property>
  <property fmtid="{D5CDD505-2E9C-101B-9397-08002B2CF9AE}" pid="4" name="MediaServiceImageTags">
    <vt:lpwstr/>
  </property>
</Properties>
</file>